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87" r:id="rId2"/>
  </p:sldMasterIdLst>
  <p:notesMasterIdLst>
    <p:notesMasterId r:id="rId41"/>
  </p:notesMasterIdLst>
  <p:sldIdLst>
    <p:sldId id="257" r:id="rId3"/>
    <p:sldId id="295" r:id="rId4"/>
    <p:sldId id="258" r:id="rId5"/>
    <p:sldId id="310" r:id="rId6"/>
    <p:sldId id="311" r:id="rId7"/>
    <p:sldId id="288" r:id="rId8"/>
    <p:sldId id="318" r:id="rId9"/>
    <p:sldId id="317" r:id="rId10"/>
    <p:sldId id="316" r:id="rId11"/>
    <p:sldId id="315" r:id="rId12"/>
    <p:sldId id="291" r:id="rId13"/>
    <p:sldId id="319" r:id="rId14"/>
    <p:sldId id="320" r:id="rId15"/>
    <p:sldId id="323" r:id="rId16"/>
    <p:sldId id="327" r:id="rId17"/>
    <p:sldId id="328" r:id="rId18"/>
    <p:sldId id="324" r:id="rId19"/>
    <p:sldId id="329" r:id="rId20"/>
    <p:sldId id="330" r:id="rId21"/>
    <p:sldId id="325" r:id="rId22"/>
    <p:sldId id="326" r:id="rId23"/>
    <p:sldId id="297" r:id="rId24"/>
    <p:sldId id="298" r:id="rId25"/>
    <p:sldId id="299" r:id="rId26"/>
    <p:sldId id="294" r:id="rId27"/>
    <p:sldId id="300" r:id="rId28"/>
    <p:sldId id="301" r:id="rId29"/>
    <p:sldId id="302" r:id="rId30"/>
    <p:sldId id="303" r:id="rId31"/>
    <p:sldId id="304" r:id="rId32"/>
    <p:sldId id="305" r:id="rId33"/>
    <p:sldId id="306" r:id="rId34"/>
    <p:sldId id="307" r:id="rId35"/>
    <p:sldId id="309" r:id="rId36"/>
    <p:sldId id="308" r:id="rId37"/>
    <p:sldId id="312" r:id="rId38"/>
    <p:sldId id="313" r:id="rId39"/>
    <p:sldId id="331"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551B"/>
    <a:srgbClr val="362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441" autoAdjust="0"/>
    <p:restoredTop sz="94671" autoAdjust="0"/>
  </p:normalViewPr>
  <p:slideViewPr>
    <p:cSldViewPr>
      <p:cViewPr varScale="1">
        <p:scale>
          <a:sx n="70" d="100"/>
          <a:sy n="70" d="100"/>
        </p:scale>
        <p:origin x="-1134" y="-90"/>
      </p:cViewPr>
      <p:guideLst>
        <p:guide orient="horz" pos="2160"/>
        <p:guide pos="2880"/>
      </p:guideLst>
    </p:cSldViewPr>
  </p:slideViewPr>
  <p:outlineViewPr>
    <p:cViewPr>
      <p:scale>
        <a:sx n="33" d="100"/>
        <a:sy n="33" d="100"/>
      </p:scale>
      <p:origin x="42" y="2859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tr-TR"/>
          </a:p>
        </p:txBody>
      </p:sp>
      <p:sp>
        <p:nvSpPr>
          <p:cNvPr id="471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Ana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49D392E-4177-49BD-815D-ED747339AD51}" type="slidenum">
              <a:rPr lang="tr-TR"/>
              <a:pPr>
                <a:defRPr/>
              </a:pPr>
              <a:t>‹#›</a:t>
            </a:fld>
            <a:endParaRPr lang="tr-TR"/>
          </a:p>
        </p:txBody>
      </p:sp>
    </p:spTree>
    <p:extLst>
      <p:ext uri="{BB962C8B-B14F-4D97-AF65-F5344CB8AC3E}">
        <p14:creationId xmlns:p14="http://schemas.microsoft.com/office/powerpoint/2010/main" val="1711084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Slayt Görüntüsü Yer Tutucusu"/>
          <p:cNvSpPr>
            <a:spLocks noGrp="1" noRot="1" noChangeAspect="1" noTextEdit="1"/>
          </p:cNvSpPr>
          <p:nvPr>
            <p:ph type="sldImg"/>
          </p:nvPr>
        </p:nvSpPr>
        <p:spPr>
          <a:ln/>
        </p:spPr>
      </p:sp>
      <p:sp>
        <p:nvSpPr>
          <p:cNvPr id="4813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4813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0912EE-C7E9-404C-BECB-C72BD9F72C29}" type="slidenum">
              <a:rPr lang="tr-TR" smtClean="0"/>
              <a:pPr eaLnBrk="1" hangingPunct="1"/>
              <a:t>24</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r>
              <a:rPr lang="tr-TR"/>
              <a:t>Ana başlık stilini düzenlemek için tıklatın</a:t>
            </a: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tr-TR"/>
              <a:t>Ana alt başlık stilini düzenlemek için tıklatın</a:t>
            </a:r>
          </a:p>
        </p:txBody>
      </p:sp>
      <p:sp>
        <p:nvSpPr>
          <p:cNvPr id="4" name="Rectangle 4"/>
          <p:cNvSpPr>
            <a:spLocks noGrp="1" noChangeArrowheads="1"/>
          </p:cNvSpPr>
          <p:nvPr>
            <p:ph type="dt" sz="half" idx="10"/>
          </p:nvPr>
        </p:nvSpPr>
        <p:spPr/>
        <p:txBody>
          <a:bodyPr/>
          <a:lstStyle>
            <a:lvl1pPr>
              <a:defRPr/>
            </a:lvl1pPr>
          </a:lstStyle>
          <a:p>
            <a:pPr>
              <a:defRPr/>
            </a:pPr>
            <a:endParaRPr lang="tr-TR"/>
          </a:p>
        </p:txBody>
      </p:sp>
      <p:sp>
        <p:nvSpPr>
          <p:cNvPr id="5" name="Rectangle 5"/>
          <p:cNvSpPr>
            <a:spLocks noGrp="1" noChangeArrowheads="1"/>
          </p:cNvSpPr>
          <p:nvPr>
            <p:ph type="ftr" sz="quarter" idx="11"/>
          </p:nvPr>
        </p:nvSpPr>
        <p:spPr/>
        <p:txBody>
          <a:bodyPr/>
          <a:lstStyle>
            <a:lvl1pPr>
              <a:defRPr/>
            </a:lvl1pPr>
          </a:lstStyle>
          <a:p>
            <a:pPr>
              <a:defRPr/>
            </a:pPr>
            <a:endParaRPr lang="tr-TR"/>
          </a:p>
        </p:txBody>
      </p:sp>
      <p:sp>
        <p:nvSpPr>
          <p:cNvPr id="6" name="Rectangle 6"/>
          <p:cNvSpPr>
            <a:spLocks noGrp="1" noChangeArrowheads="1"/>
          </p:cNvSpPr>
          <p:nvPr>
            <p:ph type="sldNum" sz="quarter" idx="12"/>
          </p:nvPr>
        </p:nvSpPr>
        <p:spPr/>
        <p:txBody>
          <a:bodyPr/>
          <a:lstStyle>
            <a:lvl1pPr>
              <a:defRPr/>
            </a:lvl1pPr>
          </a:lstStyle>
          <a:p>
            <a:pPr>
              <a:defRPr/>
            </a:pPr>
            <a:fld id="{0941D556-34FB-4739-8AF6-7AB75B91854E}" type="slidenum">
              <a:rPr lang="tr-TR"/>
              <a:pPr>
                <a:defRPr/>
              </a:pPr>
              <a:t>‹#›</a:t>
            </a:fld>
            <a:endParaRPr lang="tr-TR"/>
          </a:p>
        </p:txBody>
      </p:sp>
    </p:spTree>
    <p:extLst>
      <p:ext uri="{BB962C8B-B14F-4D97-AF65-F5344CB8AC3E}">
        <p14:creationId xmlns:p14="http://schemas.microsoft.com/office/powerpoint/2010/main" val="257735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31F5D2F0-3086-405B-AA64-E35172D46400}" type="slidenum">
              <a:rPr lang="tr-TR"/>
              <a:pPr>
                <a:defRPr/>
              </a:pPr>
              <a:t>‹#›</a:t>
            </a:fld>
            <a:endParaRPr lang="tr-TR"/>
          </a:p>
        </p:txBody>
      </p:sp>
    </p:spTree>
    <p:extLst>
      <p:ext uri="{BB962C8B-B14F-4D97-AF65-F5344CB8AC3E}">
        <p14:creationId xmlns:p14="http://schemas.microsoft.com/office/powerpoint/2010/main" val="423122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6413" y="762000"/>
            <a:ext cx="1370012" cy="4953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741613" y="762000"/>
            <a:ext cx="3962400" cy="4953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E2A96143-4AC7-4A2C-919D-A476357D4FC4}" type="slidenum">
              <a:rPr lang="tr-TR"/>
              <a:pPr>
                <a:defRPr/>
              </a:pPr>
              <a:t>‹#›</a:t>
            </a:fld>
            <a:endParaRPr lang="tr-TR"/>
          </a:p>
        </p:txBody>
      </p:sp>
    </p:spTree>
    <p:extLst>
      <p:ext uri="{BB962C8B-B14F-4D97-AF65-F5344CB8AC3E}">
        <p14:creationId xmlns:p14="http://schemas.microsoft.com/office/powerpoint/2010/main" val="925120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endParaRPr lang="tr-T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tr-TR"/>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E9A832E1-4CF9-42EA-BD59-1A57A3CD9637}" type="slidenum">
              <a:rPr lang="tr-TR"/>
              <a:pPr>
                <a:defRPr/>
              </a:pPr>
              <a:t>‹#›</a:t>
            </a:fld>
            <a:endParaRPr lang="tr-TR"/>
          </a:p>
        </p:txBody>
      </p:sp>
    </p:spTree>
    <p:extLst>
      <p:ext uri="{BB962C8B-B14F-4D97-AF65-F5344CB8AC3E}">
        <p14:creationId xmlns:p14="http://schemas.microsoft.com/office/powerpoint/2010/main" val="242743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5FA4E20D-A929-4F1F-8CF9-82BC765F3188}" type="slidenum">
              <a:rPr lang="tr-TR"/>
              <a:pPr>
                <a:defRPr/>
              </a:pPr>
              <a:t>‹#›</a:t>
            </a:fld>
            <a:endParaRPr lang="tr-TR"/>
          </a:p>
        </p:txBody>
      </p:sp>
    </p:spTree>
    <p:extLst>
      <p:ext uri="{BB962C8B-B14F-4D97-AF65-F5344CB8AC3E}">
        <p14:creationId xmlns:p14="http://schemas.microsoft.com/office/powerpoint/2010/main" val="837235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C5BB9D42-DA56-49A5-82B2-1D496F3A89AD}" type="slidenum">
              <a:rPr lang="tr-TR"/>
              <a:pPr>
                <a:defRPr/>
              </a:pPr>
              <a:t>‹#›</a:t>
            </a:fld>
            <a:endParaRPr lang="tr-TR"/>
          </a:p>
        </p:txBody>
      </p:sp>
    </p:spTree>
    <p:extLst>
      <p:ext uri="{BB962C8B-B14F-4D97-AF65-F5344CB8AC3E}">
        <p14:creationId xmlns:p14="http://schemas.microsoft.com/office/powerpoint/2010/main" val="3178736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3"/>
          <p:cNvSpPr>
            <a:spLocks noGrp="1"/>
          </p:cNvSpPr>
          <p:nvPr>
            <p:ph type="dt" sz="half" idx="15"/>
          </p:nvPr>
        </p:nvSpPr>
        <p:spPr/>
        <p:txBody>
          <a:bodyPr/>
          <a:lstStyle>
            <a:lvl1pPr>
              <a:defRPr/>
            </a:lvl1pPr>
          </a:lstStyle>
          <a:p>
            <a:pPr>
              <a:defRPr/>
            </a:pPr>
            <a:endParaRPr lang="tr-TR"/>
          </a:p>
        </p:txBody>
      </p:sp>
      <p:sp>
        <p:nvSpPr>
          <p:cNvPr id="6" name="Footer Placeholder 4"/>
          <p:cNvSpPr>
            <a:spLocks noGrp="1"/>
          </p:cNvSpPr>
          <p:nvPr>
            <p:ph type="ftr" sz="quarter" idx="16"/>
          </p:nvPr>
        </p:nvSpPr>
        <p:spPr/>
        <p:txBody>
          <a:bodyPr/>
          <a:lstStyle>
            <a:lvl1pPr>
              <a:defRPr/>
            </a:lvl1pPr>
          </a:lstStyle>
          <a:p>
            <a:pPr>
              <a:defRPr/>
            </a:pPr>
            <a:endParaRPr lang="tr-TR"/>
          </a:p>
        </p:txBody>
      </p:sp>
      <p:sp>
        <p:nvSpPr>
          <p:cNvPr id="7" name="Slide Number Placeholder 5"/>
          <p:cNvSpPr>
            <a:spLocks noGrp="1"/>
          </p:cNvSpPr>
          <p:nvPr>
            <p:ph type="sldNum" sz="quarter" idx="17"/>
          </p:nvPr>
        </p:nvSpPr>
        <p:spPr/>
        <p:txBody>
          <a:bodyPr/>
          <a:lstStyle>
            <a:lvl1pPr>
              <a:defRPr/>
            </a:lvl1pPr>
          </a:lstStyle>
          <a:p>
            <a:pPr>
              <a:defRPr/>
            </a:pPr>
            <a:fld id="{C32F64D8-500C-4745-9EA6-B9C0A62C1994}" type="slidenum">
              <a:rPr lang="tr-TR"/>
              <a:pPr>
                <a:defRPr/>
              </a:pPr>
              <a:t>‹#›</a:t>
            </a:fld>
            <a:endParaRPr lang="tr-TR"/>
          </a:p>
        </p:txBody>
      </p:sp>
    </p:spTree>
    <p:extLst>
      <p:ext uri="{BB962C8B-B14F-4D97-AF65-F5344CB8AC3E}">
        <p14:creationId xmlns:p14="http://schemas.microsoft.com/office/powerpoint/2010/main" val="1968475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B8B5BCA2-DE13-4FB9-9979-FAA792098BF1}" type="slidenum">
              <a:rPr lang="tr-TR"/>
              <a:pPr>
                <a:defRPr/>
              </a:pPr>
              <a:t>‹#›</a:t>
            </a:fld>
            <a:endParaRPr lang="tr-TR"/>
          </a:p>
        </p:txBody>
      </p:sp>
    </p:spTree>
    <p:extLst>
      <p:ext uri="{BB962C8B-B14F-4D97-AF65-F5344CB8AC3E}">
        <p14:creationId xmlns:p14="http://schemas.microsoft.com/office/powerpoint/2010/main" val="529475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6B2E921B-991D-4F00-9DE3-4BE78A26D79A}" type="slidenum">
              <a:rPr lang="tr-TR"/>
              <a:pPr>
                <a:defRPr/>
              </a:pPr>
              <a:t>‹#›</a:t>
            </a:fld>
            <a:endParaRPr lang="tr-TR"/>
          </a:p>
        </p:txBody>
      </p:sp>
    </p:spTree>
    <p:extLst>
      <p:ext uri="{BB962C8B-B14F-4D97-AF65-F5344CB8AC3E}">
        <p14:creationId xmlns:p14="http://schemas.microsoft.com/office/powerpoint/2010/main" val="3337923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3C26EBB7-0C25-416E-AF10-1A90965C1D07}" type="slidenum">
              <a:rPr lang="tr-TR"/>
              <a:pPr>
                <a:defRPr/>
              </a:pPr>
              <a:t>‹#›</a:t>
            </a:fld>
            <a:endParaRPr lang="tr-TR"/>
          </a:p>
        </p:txBody>
      </p:sp>
    </p:spTree>
    <p:extLst>
      <p:ext uri="{BB962C8B-B14F-4D97-AF65-F5344CB8AC3E}">
        <p14:creationId xmlns:p14="http://schemas.microsoft.com/office/powerpoint/2010/main" val="1009153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8" name="Date Placeholder 4"/>
          <p:cNvSpPr>
            <a:spLocks noGrp="1"/>
          </p:cNvSpPr>
          <p:nvPr>
            <p:ph type="dt" sz="half" idx="10"/>
          </p:nvPr>
        </p:nvSpPr>
        <p:spPr/>
        <p:txBody>
          <a:bodyPr/>
          <a:lstStyle>
            <a:lvl1pPr>
              <a:defRPr/>
            </a:lvl1pPr>
          </a:lstStyle>
          <a:p>
            <a:pPr>
              <a:defRPr/>
            </a:pPr>
            <a:endParaRPr lang="tr-TR"/>
          </a:p>
        </p:txBody>
      </p:sp>
      <p:sp>
        <p:nvSpPr>
          <p:cNvPr id="49" name="Slide Number Placeholder 6"/>
          <p:cNvSpPr>
            <a:spLocks noGrp="1"/>
          </p:cNvSpPr>
          <p:nvPr>
            <p:ph type="sldNum" sz="quarter" idx="11"/>
          </p:nvPr>
        </p:nvSpPr>
        <p:spPr/>
        <p:txBody>
          <a:bodyPr/>
          <a:lstStyle>
            <a:lvl1pPr>
              <a:defRPr/>
            </a:lvl1pPr>
          </a:lstStyle>
          <a:p>
            <a:pPr>
              <a:defRPr/>
            </a:pPr>
            <a:fld id="{1E504627-0D68-471A-A336-04F7ACB0ADCA}" type="slidenum">
              <a:rPr lang="tr-TR"/>
              <a:pPr>
                <a:defRPr/>
              </a:pPr>
              <a:t>‹#›</a:t>
            </a:fld>
            <a:endParaRPr lang="tr-T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tr-TR"/>
          </a:p>
        </p:txBody>
      </p:sp>
    </p:spTree>
    <p:extLst>
      <p:ext uri="{BB962C8B-B14F-4D97-AF65-F5344CB8AC3E}">
        <p14:creationId xmlns:p14="http://schemas.microsoft.com/office/powerpoint/2010/main" val="426809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314D9DCE-47AE-47B7-A3D5-0F65DFAF8D00}" type="slidenum">
              <a:rPr lang="tr-TR"/>
              <a:pPr>
                <a:defRPr/>
              </a:pPr>
              <a:t>‹#›</a:t>
            </a:fld>
            <a:endParaRPr lang="tr-TR"/>
          </a:p>
        </p:txBody>
      </p:sp>
    </p:spTree>
    <p:extLst>
      <p:ext uri="{BB962C8B-B14F-4D97-AF65-F5344CB8AC3E}">
        <p14:creationId xmlns:p14="http://schemas.microsoft.com/office/powerpoint/2010/main" val="31432972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8" name="Date Placeholder 4"/>
          <p:cNvSpPr>
            <a:spLocks noGrp="1"/>
          </p:cNvSpPr>
          <p:nvPr>
            <p:ph type="dt" sz="half" idx="10"/>
          </p:nvPr>
        </p:nvSpPr>
        <p:spPr/>
        <p:txBody>
          <a:bodyPr/>
          <a:lstStyle>
            <a:lvl1pPr>
              <a:defRPr/>
            </a:lvl1pPr>
          </a:lstStyle>
          <a:p>
            <a:pPr>
              <a:defRPr/>
            </a:pPr>
            <a:endParaRPr lang="tr-T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tr-TR"/>
          </a:p>
        </p:txBody>
      </p:sp>
      <p:sp>
        <p:nvSpPr>
          <p:cNvPr id="50" name="Slide Number Placeholder 6"/>
          <p:cNvSpPr>
            <a:spLocks noGrp="1"/>
          </p:cNvSpPr>
          <p:nvPr>
            <p:ph type="sldNum" sz="quarter" idx="12"/>
          </p:nvPr>
        </p:nvSpPr>
        <p:spPr/>
        <p:txBody>
          <a:bodyPr/>
          <a:lstStyle>
            <a:lvl1pPr>
              <a:defRPr/>
            </a:lvl1pPr>
          </a:lstStyle>
          <a:p>
            <a:pPr>
              <a:defRPr/>
            </a:pPr>
            <a:fld id="{D8A52362-3B16-427A-8A11-DAEF53494265}" type="slidenum">
              <a:rPr lang="tr-TR"/>
              <a:pPr>
                <a:defRPr/>
              </a:pPr>
              <a:t>‹#›</a:t>
            </a:fld>
            <a:endParaRPr lang="tr-TR"/>
          </a:p>
        </p:txBody>
      </p:sp>
    </p:spTree>
    <p:extLst>
      <p:ext uri="{BB962C8B-B14F-4D97-AF65-F5344CB8AC3E}">
        <p14:creationId xmlns:p14="http://schemas.microsoft.com/office/powerpoint/2010/main" val="971415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EEEDDC30-F305-4E4D-ACD7-1DB10E66844A}" type="slidenum">
              <a:rPr lang="tr-TR"/>
              <a:pPr>
                <a:defRPr/>
              </a:pPr>
              <a:t>‹#›</a:t>
            </a:fld>
            <a:endParaRPr lang="tr-TR"/>
          </a:p>
        </p:txBody>
      </p:sp>
    </p:spTree>
    <p:extLst>
      <p:ext uri="{BB962C8B-B14F-4D97-AF65-F5344CB8AC3E}">
        <p14:creationId xmlns:p14="http://schemas.microsoft.com/office/powerpoint/2010/main" val="3084754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01925E00-DBAC-44EB-AE9B-998B26D83C1F}" type="slidenum">
              <a:rPr lang="tr-TR"/>
              <a:pPr>
                <a:defRPr/>
              </a:pPr>
              <a:t>‹#›</a:t>
            </a:fld>
            <a:endParaRPr lang="tr-TR"/>
          </a:p>
        </p:txBody>
      </p:sp>
    </p:spTree>
    <p:extLst>
      <p:ext uri="{BB962C8B-B14F-4D97-AF65-F5344CB8AC3E}">
        <p14:creationId xmlns:p14="http://schemas.microsoft.com/office/powerpoint/2010/main" val="115006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085810E5-33E8-4779-9446-F3DB7191E8CA}" type="slidenum">
              <a:rPr lang="tr-TR"/>
              <a:pPr>
                <a:defRPr/>
              </a:pPr>
              <a:t>‹#›</a:t>
            </a:fld>
            <a:endParaRPr lang="tr-TR"/>
          </a:p>
        </p:txBody>
      </p:sp>
    </p:spTree>
    <p:extLst>
      <p:ext uri="{BB962C8B-B14F-4D97-AF65-F5344CB8AC3E}">
        <p14:creationId xmlns:p14="http://schemas.microsoft.com/office/powerpoint/2010/main" val="327097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4380042A-0F7A-4325-A761-0E89592C03B6}" type="slidenum">
              <a:rPr lang="tr-TR"/>
              <a:pPr>
                <a:defRPr/>
              </a:pPr>
              <a:t>‹#›</a:t>
            </a:fld>
            <a:endParaRPr lang="tr-TR"/>
          </a:p>
        </p:txBody>
      </p:sp>
    </p:spTree>
    <p:extLst>
      <p:ext uri="{BB962C8B-B14F-4D97-AF65-F5344CB8AC3E}">
        <p14:creationId xmlns:p14="http://schemas.microsoft.com/office/powerpoint/2010/main" val="908870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8"/>
          <p:cNvSpPr>
            <a:spLocks noGrp="1" noChangeArrowheads="1"/>
          </p:cNvSpPr>
          <p:nvPr>
            <p:ph type="dt" sz="half" idx="10"/>
          </p:nvPr>
        </p:nvSpPr>
        <p:spPr>
          <a:ln/>
        </p:spPr>
        <p:txBody>
          <a:bodyPr/>
          <a:lstStyle>
            <a:lvl1pPr>
              <a:defRPr/>
            </a:lvl1pPr>
          </a:lstStyle>
          <a:p>
            <a:pPr>
              <a:defRPr/>
            </a:pPr>
            <a:endParaRPr lang="tr-TR"/>
          </a:p>
        </p:txBody>
      </p:sp>
      <p:sp>
        <p:nvSpPr>
          <p:cNvPr id="8" name="Rectangle 9"/>
          <p:cNvSpPr>
            <a:spLocks noGrp="1" noChangeArrowheads="1"/>
          </p:cNvSpPr>
          <p:nvPr>
            <p:ph type="ftr" sz="quarter" idx="11"/>
          </p:nvPr>
        </p:nvSpPr>
        <p:spPr>
          <a:ln/>
        </p:spPr>
        <p:txBody>
          <a:bodyPr/>
          <a:lstStyle>
            <a:lvl1pPr>
              <a:defRPr/>
            </a:lvl1pPr>
          </a:lstStyle>
          <a:p>
            <a:pPr>
              <a:defRPr/>
            </a:pPr>
            <a:endParaRPr lang="tr-TR"/>
          </a:p>
        </p:txBody>
      </p:sp>
      <p:sp>
        <p:nvSpPr>
          <p:cNvPr id="9" name="Rectangle 10"/>
          <p:cNvSpPr>
            <a:spLocks noGrp="1" noChangeArrowheads="1"/>
          </p:cNvSpPr>
          <p:nvPr>
            <p:ph type="sldNum" sz="quarter" idx="12"/>
          </p:nvPr>
        </p:nvSpPr>
        <p:spPr>
          <a:ln/>
        </p:spPr>
        <p:txBody>
          <a:bodyPr/>
          <a:lstStyle>
            <a:lvl1pPr>
              <a:defRPr/>
            </a:lvl1pPr>
          </a:lstStyle>
          <a:p>
            <a:pPr>
              <a:defRPr/>
            </a:pPr>
            <a:fld id="{35C692EF-F110-47D1-90F7-681D88A3BBAB}" type="slidenum">
              <a:rPr lang="tr-TR"/>
              <a:pPr>
                <a:defRPr/>
              </a:pPr>
              <a:t>‹#›</a:t>
            </a:fld>
            <a:endParaRPr lang="tr-TR"/>
          </a:p>
        </p:txBody>
      </p:sp>
    </p:spTree>
    <p:extLst>
      <p:ext uri="{BB962C8B-B14F-4D97-AF65-F5344CB8AC3E}">
        <p14:creationId xmlns:p14="http://schemas.microsoft.com/office/powerpoint/2010/main" val="275706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8"/>
          <p:cNvSpPr>
            <a:spLocks noGrp="1" noChangeArrowheads="1"/>
          </p:cNvSpPr>
          <p:nvPr>
            <p:ph type="dt" sz="half" idx="10"/>
          </p:nvPr>
        </p:nvSpPr>
        <p:spPr>
          <a:ln/>
        </p:spPr>
        <p:txBody>
          <a:bodyPr/>
          <a:lstStyle>
            <a:lvl1pPr>
              <a:defRPr/>
            </a:lvl1pPr>
          </a:lstStyle>
          <a:p>
            <a:pPr>
              <a:defRPr/>
            </a:pPr>
            <a:endParaRPr lang="tr-TR"/>
          </a:p>
        </p:txBody>
      </p:sp>
      <p:sp>
        <p:nvSpPr>
          <p:cNvPr id="4" name="Rectangle 9"/>
          <p:cNvSpPr>
            <a:spLocks noGrp="1" noChangeArrowheads="1"/>
          </p:cNvSpPr>
          <p:nvPr>
            <p:ph type="ftr" sz="quarter" idx="11"/>
          </p:nvPr>
        </p:nvSpPr>
        <p:spPr>
          <a:ln/>
        </p:spPr>
        <p:txBody>
          <a:bodyPr/>
          <a:lstStyle>
            <a:lvl1pPr>
              <a:defRPr/>
            </a:lvl1pPr>
          </a:lstStyle>
          <a:p>
            <a:pPr>
              <a:defRPr/>
            </a:pPr>
            <a:endParaRPr lang="tr-TR"/>
          </a:p>
        </p:txBody>
      </p:sp>
      <p:sp>
        <p:nvSpPr>
          <p:cNvPr id="5" name="Rectangle 10"/>
          <p:cNvSpPr>
            <a:spLocks noGrp="1" noChangeArrowheads="1"/>
          </p:cNvSpPr>
          <p:nvPr>
            <p:ph type="sldNum" sz="quarter" idx="12"/>
          </p:nvPr>
        </p:nvSpPr>
        <p:spPr>
          <a:ln/>
        </p:spPr>
        <p:txBody>
          <a:bodyPr/>
          <a:lstStyle>
            <a:lvl1pPr>
              <a:defRPr/>
            </a:lvl1pPr>
          </a:lstStyle>
          <a:p>
            <a:pPr>
              <a:defRPr/>
            </a:pPr>
            <a:fld id="{E9E5F87E-801D-4234-A37F-F889A73ADB53}" type="slidenum">
              <a:rPr lang="tr-TR"/>
              <a:pPr>
                <a:defRPr/>
              </a:pPr>
              <a:t>‹#›</a:t>
            </a:fld>
            <a:endParaRPr lang="tr-TR"/>
          </a:p>
        </p:txBody>
      </p:sp>
    </p:spTree>
    <p:extLst>
      <p:ext uri="{BB962C8B-B14F-4D97-AF65-F5344CB8AC3E}">
        <p14:creationId xmlns:p14="http://schemas.microsoft.com/office/powerpoint/2010/main" val="261448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tr-TR"/>
          </a:p>
        </p:txBody>
      </p:sp>
      <p:sp>
        <p:nvSpPr>
          <p:cNvPr id="3" name="Rectangle 9"/>
          <p:cNvSpPr>
            <a:spLocks noGrp="1" noChangeArrowheads="1"/>
          </p:cNvSpPr>
          <p:nvPr>
            <p:ph type="ftr" sz="quarter" idx="11"/>
          </p:nvPr>
        </p:nvSpPr>
        <p:spPr>
          <a:ln/>
        </p:spPr>
        <p:txBody>
          <a:bodyPr/>
          <a:lstStyle>
            <a:lvl1pPr>
              <a:defRPr/>
            </a:lvl1pPr>
          </a:lstStyle>
          <a:p>
            <a:pPr>
              <a:defRPr/>
            </a:pPr>
            <a:endParaRPr lang="tr-TR"/>
          </a:p>
        </p:txBody>
      </p:sp>
      <p:sp>
        <p:nvSpPr>
          <p:cNvPr id="4" name="Rectangle 10"/>
          <p:cNvSpPr>
            <a:spLocks noGrp="1" noChangeArrowheads="1"/>
          </p:cNvSpPr>
          <p:nvPr>
            <p:ph type="sldNum" sz="quarter" idx="12"/>
          </p:nvPr>
        </p:nvSpPr>
        <p:spPr>
          <a:ln/>
        </p:spPr>
        <p:txBody>
          <a:bodyPr/>
          <a:lstStyle>
            <a:lvl1pPr>
              <a:defRPr/>
            </a:lvl1pPr>
          </a:lstStyle>
          <a:p>
            <a:pPr>
              <a:defRPr/>
            </a:pPr>
            <a:fld id="{B407127A-9E8C-4EF5-8683-A55E6E8CE5A3}" type="slidenum">
              <a:rPr lang="tr-TR"/>
              <a:pPr>
                <a:defRPr/>
              </a:pPr>
              <a:t>‹#›</a:t>
            </a:fld>
            <a:endParaRPr lang="tr-TR"/>
          </a:p>
        </p:txBody>
      </p:sp>
    </p:spTree>
    <p:extLst>
      <p:ext uri="{BB962C8B-B14F-4D97-AF65-F5344CB8AC3E}">
        <p14:creationId xmlns:p14="http://schemas.microsoft.com/office/powerpoint/2010/main" val="78772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676BE52A-EC39-499D-82CF-5A75113DB377}" type="slidenum">
              <a:rPr lang="tr-TR"/>
              <a:pPr>
                <a:defRPr/>
              </a:pPr>
              <a:t>‹#›</a:t>
            </a:fld>
            <a:endParaRPr lang="tr-TR"/>
          </a:p>
        </p:txBody>
      </p:sp>
    </p:spTree>
    <p:extLst>
      <p:ext uri="{BB962C8B-B14F-4D97-AF65-F5344CB8AC3E}">
        <p14:creationId xmlns:p14="http://schemas.microsoft.com/office/powerpoint/2010/main" val="7358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E31270FE-F79B-4656-B489-98EF73D5E58B}" type="slidenum">
              <a:rPr lang="tr-TR"/>
              <a:pPr>
                <a:defRPr/>
              </a:pPr>
              <a:t>‹#›</a:t>
            </a:fld>
            <a:endParaRPr lang="tr-TR"/>
          </a:p>
        </p:txBody>
      </p:sp>
    </p:spTree>
    <p:extLst>
      <p:ext uri="{BB962C8B-B14F-4D97-AF65-F5344CB8AC3E}">
        <p14:creationId xmlns:p14="http://schemas.microsoft.com/office/powerpoint/2010/main" val="111424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pPr>
              <a:defRPr/>
            </a:pPr>
            <a:endParaRPr lang="tr-TR"/>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pPr>
              <a:defRPr/>
            </a:pPr>
            <a:endParaRPr lang="tr-TR"/>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pPr>
              <a:defRPr/>
            </a:pPr>
            <a:fld id="{9C1C30FD-83FA-42D0-95E0-6D23305E2707}"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947"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l" rtl="0" eaLnBrk="0" fontAlgn="base" hangingPunct="0">
        <a:spcBef>
          <a:spcPct val="0"/>
        </a:spcBef>
        <a:spcAft>
          <a:spcPct val="0"/>
        </a:spcAft>
        <a:defRPr sz="3200">
          <a:solidFill>
            <a:srgbClr val="79551B"/>
          </a:solidFill>
          <a:latin typeface="+mj-lt"/>
          <a:ea typeface="+mj-ea"/>
          <a:cs typeface="+mj-cs"/>
        </a:defRPr>
      </a:lvl1pPr>
      <a:lvl2pPr algn="l" rtl="0" eaLnBrk="0" fontAlgn="base" hangingPunct="0">
        <a:spcBef>
          <a:spcPct val="0"/>
        </a:spcBef>
        <a:spcAft>
          <a:spcPct val="0"/>
        </a:spcAft>
        <a:defRPr sz="3200">
          <a:solidFill>
            <a:srgbClr val="79551B"/>
          </a:solidFill>
          <a:latin typeface="Palatino Linotype" pitchFamily="18" charset="0"/>
        </a:defRPr>
      </a:lvl2pPr>
      <a:lvl3pPr algn="l" rtl="0" eaLnBrk="0" fontAlgn="base" hangingPunct="0">
        <a:spcBef>
          <a:spcPct val="0"/>
        </a:spcBef>
        <a:spcAft>
          <a:spcPct val="0"/>
        </a:spcAft>
        <a:defRPr sz="3200">
          <a:solidFill>
            <a:srgbClr val="79551B"/>
          </a:solidFill>
          <a:latin typeface="Palatino Linotype" pitchFamily="18" charset="0"/>
        </a:defRPr>
      </a:lvl3pPr>
      <a:lvl4pPr algn="l" rtl="0" eaLnBrk="0" fontAlgn="base" hangingPunct="0">
        <a:spcBef>
          <a:spcPct val="0"/>
        </a:spcBef>
        <a:spcAft>
          <a:spcPct val="0"/>
        </a:spcAft>
        <a:defRPr sz="3200">
          <a:solidFill>
            <a:srgbClr val="79551B"/>
          </a:solidFill>
          <a:latin typeface="Palatino Linotype" pitchFamily="18" charset="0"/>
        </a:defRPr>
      </a:lvl4pPr>
      <a:lvl5pPr algn="l" rtl="0" eaLnBrk="0" fontAlgn="base" hangingPunct="0">
        <a:spcBef>
          <a:spcPct val="0"/>
        </a:spcBef>
        <a:spcAft>
          <a:spcPct val="0"/>
        </a:spcAft>
        <a:defRPr sz="3200">
          <a:solidFill>
            <a:srgbClr val="79551B"/>
          </a:solidFill>
          <a:latin typeface="Palatino Linotype" pitchFamily="18" charset="0"/>
        </a:defRPr>
      </a:lvl5pPr>
      <a:lvl6pPr marL="457200" algn="l" rtl="0" fontAlgn="base">
        <a:spcBef>
          <a:spcPct val="0"/>
        </a:spcBef>
        <a:spcAft>
          <a:spcPct val="0"/>
        </a:spcAft>
        <a:defRPr sz="3200">
          <a:solidFill>
            <a:srgbClr val="79551B"/>
          </a:solidFill>
          <a:latin typeface="Palatino Linotype" pitchFamily="18" charset="0"/>
        </a:defRPr>
      </a:lvl6pPr>
      <a:lvl7pPr marL="914400" algn="l" rtl="0" fontAlgn="base">
        <a:spcBef>
          <a:spcPct val="0"/>
        </a:spcBef>
        <a:spcAft>
          <a:spcPct val="0"/>
        </a:spcAft>
        <a:defRPr sz="3200">
          <a:solidFill>
            <a:srgbClr val="79551B"/>
          </a:solidFill>
          <a:latin typeface="Palatino Linotype" pitchFamily="18" charset="0"/>
        </a:defRPr>
      </a:lvl7pPr>
      <a:lvl8pPr marL="1371600" algn="l" rtl="0" fontAlgn="base">
        <a:spcBef>
          <a:spcPct val="0"/>
        </a:spcBef>
        <a:spcAft>
          <a:spcPct val="0"/>
        </a:spcAft>
        <a:defRPr sz="3200">
          <a:solidFill>
            <a:srgbClr val="79551B"/>
          </a:solidFill>
          <a:latin typeface="Palatino Linotype" pitchFamily="18" charset="0"/>
        </a:defRPr>
      </a:lvl8pPr>
      <a:lvl9pPr marL="1828800" algn="l" rtl="0" fontAlgn="base">
        <a:spcBef>
          <a:spcPct val="0"/>
        </a:spcBef>
        <a:spcAft>
          <a:spcPct val="0"/>
        </a:spcAft>
        <a:defRPr sz="3200">
          <a:solidFill>
            <a:srgbClr val="79551B"/>
          </a:solidFill>
          <a:latin typeface="Palatino Linotype" pitchFamily="18" charset="0"/>
        </a:defRPr>
      </a:lvl9pPr>
    </p:titleStyle>
    <p:bodyStyle>
      <a:lvl1pPr marL="342900" indent="-342900" algn="l" rtl="0" eaLnBrk="0" fontAlgn="base" hangingPunct="0">
        <a:spcBef>
          <a:spcPct val="20000"/>
        </a:spcBef>
        <a:spcAft>
          <a:spcPct val="0"/>
        </a:spcAft>
        <a:buChar char="•"/>
        <a:defRPr sz="2800">
          <a:solidFill>
            <a:srgbClr val="79551B"/>
          </a:solidFill>
          <a:latin typeface="+mn-lt"/>
          <a:ea typeface="+mn-ea"/>
          <a:cs typeface="+mn-cs"/>
        </a:defRPr>
      </a:lvl1pPr>
      <a:lvl2pPr marL="742950" indent="-285750" algn="l" rtl="0" eaLnBrk="0" fontAlgn="base" hangingPunct="0">
        <a:spcBef>
          <a:spcPct val="20000"/>
        </a:spcBef>
        <a:spcAft>
          <a:spcPct val="0"/>
        </a:spcAft>
        <a:buChar char="–"/>
        <a:defRPr sz="2400">
          <a:solidFill>
            <a:srgbClr val="79551B"/>
          </a:solidFill>
          <a:latin typeface="+mn-lt"/>
        </a:defRPr>
      </a:lvl2pPr>
      <a:lvl3pPr marL="1143000" indent="-228600" algn="l" rtl="0" eaLnBrk="0" fontAlgn="base" hangingPunct="0">
        <a:spcBef>
          <a:spcPct val="20000"/>
        </a:spcBef>
        <a:spcAft>
          <a:spcPct val="0"/>
        </a:spcAft>
        <a:buChar char="•"/>
        <a:defRPr sz="2000">
          <a:solidFill>
            <a:srgbClr val="79551B"/>
          </a:solidFill>
          <a:latin typeface="+mn-lt"/>
        </a:defRPr>
      </a:lvl3pPr>
      <a:lvl4pPr marL="1600200" indent="-228600" algn="l" rtl="0" eaLnBrk="0" fontAlgn="base" hangingPunct="0">
        <a:spcBef>
          <a:spcPct val="20000"/>
        </a:spcBef>
        <a:spcAft>
          <a:spcPct val="0"/>
        </a:spcAft>
        <a:buChar char="–"/>
        <a:defRPr>
          <a:solidFill>
            <a:srgbClr val="79551B"/>
          </a:solidFill>
          <a:latin typeface="+mn-lt"/>
        </a:defRPr>
      </a:lvl4pPr>
      <a:lvl5pPr marL="2057400" indent="-228600" algn="l" rtl="0" eaLnBrk="0" fontAlgn="base" hangingPunct="0">
        <a:spcBef>
          <a:spcPct val="20000"/>
        </a:spcBef>
        <a:spcAft>
          <a:spcPct val="0"/>
        </a:spcAft>
        <a:buChar char="»"/>
        <a:defRPr sz="1600">
          <a:solidFill>
            <a:srgbClr val="79551B"/>
          </a:solidFill>
          <a:latin typeface="+mn-lt"/>
        </a:defRPr>
      </a:lvl5pPr>
      <a:lvl6pPr marL="2514600" indent="-228600" algn="l" rtl="0" fontAlgn="base">
        <a:spcBef>
          <a:spcPct val="20000"/>
        </a:spcBef>
        <a:spcAft>
          <a:spcPct val="0"/>
        </a:spcAft>
        <a:buChar char="»"/>
        <a:defRPr sz="1600">
          <a:solidFill>
            <a:srgbClr val="79551B"/>
          </a:solidFill>
          <a:latin typeface="+mn-lt"/>
        </a:defRPr>
      </a:lvl6pPr>
      <a:lvl7pPr marL="2971800" indent="-228600" algn="l" rtl="0" fontAlgn="base">
        <a:spcBef>
          <a:spcPct val="20000"/>
        </a:spcBef>
        <a:spcAft>
          <a:spcPct val="0"/>
        </a:spcAft>
        <a:buChar char="»"/>
        <a:defRPr sz="1600">
          <a:solidFill>
            <a:srgbClr val="79551B"/>
          </a:solidFill>
          <a:latin typeface="+mn-lt"/>
        </a:defRPr>
      </a:lvl7pPr>
      <a:lvl8pPr marL="3429000" indent="-228600" algn="l" rtl="0" fontAlgn="base">
        <a:spcBef>
          <a:spcPct val="20000"/>
        </a:spcBef>
        <a:spcAft>
          <a:spcPct val="0"/>
        </a:spcAft>
        <a:buChar char="»"/>
        <a:defRPr sz="1600">
          <a:solidFill>
            <a:srgbClr val="79551B"/>
          </a:solidFill>
          <a:latin typeface="+mn-lt"/>
        </a:defRPr>
      </a:lvl8pPr>
      <a:lvl9pPr marL="3886200" indent="-228600" algn="l" rtl="0" fontAlgn="base">
        <a:spcBef>
          <a:spcPct val="20000"/>
        </a:spcBef>
        <a:spcAft>
          <a:spcPct val="0"/>
        </a:spcAft>
        <a:buChar char="»"/>
        <a:defRPr sz="1600">
          <a:solidFill>
            <a:srgbClr val="79551B"/>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050" name="Group 41"/>
          <p:cNvGrpSpPr>
            <a:grpSpLocks/>
          </p:cNvGrpSpPr>
          <p:nvPr/>
        </p:nvGrpSpPr>
        <p:grpSpPr bwMode="auto">
          <a:xfrm>
            <a:off x="-304800" y="0"/>
            <a:ext cx="9932988" cy="6858000"/>
            <a:chOff x="-382404" y="0"/>
            <a:chExt cx="9932332" cy="6858000"/>
          </a:xfrm>
        </p:grpSpPr>
        <p:grpSp>
          <p:nvGrpSpPr>
            <p:cNvPr id="2059" name="Group 44"/>
            <p:cNvGrpSpPr>
              <a:grpSpLocks/>
            </p:cNvGrpSpPr>
            <p:nvPr/>
          </p:nvGrpSpPr>
          <p:grpSpPr bwMode="auto">
            <a:xfrm>
              <a:off x="0" y="0"/>
              <a:ext cx="9144000" cy="6858000"/>
              <a:chOff x="0" y="0"/>
              <a:chExt cx="9144000" cy="6858000"/>
            </a:xfrm>
          </p:grpSpPr>
          <p:grpSp>
            <p:nvGrpSpPr>
              <p:cNvPr id="2082"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83"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84"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54"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endParaRPr lang="en-US" smtClean="0"/>
          </a:p>
        </p:txBody>
      </p:sp>
      <p:sp>
        <p:nvSpPr>
          <p:cNvPr id="2055"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tr-T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tr-T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defRPr>
            </a:lvl1pPr>
          </a:lstStyle>
          <a:p>
            <a:pPr>
              <a:defRPr/>
            </a:pPr>
            <a:fld id="{6A3A3E32-1885-44D9-B9DF-4E96832AA5D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948" r:id="rId1"/>
    <p:sldLayoutId id="2147483939" r:id="rId2"/>
    <p:sldLayoutId id="2147483940" r:id="rId3"/>
    <p:sldLayoutId id="2147483941" r:id="rId4"/>
    <p:sldLayoutId id="2147483942" r:id="rId5"/>
    <p:sldLayoutId id="2147483943" r:id="rId6"/>
    <p:sldLayoutId id="2147483944" r:id="rId7"/>
    <p:sldLayoutId id="2147483949" r:id="rId8"/>
    <p:sldLayoutId id="2147483950" r:id="rId9"/>
    <p:sldLayoutId id="2147483945" r:id="rId10"/>
    <p:sldLayoutId id="2147483946"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55650" y="404813"/>
            <a:ext cx="7524750" cy="2403475"/>
          </a:xfrm>
        </p:spPr>
        <p:txBody>
          <a:bodyPr rtlCol="0">
            <a:normAutofit/>
          </a:bodyPr>
          <a:lstStyle/>
          <a:p>
            <a:pPr algn="ctr" eaLnBrk="1" fontAlgn="auto" hangingPunct="1">
              <a:spcAft>
                <a:spcPts val="0"/>
              </a:spcAft>
              <a:defRPr/>
            </a:pPr>
            <a: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t>KLİNİK ARAŞTIRMALARDA </a:t>
            </a:r>
            <a:b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br>
            <a: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t>AYDINLATILMIŞ ONAM, RIZA </a:t>
            </a:r>
            <a:b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br>
            <a: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t>VE</a:t>
            </a:r>
            <a:b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br>
            <a:r>
              <a:rPr lang="tr-TR" sz="3200" b="1" dirty="0" smtClean="0">
                <a:solidFill>
                  <a:schemeClr val="tx2"/>
                </a:solidFill>
                <a:effectLst>
                  <a:outerShdw blurRad="38100" dist="38100" dir="2700000" algn="tl">
                    <a:srgbClr val="000000">
                      <a:alpha val="43137"/>
                    </a:srgbClr>
                  </a:outerShdw>
                </a:effectLst>
                <a:latin typeface="Batang" pitchFamily="18" charset="-127"/>
                <a:ea typeface="Batang" pitchFamily="18" charset="-127"/>
              </a:rPr>
              <a:t>HUKUKİ ETKİLERİ</a:t>
            </a:r>
          </a:p>
        </p:txBody>
      </p:sp>
      <p:sp>
        <p:nvSpPr>
          <p:cNvPr id="7" name="Rectangle 2"/>
          <p:cNvSpPr txBox="1">
            <a:spLocks noChangeArrowheads="1"/>
          </p:cNvSpPr>
          <p:nvPr/>
        </p:nvSpPr>
        <p:spPr bwMode="auto">
          <a:xfrm>
            <a:off x="1547813" y="3271838"/>
            <a:ext cx="6048375" cy="1079500"/>
          </a:xfrm>
          <a:prstGeom prst="rect">
            <a:avLst/>
          </a:prstGeom>
          <a:noFill/>
          <a:ln w="9525">
            <a:noFill/>
            <a:miter lim="800000"/>
            <a:headEnd/>
            <a:tailEnd/>
          </a:ln>
          <a:effectLst/>
        </p:spPr>
        <p:txBody>
          <a:bodyPr anchor="ctr"/>
          <a:lstStyle/>
          <a:p>
            <a:pPr algn="ctr">
              <a:defRPr/>
            </a:pPr>
            <a:endParaRPr lang="tr-TR" sz="2400" b="1" kern="0" dirty="0">
              <a:effectLst>
                <a:outerShdw blurRad="38100" dist="38100" dir="2700000" algn="tl">
                  <a:srgbClr val="000000">
                    <a:alpha val="43137"/>
                  </a:srgbClr>
                </a:outerShdw>
              </a:effectLst>
              <a:latin typeface="+mj-lt"/>
              <a:ea typeface="+mj-ea"/>
              <a:cs typeface="+mj-cs"/>
            </a:endParaRPr>
          </a:p>
          <a:p>
            <a:pPr algn="ctr">
              <a:defRPr/>
            </a:pPr>
            <a:r>
              <a:rPr lang="tr-TR" sz="2400" b="1" i="1" kern="0" dirty="0">
                <a:solidFill>
                  <a:schemeClr val="accent2"/>
                </a:solidFill>
                <a:latin typeface="+mj-lt"/>
                <a:ea typeface="+mj-ea"/>
                <a:cs typeface="+mj-cs"/>
              </a:rPr>
              <a:t>Av. Osman Fırat Turan</a:t>
            </a:r>
          </a:p>
          <a:p>
            <a:pPr algn="ctr">
              <a:defRPr/>
            </a:pPr>
            <a:r>
              <a:rPr lang="tr-TR" sz="2000" b="1" kern="0" dirty="0">
                <a:solidFill>
                  <a:srgbClr val="002060"/>
                </a:solidFill>
                <a:latin typeface="+mj-lt"/>
                <a:ea typeface="+mj-ea"/>
                <a:cs typeface="+mj-cs"/>
              </a:rPr>
              <a:t>www.devrimhukuk.com</a:t>
            </a:r>
          </a:p>
          <a:p>
            <a:pPr algn="ctr">
              <a:defRPr/>
            </a:pPr>
            <a:endParaRPr lang="tr-TR" sz="4000" b="1" kern="0" dirty="0">
              <a:solidFill>
                <a:srgbClr val="79551B"/>
              </a:solidFill>
              <a:effectLst>
                <a:outerShdw blurRad="38100" dist="38100" dir="2700000" algn="tl">
                  <a:srgbClr val="000000">
                    <a:alpha val="43137"/>
                  </a:srgbClr>
                </a:outerShdw>
              </a:effectLst>
              <a:latin typeface="+mj-lt"/>
              <a:ea typeface="+mj-ea"/>
              <a:cs typeface="+mj-cs"/>
            </a:endParaRP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89529" y="4149080"/>
            <a:ext cx="2994639" cy="187164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827088" y="476250"/>
            <a:ext cx="7399337" cy="911225"/>
          </a:xfrm>
        </p:spPr>
        <p:txBody>
          <a:bodyPr/>
          <a:lstStyle/>
          <a:p>
            <a:pPr eaLnBrk="1" hangingPunct="1"/>
            <a:r>
              <a:rPr lang="tr-TR" sz="3200" b="1" smtClean="0"/>
              <a:t>Tıbbi Deontoloji Tüzüğü</a:t>
            </a:r>
          </a:p>
        </p:txBody>
      </p:sp>
      <p:sp>
        <p:nvSpPr>
          <p:cNvPr id="16387" name="2 İçerik Yer Tutucusu"/>
          <p:cNvSpPr>
            <a:spLocks noGrp="1"/>
          </p:cNvSpPr>
          <p:nvPr>
            <p:ph idx="1"/>
          </p:nvPr>
        </p:nvSpPr>
        <p:spPr>
          <a:xfrm>
            <a:off x="539750" y="1773238"/>
            <a:ext cx="8496300" cy="4392612"/>
          </a:xfrm>
        </p:spPr>
        <p:txBody>
          <a:bodyPr/>
          <a:lstStyle/>
          <a:p>
            <a:pPr eaLnBrk="1" hangingPunct="1">
              <a:buFontTx/>
              <a:buNone/>
            </a:pPr>
            <a:r>
              <a:rPr lang="tr-TR" sz="2800" smtClean="0"/>
              <a:t>   Tıbbi Deontoloji Tüzüğünün 14. maddesi uyarınca;</a:t>
            </a:r>
          </a:p>
          <a:p>
            <a:pPr eaLnBrk="1" hangingPunct="1">
              <a:buFontTx/>
              <a:buNone/>
            </a:pPr>
            <a:r>
              <a:rPr lang="tr-TR" sz="2800" smtClean="0"/>
              <a:t> </a:t>
            </a:r>
          </a:p>
          <a:p>
            <a:pPr eaLnBrk="1" hangingPunct="1">
              <a:buFontTx/>
              <a:buNone/>
            </a:pPr>
            <a:r>
              <a:rPr lang="tr-TR" sz="2800" smtClean="0"/>
              <a:t>   «hasta üzerinde  fena tesir yaparak hastalığın    </a:t>
            </a:r>
          </a:p>
          <a:p>
            <a:pPr eaLnBrk="1" hangingPunct="1">
              <a:buFontTx/>
              <a:buNone/>
            </a:pPr>
            <a:r>
              <a:rPr lang="tr-TR" sz="2800" smtClean="0"/>
              <a:t>   artmasına neden olmadığı takdirde, teşhise göre   </a:t>
            </a:r>
          </a:p>
          <a:p>
            <a:pPr eaLnBrk="1" hangingPunct="1">
              <a:buFontTx/>
              <a:buNone/>
            </a:pPr>
            <a:r>
              <a:rPr lang="tr-TR" sz="2800" smtClean="0"/>
              <a:t>   alınması gereken önlemler hastaya açıkça   </a:t>
            </a:r>
          </a:p>
          <a:p>
            <a:pPr eaLnBrk="1" hangingPunct="1">
              <a:buFontTx/>
              <a:buNone/>
            </a:pPr>
            <a:r>
              <a:rPr lang="tr-TR" sz="2800" smtClean="0"/>
              <a:t>   söylenmelidir.»</a:t>
            </a:r>
          </a:p>
          <a:p>
            <a:pPr eaLnBrk="1" hangingPunct="1">
              <a:buFontTx/>
              <a:buNone/>
            </a:pPr>
            <a:endParaRPr lang="tr-TR" smtClean="0"/>
          </a:p>
        </p:txBody>
      </p:sp>
      <p:pic>
        <p:nvPicPr>
          <p:cNvPr id="16388"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684213" y="1339850"/>
            <a:ext cx="7991475" cy="5186363"/>
          </a:xfrm>
        </p:spPr>
        <p:txBody>
          <a:bodyPr/>
          <a:lstStyle/>
          <a:p>
            <a:pPr eaLnBrk="1" hangingPunct="1">
              <a:buFontTx/>
              <a:buNone/>
            </a:pPr>
            <a:r>
              <a:rPr lang="tr-TR" smtClean="0"/>
              <a:t>Türk Tabipler Birliği Meslek Etiği Kurallarının </a:t>
            </a:r>
          </a:p>
          <a:p>
            <a:pPr eaLnBrk="1" hangingPunct="1">
              <a:buFontTx/>
              <a:buNone/>
            </a:pPr>
            <a:r>
              <a:rPr lang="tr-TR" smtClean="0"/>
              <a:t>26.Maddesi uyarınca:</a:t>
            </a:r>
          </a:p>
          <a:p>
            <a:pPr eaLnBrk="1" hangingPunct="1">
              <a:buFontTx/>
              <a:buNone/>
            </a:pPr>
            <a:endParaRPr lang="tr-TR" b="1" smtClean="0"/>
          </a:p>
          <a:p>
            <a:pPr eaLnBrk="1" hangingPunct="1">
              <a:buFont typeface="Wingdings" pitchFamily="2" charset="2"/>
              <a:buChar char="Ø"/>
            </a:pPr>
            <a:r>
              <a:rPr lang="tr-TR" smtClean="0"/>
              <a:t>Hekim hastasını, hastanın sağlık durumu ve konulan tanı, 	önerilen tedavi yönteminin türü, başarı şansı ve 	süresi, tedavi yönteminin hastanın sağlığı için 	taşıdığı riskler, verilen ilaçların kullanılışı ve olası yan 	etkileri, hastanın önerilen tedaviyi kabul etmemesi 	durumunda hastalığın yaratacağı sonuçlar, olası 	tedavi seçenekleri ve riskleri konularında aydınlatır. </a:t>
            </a:r>
          </a:p>
        </p:txBody>
      </p:sp>
      <p:sp>
        <p:nvSpPr>
          <p:cNvPr id="5" name="Rectangle 3"/>
          <p:cNvSpPr txBox="1">
            <a:spLocks noChangeArrowheads="1"/>
          </p:cNvSpPr>
          <p:nvPr/>
        </p:nvSpPr>
        <p:spPr bwMode="auto">
          <a:xfrm>
            <a:off x="755650" y="692150"/>
            <a:ext cx="8208963" cy="1295400"/>
          </a:xfrm>
          <a:prstGeom prst="rect">
            <a:avLst/>
          </a:prstGeom>
          <a:noFill/>
          <a:ln w="9525">
            <a:noFill/>
            <a:miter lim="800000"/>
            <a:headEnd/>
            <a:tailEnd/>
          </a:ln>
          <a:effectLst/>
        </p:spPr>
        <p:txBody>
          <a:bodyPr/>
          <a:lstStyle/>
          <a:p>
            <a:pPr marL="342900" indent="-342900">
              <a:spcBef>
                <a:spcPct val="20000"/>
              </a:spcBef>
              <a:defRPr/>
            </a:pPr>
            <a:r>
              <a:rPr lang="tr-TR" sz="3200" b="1" kern="0" dirty="0">
                <a:solidFill>
                  <a:schemeClr val="accent1"/>
                </a:solidFill>
                <a:latin typeface="+mn-lt"/>
              </a:rPr>
              <a:t>Meslek Etiği İlkeleri </a:t>
            </a:r>
          </a:p>
          <a:p>
            <a:pPr marL="342900" indent="-3429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p:txBody>
      </p:sp>
      <p:pic>
        <p:nvPicPr>
          <p:cNvPr id="17412"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539750" y="909638"/>
            <a:ext cx="8064500" cy="5759450"/>
          </a:xfrm>
        </p:spPr>
        <p:txBody>
          <a:bodyPr rtlCol="0">
            <a:noAutofit/>
          </a:bodyPr>
          <a:lstStyle/>
          <a:p>
            <a:pPr indent="-182880" eaLnBrk="1" fontAlgn="auto" hangingPunct="1">
              <a:spcAft>
                <a:spcPts val="0"/>
              </a:spcAft>
              <a:buFont typeface="Wingdings" pitchFamily="2" charset="2"/>
              <a:buChar char="Ø"/>
              <a:defRPr/>
            </a:pPr>
            <a:r>
              <a:rPr lang="tr-TR" dirty="0" smtClean="0"/>
              <a:t>Yapılacak aydınlatma hastanın kültürel, toplumsal ve ruhsal durumuna özen gösteren bir uygunlukta olmalıdır.</a:t>
            </a:r>
          </a:p>
          <a:p>
            <a:pPr marL="160020" indent="0" eaLnBrk="1" fontAlgn="auto" hangingPunct="1">
              <a:spcAft>
                <a:spcPts val="0"/>
              </a:spcAft>
              <a:buFont typeface="Wingdings 2" pitchFamily="18" charset="2"/>
              <a:buNone/>
              <a:defRPr/>
            </a:pPr>
            <a:endParaRPr lang="tr-TR" dirty="0" smtClean="0"/>
          </a:p>
          <a:p>
            <a:pPr indent="-182880" eaLnBrk="1" fontAlgn="auto" hangingPunct="1">
              <a:spcAft>
                <a:spcPts val="0"/>
              </a:spcAft>
              <a:buFont typeface="Wingdings" pitchFamily="2" charset="2"/>
              <a:buChar char="Ø"/>
              <a:defRPr/>
            </a:pPr>
            <a:r>
              <a:rPr lang="tr-TR" dirty="0" smtClean="0"/>
              <a:t>Bilgiler hasta tarafından anlaşılabilecek biçimde verilmelidir. Hastanın dışında bilgilendirilecek kişileri, hasta kendisi belirler. </a:t>
            </a:r>
          </a:p>
          <a:p>
            <a:pPr marL="160020" indent="0" eaLnBrk="1" fontAlgn="auto" hangingPunct="1">
              <a:spcAft>
                <a:spcPts val="0"/>
              </a:spcAft>
              <a:buFont typeface="Wingdings 2" pitchFamily="18" charset="2"/>
              <a:buNone/>
              <a:defRPr/>
            </a:pPr>
            <a:endParaRPr lang="tr-TR" dirty="0" smtClean="0"/>
          </a:p>
          <a:p>
            <a:pPr indent="-182880" eaLnBrk="1" fontAlgn="auto" hangingPunct="1">
              <a:spcAft>
                <a:spcPts val="0"/>
              </a:spcAft>
              <a:buFont typeface="Wingdings" pitchFamily="2" charset="2"/>
              <a:buChar char="Ø"/>
              <a:defRPr/>
            </a:pPr>
            <a:r>
              <a:rPr lang="tr-TR" dirty="0" smtClean="0"/>
              <a:t>Sağlıkla ilgili her türlü girişim, kişinin özgür ve aydınlatılmış onamı ile yapılabilir. Alınan onam, baskı, tehdit, eksik aydınlatma ya da kandırma yoluyla alındıysa geçersizdir</a:t>
            </a:r>
            <a:r>
              <a:rPr lang="tr-TR" sz="2800" dirty="0" smtClean="0"/>
              <a:t>.</a:t>
            </a:r>
          </a:p>
        </p:txBody>
      </p:sp>
      <p:pic>
        <p:nvPicPr>
          <p:cNvPr id="18435"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468313" y="836613"/>
            <a:ext cx="7991475" cy="5616575"/>
          </a:xfrm>
        </p:spPr>
        <p:txBody>
          <a:bodyPr/>
          <a:lstStyle/>
          <a:p>
            <a:pPr eaLnBrk="1" hangingPunct="1">
              <a:buFont typeface="Wingdings" pitchFamily="2" charset="2"/>
              <a:buChar char="Ø"/>
            </a:pPr>
            <a:r>
              <a:rPr lang="tr-TR" sz="2000" smtClean="0"/>
              <a:t>Acil durumlar ile, hastanın reşit olmaması veya bilincinin kapalı olduğu ya da karar veremeyeceği durumlarda yasal Temsilcisinin izni alınır. Hekim temsilcinin izin vermemesinin kötü niyete dayandığını düşünüyor ve bu durum hastanın yaşamını tehdit ediyorsa, durum adli mercilere bildirilerek izin alınmalıdır. Bunun mümkün olmaması durumunda, hekim başka bir meslektaşına danışmaya çalışır ya da yalnızca yaşamı kurtarmaya yönelik girişimlerde bulunur.  </a:t>
            </a:r>
          </a:p>
          <a:p>
            <a:pPr eaLnBrk="1" hangingPunct="1">
              <a:buFontTx/>
              <a:buNone/>
            </a:pPr>
            <a:endParaRPr lang="tr-TR" sz="2000" smtClean="0"/>
          </a:p>
          <a:p>
            <a:pPr eaLnBrk="1" hangingPunct="1">
              <a:buFont typeface="Wingdings" pitchFamily="2" charset="2"/>
              <a:buChar char="Ø"/>
            </a:pPr>
            <a:r>
              <a:rPr lang="tr-TR" sz="2000" smtClean="0"/>
              <a:t>Acil durumlarda müdahale etmek hekimin takdirindedir. tedavisi yasalarla zorunlu kılınan hastalıklar toplum sağlığını tehdit ettiği için hasta veya yasal temsilcisinin aydınlatılmış onamı alınmasa da gerekli tedavi yapılır.</a:t>
            </a:r>
          </a:p>
          <a:p>
            <a:pPr eaLnBrk="1" hangingPunct="1">
              <a:buFontTx/>
              <a:buNone/>
            </a:pPr>
            <a:r>
              <a:rPr lang="tr-TR" sz="2000" smtClean="0"/>
              <a:t> </a:t>
            </a:r>
          </a:p>
          <a:p>
            <a:pPr eaLnBrk="1" hangingPunct="1">
              <a:buFont typeface="Wingdings" pitchFamily="2" charset="2"/>
              <a:buChar char="Ø"/>
            </a:pPr>
            <a:r>
              <a:rPr lang="tr-TR" sz="2000" smtClean="0"/>
              <a:t>Hasta vermiş olduğu aydınlatılmış onamı dilediği zaman geri alabilir</a:t>
            </a:r>
          </a:p>
        </p:txBody>
      </p:sp>
      <p:pic>
        <p:nvPicPr>
          <p:cNvPr id="19459"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55650" y="1989138"/>
            <a:ext cx="7632700" cy="3529012"/>
          </a:xfrm>
        </p:spPr>
        <p:txBody>
          <a:bodyPr rtlCol="0">
            <a:normAutofit fontScale="92500" lnSpcReduction="10000"/>
          </a:bodyPr>
          <a:lstStyle/>
          <a:p>
            <a:pPr indent="-182880" eaLnBrk="1" fontAlgn="auto" hangingPunct="1">
              <a:spcAft>
                <a:spcPts val="0"/>
              </a:spcAft>
              <a:buFont typeface="Wingdings" pitchFamily="2" charset="2"/>
              <a:buChar char="Ø"/>
              <a:defRPr/>
            </a:pPr>
            <a:r>
              <a:rPr lang="tr-TR" sz="3200" b="1" dirty="0" smtClean="0"/>
              <a:t> Teşhis Aydınlatması</a:t>
            </a:r>
          </a:p>
          <a:p>
            <a:pPr marL="45720" indent="0" eaLnBrk="1" fontAlgn="auto" hangingPunct="1">
              <a:spcAft>
                <a:spcPts val="0"/>
              </a:spcAft>
              <a:buFont typeface="Wingdings" charset="2"/>
              <a:buNone/>
              <a:defRPr/>
            </a:pPr>
            <a:endParaRPr lang="tr-TR" sz="3200" b="1" dirty="0" smtClean="0"/>
          </a:p>
          <a:p>
            <a:pPr indent="-182880" eaLnBrk="1" fontAlgn="auto" hangingPunct="1">
              <a:spcAft>
                <a:spcPts val="0"/>
              </a:spcAft>
              <a:buFont typeface="Wingdings" pitchFamily="2" charset="2"/>
              <a:buChar char="Ø"/>
              <a:defRPr/>
            </a:pPr>
            <a:r>
              <a:rPr lang="tr-TR" sz="3200" b="1" dirty="0" smtClean="0"/>
              <a:t> Tedavi Aydınlatması </a:t>
            </a:r>
          </a:p>
          <a:p>
            <a:pPr indent="-182880" eaLnBrk="1" fontAlgn="auto" hangingPunct="1">
              <a:spcAft>
                <a:spcPts val="0"/>
              </a:spcAft>
              <a:buFont typeface="Wingdings" pitchFamily="2" charset="2"/>
              <a:buChar char="Ø"/>
              <a:defRPr/>
            </a:pPr>
            <a:endParaRPr lang="tr-TR" sz="3200" b="1" dirty="0" smtClean="0"/>
          </a:p>
          <a:p>
            <a:pPr indent="-182880" eaLnBrk="1" fontAlgn="auto" hangingPunct="1">
              <a:spcAft>
                <a:spcPts val="0"/>
              </a:spcAft>
              <a:buFont typeface="Wingdings" pitchFamily="2" charset="2"/>
              <a:buChar char="Ø"/>
              <a:defRPr/>
            </a:pPr>
            <a:r>
              <a:rPr lang="tr-TR" sz="3200" b="1" dirty="0" smtClean="0"/>
              <a:t> Otonomi Aydınlatması</a:t>
            </a:r>
          </a:p>
          <a:p>
            <a:pPr marL="45720" indent="0" eaLnBrk="1" fontAlgn="auto" hangingPunct="1">
              <a:spcAft>
                <a:spcPts val="0"/>
              </a:spcAft>
              <a:buFont typeface="Wingdings" charset="2"/>
              <a:buNone/>
              <a:defRPr/>
            </a:pPr>
            <a:endParaRPr lang="tr-TR" sz="3200" b="1" dirty="0" smtClean="0"/>
          </a:p>
          <a:p>
            <a:pPr indent="-182880" eaLnBrk="1" fontAlgn="auto" hangingPunct="1">
              <a:spcAft>
                <a:spcPts val="0"/>
              </a:spcAft>
              <a:buFont typeface="Wingdings" pitchFamily="2" charset="2"/>
              <a:buChar char="Ø"/>
              <a:defRPr/>
            </a:pPr>
            <a:r>
              <a:rPr lang="tr-TR" sz="3200" b="1" dirty="0" smtClean="0"/>
              <a:t> Riziko aydınlatması</a:t>
            </a:r>
          </a:p>
          <a:p>
            <a:pPr indent="-182880" eaLnBrk="1" fontAlgn="auto" hangingPunct="1">
              <a:spcAft>
                <a:spcPts val="0"/>
              </a:spcAft>
              <a:buFontTx/>
              <a:buNone/>
              <a:defRPr/>
            </a:pPr>
            <a:endParaRPr lang="tr-TR" b="1" dirty="0" smtClean="0">
              <a:effectLst>
                <a:outerShdw blurRad="38100" dist="38100" dir="2700000" algn="tl">
                  <a:srgbClr val="000000">
                    <a:alpha val="43137"/>
                  </a:srgbClr>
                </a:outerShdw>
              </a:effectLst>
            </a:endParaRPr>
          </a:p>
        </p:txBody>
      </p:sp>
      <p:sp>
        <p:nvSpPr>
          <p:cNvPr id="5" name="Rectangle 3"/>
          <p:cNvSpPr txBox="1">
            <a:spLocks noChangeArrowheads="1"/>
          </p:cNvSpPr>
          <p:nvPr/>
        </p:nvSpPr>
        <p:spPr bwMode="auto">
          <a:xfrm>
            <a:off x="900113" y="836613"/>
            <a:ext cx="7632700" cy="1081087"/>
          </a:xfrm>
          <a:prstGeom prst="rect">
            <a:avLst/>
          </a:prstGeom>
          <a:noFill/>
          <a:ln w="9525">
            <a:noFill/>
            <a:miter lim="800000"/>
            <a:headEnd/>
            <a:tailEnd/>
          </a:ln>
          <a:effectLst/>
        </p:spPr>
        <p:txBody>
          <a:bodyPr/>
          <a:lstStyle/>
          <a:p>
            <a:pPr marL="342900" indent="-342900">
              <a:spcBef>
                <a:spcPct val="20000"/>
              </a:spcBef>
              <a:defRPr/>
            </a:pPr>
            <a:r>
              <a:rPr lang="tr-TR" sz="3200" b="1" kern="0" dirty="0">
                <a:solidFill>
                  <a:schemeClr val="accent1"/>
                </a:solidFill>
                <a:latin typeface="+mn-lt"/>
              </a:rPr>
              <a:t>Aydınlatılmış Onam Türleri</a:t>
            </a:r>
          </a:p>
          <a:p>
            <a:pPr marL="342900" indent="-3429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p:txBody>
      </p:sp>
      <p:pic>
        <p:nvPicPr>
          <p:cNvPr id="20484"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a:xfrm>
            <a:off x="755650" y="333375"/>
            <a:ext cx="7315200" cy="1154113"/>
          </a:xfrm>
        </p:spPr>
        <p:txBody>
          <a:bodyPr rtlCol="0">
            <a:normAutofit/>
          </a:bodyPr>
          <a:lstStyle/>
          <a:p>
            <a:pPr algn="ctr" eaLnBrk="1" fontAlgn="auto" hangingPunct="1">
              <a:spcAft>
                <a:spcPts val="0"/>
              </a:spcAft>
              <a:defRPr/>
            </a:pPr>
            <a:r>
              <a:rPr lang="tr-TR" sz="3200" b="1" dirty="0" smtClean="0">
                <a:solidFill>
                  <a:schemeClr val="tx2"/>
                </a:solidFill>
                <a:effectLst>
                  <a:outerShdw blurRad="38100" dist="38100" dir="2700000" algn="tl">
                    <a:srgbClr val="000000">
                      <a:alpha val="43137"/>
                    </a:srgbClr>
                  </a:outerShdw>
                </a:effectLst>
              </a:rPr>
              <a:t>B) RIZA KAVRAMI  </a:t>
            </a:r>
            <a:endParaRPr lang="tr-TR" sz="3200" dirty="0" smtClean="0">
              <a:solidFill>
                <a:schemeClr val="tx2"/>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84213" y="1844675"/>
            <a:ext cx="8064500" cy="4086225"/>
          </a:xfrm>
        </p:spPr>
        <p:txBody>
          <a:bodyPr rtlCol="0">
            <a:normAutofit fontScale="92500" lnSpcReduction="20000"/>
          </a:bodyPr>
          <a:lstStyle/>
          <a:p>
            <a:pPr indent="-342900" eaLnBrk="1" fontAlgn="auto" hangingPunct="1">
              <a:spcAft>
                <a:spcPts val="0"/>
              </a:spcAft>
              <a:buFont typeface="Wingdings" pitchFamily="2" charset="2"/>
              <a:buChar char="Ø"/>
              <a:defRPr/>
            </a:pPr>
            <a:r>
              <a:rPr lang="tr-TR" dirty="0" smtClean="0"/>
              <a:t>Hekimin girişiminin hukuka uygunluğunu sağlayan ana unsur «rıza» </a:t>
            </a:r>
            <a:r>
              <a:rPr lang="tr-TR" dirty="0" err="1" smtClean="0"/>
              <a:t>dır</a:t>
            </a:r>
            <a:r>
              <a:rPr lang="tr-TR" dirty="0" smtClean="0"/>
              <a:t>.</a:t>
            </a:r>
          </a:p>
          <a:p>
            <a:pPr marL="0" indent="0" eaLnBrk="1" fontAlgn="auto" hangingPunct="1">
              <a:spcAft>
                <a:spcPts val="0"/>
              </a:spcAft>
              <a:buFont typeface="Wingdings" charset="2"/>
              <a:buNone/>
              <a:defRPr/>
            </a:pPr>
            <a:endParaRPr lang="tr-TR" dirty="0" smtClean="0"/>
          </a:p>
          <a:p>
            <a:pPr indent="-342900" eaLnBrk="1" fontAlgn="auto" hangingPunct="1">
              <a:spcAft>
                <a:spcPts val="0"/>
              </a:spcAft>
              <a:buFont typeface="Wingdings" pitchFamily="2" charset="2"/>
              <a:buChar char="Ø"/>
              <a:defRPr/>
            </a:pPr>
            <a:r>
              <a:rPr lang="tr-TR" dirty="0" smtClean="0"/>
              <a:t>Hasta yeteri kadar bilgilendirildikten sonra tıbbi girişimi kabul, durdurma veya reddetme hakkında sahiptir. </a:t>
            </a:r>
          </a:p>
          <a:p>
            <a:pPr marL="0" indent="0" eaLnBrk="1" fontAlgn="auto" hangingPunct="1">
              <a:spcAft>
                <a:spcPts val="0"/>
              </a:spcAft>
              <a:buFont typeface="Wingdings" charset="2"/>
              <a:buNone/>
              <a:defRPr/>
            </a:pPr>
            <a:endParaRPr lang="tr-TR" dirty="0" smtClean="0"/>
          </a:p>
          <a:p>
            <a:pPr indent="-342900" eaLnBrk="1" fontAlgn="auto" hangingPunct="1">
              <a:spcAft>
                <a:spcPts val="0"/>
              </a:spcAft>
              <a:buFont typeface="Wingdings" pitchFamily="2" charset="2"/>
              <a:buChar char="Ø"/>
              <a:defRPr/>
            </a:pPr>
            <a:r>
              <a:rPr lang="tr-TR" dirty="0" smtClean="0"/>
              <a:t>Hastanın rıza göstermemesi dolayısıyla tıbbi girişimin yapılmaması durumunda hekimin herhangi bir sorumluluğu söz konusu olmaz.</a:t>
            </a:r>
          </a:p>
          <a:p>
            <a:pPr marL="0" indent="0" eaLnBrk="1" fontAlgn="auto" hangingPunct="1">
              <a:spcAft>
                <a:spcPts val="0"/>
              </a:spcAft>
              <a:buFont typeface="Wingdings" charset="2"/>
              <a:buNone/>
              <a:defRPr/>
            </a:pPr>
            <a:r>
              <a:rPr lang="tr-TR" dirty="0" smtClean="0"/>
              <a:t> </a:t>
            </a:r>
          </a:p>
          <a:p>
            <a:pPr indent="-342900" eaLnBrk="1" fontAlgn="auto" hangingPunct="1">
              <a:spcAft>
                <a:spcPts val="0"/>
              </a:spcAft>
              <a:buFont typeface="Wingdings" pitchFamily="2" charset="2"/>
              <a:buChar char="Ø"/>
              <a:defRPr/>
            </a:pPr>
            <a:r>
              <a:rPr lang="tr-TR" dirty="0" err="1" smtClean="0"/>
              <a:t>Endikasyon</a:t>
            </a:r>
            <a:r>
              <a:rPr lang="tr-TR" dirty="0" smtClean="0"/>
              <a:t> tıbbi girişim hukuka uygunluk nedeni, rıza ise sınırıdır. </a:t>
            </a:r>
          </a:p>
          <a:p>
            <a:pPr marL="0" indent="0" eaLnBrk="1" fontAlgn="auto" hangingPunct="1">
              <a:spcAft>
                <a:spcPts val="0"/>
              </a:spcAft>
              <a:buFont typeface="Wingdings" charset="2"/>
              <a:buNone/>
              <a:defRPr/>
            </a:pPr>
            <a:endParaRPr lang="tr-TR" dirty="0" smtClean="0"/>
          </a:p>
          <a:p>
            <a:pPr marL="0" indent="0" eaLnBrk="1" fontAlgn="auto" hangingPunct="1">
              <a:spcAft>
                <a:spcPts val="0"/>
              </a:spcAft>
              <a:buFont typeface="Wingdings" charset="2"/>
              <a:buNone/>
              <a:defRPr/>
            </a:pPr>
            <a:endParaRPr lang="tr-TR" dirty="0"/>
          </a:p>
        </p:txBody>
      </p:sp>
      <p:pic>
        <p:nvPicPr>
          <p:cNvPr id="21508"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088" y="692150"/>
            <a:ext cx="7470775" cy="5949950"/>
          </a:xfrm>
        </p:spPr>
        <p:txBody>
          <a:bodyPr rtlCol="0">
            <a:normAutofit lnSpcReduction="10000"/>
          </a:bodyPr>
          <a:lstStyle/>
          <a:p>
            <a:pPr marL="457200" indent="-457200" eaLnBrk="1" fontAlgn="auto" hangingPunct="1">
              <a:spcAft>
                <a:spcPts val="0"/>
              </a:spcAft>
              <a:buFont typeface="Wingdings" pitchFamily="2" charset="2"/>
              <a:buChar char="Ø"/>
              <a:defRPr/>
            </a:pPr>
            <a:r>
              <a:rPr lang="tr-TR" sz="2800" dirty="0" smtClean="0"/>
              <a:t>Rıza açıklaması tıbbi girişim yapılmadan önce veya en geç yapıldığı sırada gerçekleşmelidir. </a:t>
            </a:r>
          </a:p>
          <a:p>
            <a:pPr marL="0" indent="0" eaLnBrk="1" fontAlgn="auto" hangingPunct="1">
              <a:spcAft>
                <a:spcPts val="0"/>
              </a:spcAft>
              <a:buFont typeface="Wingdings" charset="2"/>
              <a:buNone/>
              <a:defRPr/>
            </a:pPr>
            <a:endParaRPr lang="tr-TR" sz="2800" dirty="0" smtClean="0"/>
          </a:p>
          <a:p>
            <a:pPr marL="457200" indent="-457200" eaLnBrk="1" fontAlgn="auto" hangingPunct="1">
              <a:spcAft>
                <a:spcPts val="0"/>
              </a:spcAft>
              <a:buFont typeface="Wingdings" pitchFamily="2" charset="2"/>
              <a:buChar char="Ø"/>
              <a:defRPr/>
            </a:pPr>
            <a:r>
              <a:rPr lang="tr-TR" sz="2800" dirty="0" smtClean="0"/>
              <a:t>Rıza açık veya zımni olabilir, yazılı veya sözlü açıklanabilir.  Büyük ameliyatlarda mutlaka yazılı olmalıdır, klinik araştırmalarda da yazılı olmasında fayda vardır. </a:t>
            </a:r>
          </a:p>
          <a:p>
            <a:pPr marL="0" indent="0" eaLnBrk="1" fontAlgn="auto" hangingPunct="1">
              <a:spcAft>
                <a:spcPts val="0"/>
              </a:spcAft>
              <a:buFont typeface="Wingdings" charset="2"/>
              <a:buNone/>
              <a:defRPr/>
            </a:pPr>
            <a:endParaRPr lang="tr-TR" sz="2800" dirty="0" smtClean="0"/>
          </a:p>
          <a:p>
            <a:pPr marL="457200" indent="-457200" eaLnBrk="1" fontAlgn="auto" hangingPunct="1">
              <a:spcAft>
                <a:spcPts val="0"/>
              </a:spcAft>
              <a:buFont typeface="Wingdings" pitchFamily="2" charset="2"/>
              <a:buChar char="Ø"/>
              <a:defRPr/>
            </a:pPr>
            <a:r>
              <a:rPr lang="tr-TR" sz="2800" dirty="0" smtClean="0"/>
              <a:t>Rıza soyut ve genel olmamalıdır. Hekim tarafından yapılacak bütün girişimleri kapsayıcı şekilde rıza verilemez. </a:t>
            </a:r>
          </a:p>
          <a:p>
            <a:pPr marL="0" indent="0" eaLnBrk="1" fontAlgn="auto" hangingPunct="1">
              <a:spcAft>
                <a:spcPts val="0"/>
              </a:spcAft>
              <a:buFont typeface="Wingdings" charset="2"/>
              <a:buNone/>
              <a:defRPr/>
            </a:pPr>
            <a:r>
              <a:rPr lang="tr-TR" dirty="0" smtClean="0"/>
              <a:t> </a:t>
            </a:r>
          </a:p>
          <a:p>
            <a:pPr marL="0" indent="0" eaLnBrk="1" fontAlgn="auto" hangingPunct="1">
              <a:spcAft>
                <a:spcPts val="0"/>
              </a:spcAft>
              <a:buFont typeface="Wingdings" charset="2"/>
              <a:buNone/>
              <a:defRPr/>
            </a:pPr>
            <a:endParaRPr lang="tr-TR" dirty="0" smtClean="0"/>
          </a:p>
          <a:p>
            <a:pPr marL="0" indent="0" eaLnBrk="1" fontAlgn="auto" hangingPunct="1">
              <a:spcAft>
                <a:spcPts val="0"/>
              </a:spcAft>
              <a:buFont typeface="Wingdings" charset="2"/>
              <a:buNone/>
              <a:defRPr/>
            </a:pPr>
            <a:endParaRPr lang="tr-TR" dirty="0"/>
          </a:p>
        </p:txBody>
      </p:sp>
      <p:pic>
        <p:nvPicPr>
          <p:cNvPr id="22531"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827088" y="1700213"/>
            <a:ext cx="7399337" cy="1008062"/>
          </a:xfrm>
        </p:spPr>
        <p:txBody>
          <a:bodyPr rtlCol="0">
            <a:normAutofit fontScale="90000"/>
          </a:bodyPr>
          <a:lstStyle/>
          <a:p>
            <a:pPr algn="ctr" eaLnBrk="1" fontAlgn="auto" hangingPunct="1">
              <a:spcAft>
                <a:spcPts val="0"/>
              </a:spcAft>
              <a:defRPr/>
            </a:pPr>
            <a:r>
              <a:rPr lang="tr-TR" dirty="0" smtClean="0"/>
              <a:t/>
            </a:r>
            <a:br>
              <a:rPr lang="tr-TR" dirty="0" smtClean="0"/>
            </a:br>
            <a:r>
              <a:rPr lang="tr-TR" sz="2700" b="1" dirty="0" smtClean="0">
                <a:solidFill>
                  <a:schemeClr val="tx2"/>
                </a:solidFill>
                <a:effectLst>
                  <a:outerShdw blurRad="38100" dist="38100" dir="2700000" algn="tl">
                    <a:srgbClr val="000000">
                      <a:alpha val="43137"/>
                    </a:srgbClr>
                  </a:outerShdw>
                </a:effectLst>
              </a:rPr>
              <a:t>C) KLİNİK ARAŞTIRMALARDA </a:t>
            </a:r>
            <a:br>
              <a:rPr lang="tr-TR" sz="2700" b="1" dirty="0" smtClean="0">
                <a:solidFill>
                  <a:schemeClr val="tx2"/>
                </a:solidFill>
                <a:effectLst>
                  <a:outerShdw blurRad="38100" dist="38100" dir="2700000" algn="tl">
                    <a:srgbClr val="000000">
                      <a:alpha val="43137"/>
                    </a:srgbClr>
                  </a:outerShdw>
                </a:effectLst>
              </a:rPr>
            </a:br>
            <a:r>
              <a:rPr lang="tr-TR" sz="2700" b="1" dirty="0" smtClean="0">
                <a:solidFill>
                  <a:schemeClr val="tx2"/>
                </a:solidFill>
                <a:effectLst>
                  <a:outerShdw blurRad="38100" dist="38100" dir="2700000" algn="tl">
                    <a:srgbClr val="000000">
                      <a:alpha val="43137"/>
                    </a:srgbClr>
                  </a:outerShdw>
                </a:effectLst>
              </a:rPr>
              <a:t>AYDINLATILMIŞ ONAM VE RIZA</a:t>
            </a:r>
            <a:r>
              <a:rPr lang="tr-TR" sz="2800" b="1" dirty="0" smtClean="0">
                <a:effectLst>
                  <a:outerShdw blurRad="38100" dist="38100" dir="2700000" algn="tl">
                    <a:srgbClr val="000000">
                      <a:alpha val="43137"/>
                    </a:srgbClr>
                  </a:outerShdw>
                </a:effectLst>
              </a:rPr>
              <a:t/>
            </a:r>
            <a:br>
              <a:rPr lang="tr-TR" sz="2800" b="1" dirty="0" smtClean="0">
                <a:effectLst>
                  <a:outerShdw blurRad="38100" dist="38100" dir="2700000" algn="tl">
                    <a:srgbClr val="000000">
                      <a:alpha val="43137"/>
                    </a:srgbClr>
                  </a:outerShdw>
                </a:effectLst>
              </a:rPr>
            </a:br>
            <a:r>
              <a:rPr lang="tr-TR" dirty="0" smtClean="0"/>
              <a:t/>
            </a:r>
            <a:br>
              <a:rPr lang="tr-TR" dirty="0" smtClean="0"/>
            </a:br>
            <a:endParaRPr lang="tr-TR" dirty="0" smtClean="0"/>
          </a:p>
        </p:txBody>
      </p:sp>
      <p:sp>
        <p:nvSpPr>
          <p:cNvPr id="20483" name="2 İçerik Yer Tutucusu"/>
          <p:cNvSpPr>
            <a:spLocks noGrp="1"/>
          </p:cNvSpPr>
          <p:nvPr>
            <p:ph idx="1"/>
          </p:nvPr>
        </p:nvSpPr>
        <p:spPr>
          <a:xfrm>
            <a:off x="611188" y="1557338"/>
            <a:ext cx="7615237" cy="4679950"/>
          </a:xfrm>
        </p:spPr>
        <p:txBody>
          <a:bodyPr rtlCol="0">
            <a:normAutofit fontScale="92500" lnSpcReduction="10000"/>
          </a:bodyPr>
          <a:lstStyle/>
          <a:p>
            <a:pPr indent="-274320" algn="ctr" eaLnBrk="1" fontAlgn="auto" hangingPunct="1">
              <a:spcAft>
                <a:spcPts val="0"/>
              </a:spcAft>
              <a:buFontTx/>
              <a:buNone/>
              <a:defRPr/>
            </a:pPr>
            <a:endParaRPr lang="tr-TR" b="1" u="sng" dirty="0" smtClean="0"/>
          </a:p>
          <a:p>
            <a:pPr indent="-274320" algn="just" eaLnBrk="1" fontAlgn="auto" hangingPunct="1">
              <a:spcAft>
                <a:spcPts val="0"/>
              </a:spcAft>
              <a:defRPr/>
            </a:pPr>
            <a:r>
              <a:rPr lang="tr-TR" dirty="0" smtClean="0"/>
              <a:t>Klinik Araştırma  : Tıbbi standartların aşılması. </a:t>
            </a:r>
          </a:p>
          <a:p>
            <a:pPr indent="-274320" algn="just" eaLnBrk="1" fontAlgn="auto" hangingPunct="1">
              <a:spcAft>
                <a:spcPts val="0"/>
              </a:spcAft>
              <a:defRPr/>
            </a:pPr>
            <a:r>
              <a:rPr lang="tr-TR" dirty="0" smtClean="0"/>
              <a:t>K. Araştırmanın Amacı  : Tıbbi standartların iyileştirilmesi. Bilimsel gelişimin sağlanması. Ana amaç hastaya hizmet etmek değil, bilimin gelişmesine katkıda bulunmaktır. </a:t>
            </a:r>
          </a:p>
          <a:p>
            <a:pPr indent="-274320" algn="just" eaLnBrk="1" fontAlgn="auto" hangingPunct="1">
              <a:spcAft>
                <a:spcPts val="0"/>
              </a:spcAft>
              <a:defRPr/>
            </a:pPr>
            <a:r>
              <a:rPr lang="tr-TR" dirty="0" smtClean="0"/>
              <a:t>Klinik araştırmalarda aydınlatma ve rıza da sınırlama olamaz. Çalışılan alanın yeni olması nedeniyle aydınlatmanın kapsamlı yapılması gerekmektedir.  </a:t>
            </a:r>
          </a:p>
          <a:p>
            <a:pPr indent="-274320" algn="just" eaLnBrk="1" fontAlgn="auto" hangingPunct="1">
              <a:spcAft>
                <a:spcPts val="0"/>
              </a:spcAft>
              <a:defRPr/>
            </a:pPr>
            <a:r>
              <a:rPr lang="tr-TR" dirty="0" smtClean="0"/>
              <a:t>Hastanın gönüllü katılımı olması nedeniyle, </a:t>
            </a:r>
          </a:p>
          <a:p>
            <a:pPr indent="-274320" algn="just" eaLnBrk="1" fontAlgn="auto" hangingPunct="1">
              <a:spcAft>
                <a:spcPts val="0"/>
              </a:spcAft>
              <a:buFont typeface="Wingdings" pitchFamily="2" charset="2"/>
              <a:buChar char="Ø"/>
              <a:defRPr/>
            </a:pPr>
            <a:r>
              <a:rPr lang="tr-TR" dirty="0" smtClean="0"/>
              <a:t>AYRINTILI OLARAK BİLGİLENDİRİLMESİ</a:t>
            </a:r>
          </a:p>
          <a:p>
            <a:pPr indent="-274320" algn="just" eaLnBrk="1" fontAlgn="auto" hangingPunct="1">
              <a:spcAft>
                <a:spcPts val="0"/>
              </a:spcAft>
              <a:buFont typeface="Wingdings" pitchFamily="2" charset="2"/>
              <a:buChar char="Ø"/>
              <a:defRPr/>
            </a:pPr>
            <a:r>
              <a:rPr lang="tr-TR" dirty="0" smtClean="0"/>
              <a:t>HASTAYA İLİŞKİN ŞAHSİ BİLGİLERİN KORUNMASI GEREKMEKTEDİR. </a:t>
            </a:r>
          </a:p>
          <a:p>
            <a:pPr indent="-274320" algn="just" eaLnBrk="1" fontAlgn="auto" hangingPunct="1">
              <a:spcAft>
                <a:spcPts val="0"/>
              </a:spcAft>
              <a:buFont typeface="Wingdings" pitchFamily="2" charset="2"/>
              <a:buChar char="Ø"/>
              <a:defRPr/>
            </a:pPr>
            <a:endParaRPr lang="tr-TR" dirty="0" smtClean="0"/>
          </a:p>
          <a:p>
            <a:pPr indent="-274320" algn="just" eaLnBrk="1" fontAlgn="auto" hangingPunct="1">
              <a:spcAft>
                <a:spcPts val="0"/>
              </a:spcAft>
              <a:defRPr/>
            </a:pPr>
            <a:endParaRPr lang="tr-TR" dirty="0" smtClean="0"/>
          </a:p>
          <a:p>
            <a:pPr indent="-274320" algn="just" eaLnBrk="1" fontAlgn="auto" hangingPunct="1">
              <a:spcAft>
                <a:spcPts val="0"/>
              </a:spcAft>
              <a:defRPr/>
            </a:pPr>
            <a:endParaRPr lang="tr-TR" dirty="0" smtClean="0"/>
          </a:p>
          <a:p>
            <a:pPr indent="-274320" algn="just" eaLnBrk="1" fontAlgn="auto" hangingPunct="1">
              <a:spcAft>
                <a:spcPts val="0"/>
              </a:spcAft>
              <a:defRPr/>
            </a:pPr>
            <a:endParaRPr lang="tr-TR" dirty="0" smtClean="0"/>
          </a:p>
        </p:txBody>
      </p:sp>
      <p:pic>
        <p:nvPicPr>
          <p:cNvPr id="23556"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İçerik Yer Tutucusu"/>
          <p:cNvSpPr>
            <a:spLocks noGrp="1"/>
          </p:cNvSpPr>
          <p:nvPr>
            <p:ph idx="1"/>
          </p:nvPr>
        </p:nvSpPr>
        <p:spPr>
          <a:xfrm>
            <a:off x="395288" y="333375"/>
            <a:ext cx="8280400" cy="6335713"/>
          </a:xfrm>
        </p:spPr>
        <p:txBody>
          <a:bodyPr rtlCol="0">
            <a:normAutofit lnSpcReduction="10000"/>
          </a:bodyPr>
          <a:lstStyle/>
          <a:p>
            <a:pPr indent="-274320" algn="just" eaLnBrk="1" fontAlgn="auto" hangingPunct="1">
              <a:spcAft>
                <a:spcPts val="0"/>
              </a:spcAft>
              <a:defRPr/>
            </a:pPr>
            <a:endParaRPr lang="tr-TR" dirty="0" smtClean="0"/>
          </a:p>
          <a:p>
            <a:pPr indent="-274320" algn="just" eaLnBrk="1" fontAlgn="auto" hangingPunct="1">
              <a:spcAft>
                <a:spcPts val="0"/>
              </a:spcAft>
              <a:defRPr/>
            </a:pPr>
            <a:r>
              <a:rPr lang="tr-TR" dirty="0" smtClean="0"/>
              <a:t>Klinik araştırmanın içeriği ve sonuçları hakkında kişi </a:t>
            </a:r>
            <a:r>
              <a:rPr lang="tr-TR" u="sng" dirty="0" smtClean="0">
                <a:solidFill>
                  <a:schemeClr val="accent1"/>
                </a:solidFill>
              </a:rPr>
              <a:t>ayrıntılı olarak aydınlatılmalı </a:t>
            </a:r>
            <a:r>
              <a:rPr lang="tr-TR" dirty="0" smtClean="0"/>
              <a:t>ve bundan sonra rızası alınmalıdır. </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Anayasamızın 17/2.maddesi uyarınca, </a:t>
            </a:r>
            <a:r>
              <a:rPr lang="tr-TR" u="sng" dirty="0" smtClean="0">
                <a:solidFill>
                  <a:schemeClr val="accent1"/>
                </a:solidFill>
              </a:rPr>
              <a:t>kimse rızası olmadan </a:t>
            </a:r>
            <a:r>
              <a:rPr lang="tr-TR" dirty="0" smtClean="0"/>
              <a:t>bilimsel ve tıbbi deneylere tabi tutulamaz.</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BM Siyasi ve Medeni Haklar Uluslararası Sözleşmesi uyarınca, hiç kimse </a:t>
            </a:r>
            <a:r>
              <a:rPr lang="tr-TR" u="sng" dirty="0" smtClean="0">
                <a:solidFill>
                  <a:schemeClr val="accent1"/>
                </a:solidFill>
              </a:rPr>
              <a:t>serbest iradesi olmadan tıbbi veya bilimsel bir deneye tabi tutulamaz. </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Biyotıp Sözleşmesinin 16/v maddesi uyarınca, </a:t>
            </a:r>
            <a:r>
              <a:rPr lang="tr-TR" u="sng" dirty="0" smtClean="0">
                <a:solidFill>
                  <a:schemeClr val="accent1"/>
                </a:solidFill>
              </a:rPr>
              <a:t>onay açıkça ve belirli bir şekilde verilmeli, bu husus belgelendirilmelidir. </a:t>
            </a:r>
            <a:r>
              <a:rPr lang="tr-TR" dirty="0" smtClean="0"/>
              <a:t>Onay hasta tarafından her zaman geri alınabilir. </a:t>
            </a:r>
          </a:p>
          <a:p>
            <a:pPr indent="-274320" algn="just" eaLnBrk="1" fontAlgn="auto" hangingPunct="1">
              <a:spcAft>
                <a:spcPts val="0"/>
              </a:spcAft>
              <a:defRPr/>
            </a:pPr>
            <a:endParaRPr lang="tr-TR" dirty="0" smtClean="0"/>
          </a:p>
          <a:p>
            <a:pPr indent="-274320" algn="just" eaLnBrk="1" fontAlgn="auto" hangingPunct="1">
              <a:spcAft>
                <a:spcPts val="0"/>
              </a:spcAft>
              <a:defRPr/>
            </a:pPr>
            <a:endParaRPr lang="tr-TR" dirty="0" smtClean="0"/>
          </a:p>
          <a:p>
            <a:pPr indent="-274320" algn="just" eaLnBrk="1" fontAlgn="auto" hangingPunct="1">
              <a:spcAft>
                <a:spcPts val="0"/>
              </a:spcAft>
              <a:defRPr/>
            </a:pPr>
            <a:endParaRPr lang="tr-TR" dirty="0" smtClean="0"/>
          </a:p>
        </p:txBody>
      </p:sp>
      <p:pic>
        <p:nvPicPr>
          <p:cNvPr id="24579"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3" y="765175"/>
            <a:ext cx="7920037" cy="5067300"/>
          </a:xfrm>
        </p:spPr>
        <p:txBody>
          <a:bodyPr rtlCol="0">
            <a:normAutofit/>
          </a:bodyPr>
          <a:lstStyle/>
          <a:p>
            <a:pPr marL="68580" indent="0" algn="just" eaLnBrk="1" fontAlgn="auto" hangingPunct="1">
              <a:spcAft>
                <a:spcPts val="0"/>
              </a:spcAft>
              <a:buFont typeface="Wingdings 2" pitchFamily="18" charset="2"/>
              <a:buNone/>
              <a:defRPr/>
            </a:pPr>
            <a:endParaRPr lang="tr-TR" dirty="0"/>
          </a:p>
          <a:p>
            <a:pPr indent="-274320" algn="just" eaLnBrk="1" fontAlgn="auto" hangingPunct="1">
              <a:spcAft>
                <a:spcPts val="0"/>
              </a:spcAft>
              <a:defRPr/>
            </a:pPr>
            <a:r>
              <a:rPr lang="tr-TR" dirty="0"/>
              <a:t>İlaç Araştırmaları Yönetmeliğinin 8/C maddesi uyarınca, yapılacak araştırmanın </a:t>
            </a:r>
            <a:r>
              <a:rPr lang="tr-TR" u="sng" dirty="0">
                <a:solidFill>
                  <a:schemeClr val="accent1"/>
                </a:solidFill>
              </a:rPr>
              <a:t>kapsamı, amacı, zarar ve tehlikeleri, </a:t>
            </a:r>
            <a:r>
              <a:rPr lang="tr-TR" dirty="0"/>
              <a:t>gönüllülere tam ve yazılı olarak anlatılmalıdır. Yine aynı yönetmeliğe göre hastanın </a:t>
            </a:r>
            <a:r>
              <a:rPr lang="tr-TR" u="sng" dirty="0">
                <a:solidFill>
                  <a:schemeClr val="accent1"/>
                </a:solidFill>
              </a:rPr>
              <a:t>rızası yazılı </a:t>
            </a:r>
            <a:r>
              <a:rPr lang="tr-TR" dirty="0"/>
              <a:t>olarak alınmalıdır. </a:t>
            </a:r>
            <a:endParaRPr lang="tr-TR" dirty="0" smtClean="0"/>
          </a:p>
          <a:p>
            <a:pPr marL="68580" indent="0" algn="just" eaLnBrk="1" fontAlgn="auto" hangingPunct="1">
              <a:spcAft>
                <a:spcPts val="0"/>
              </a:spcAft>
              <a:buFont typeface="Wingdings 2" pitchFamily="18" charset="2"/>
              <a:buNone/>
              <a:defRPr/>
            </a:pPr>
            <a:endParaRPr lang="tr-TR" dirty="0"/>
          </a:p>
          <a:p>
            <a:pPr indent="-274320" algn="just" eaLnBrk="1" fontAlgn="auto" hangingPunct="1">
              <a:spcAft>
                <a:spcPts val="0"/>
              </a:spcAft>
              <a:defRPr/>
            </a:pPr>
            <a:r>
              <a:rPr lang="tr-TR" dirty="0"/>
              <a:t>TCK m.90 (insan üzerinde deney); </a:t>
            </a:r>
            <a:r>
              <a:rPr lang="tr-TR" dirty="0" smtClean="0"/>
              <a:t>deneyin </a:t>
            </a:r>
            <a:r>
              <a:rPr lang="tr-TR" dirty="0"/>
              <a:t>mahiyeti ve sonuçları hakkında yeterli bilgilendirmeye dayalı olarak açıklanan </a:t>
            </a:r>
            <a:r>
              <a:rPr lang="tr-TR" u="sng" dirty="0">
                <a:solidFill>
                  <a:schemeClr val="accent1"/>
                </a:solidFill>
              </a:rPr>
              <a:t>rızanın yazılı olması ve herhangi bir menfaat teminine bağlı olmaması</a:t>
            </a:r>
            <a:r>
              <a:rPr lang="tr-TR" dirty="0"/>
              <a:t> gerekmektedir.  </a:t>
            </a:r>
          </a:p>
          <a:p>
            <a:pPr indent="-274320" eaLnBrk="1" fontAlgn="auto" hangingPunct="1">
              <a:spcAft>
                <a:spcPts val="0"/>
              </a:spcAft>
              <a:defRPr/>
            </a:pPr>
            <a:endParaRPr lang="tr-TR" dirty="0"/>
          </a:p>
        </p:txBody>
      </p:sp>
      <p:pic>
        <p:nvPicPr>
          <p:cNvPr id="25603"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900113" y="909638"/>
            <a:ext cx="7632700" cy="5472112"/>
          </a:xfrm>
        </p:spPr>
        <p:txBody>
          <a:bodyPr rtlCol="0">
            <a:normAutofit/>
          </a:bodyPr>
          <a:lstStyle/>
          <a:p>
            <a:pPr marL="514350" indent="-514350" eaLnBrk="1" fontAlgn="auto" hangingPunct="1">
              <a:spcAft>
                <a:spcPts val="0"/>
              </a:spcAft>
              <a:buFontTx/>
              <a:buNone/>
              <a:defRPr/>
            </a:pPr>
            <a:endParaRPr lang="tr-TR" sz="3200" b="1" dirty="0" smtClean="0">
              <a:effectLst>
                <a:outerShdw blurRad="38100" dist="38100" dir="2700000" algn="tl">
                  <a:srgbClr val="000000">
                    <a:alpha val="43137"/>
                  </a:srgbClr>
                </a:outerShdw>
              </a:effectLst>
            </a:endParaRPr>
          </a:p>
          <a:p>
            <a:pPr marL="514350" indent="-514350" eaLnBrk="1" fontAlgn="auto" hangingPunct="1">
              <a:spcAft>
                <a:spcPts val="0"/>
              </a:spcAft>
              <a:buFont typeface="+mj-lt"/>
              <a:buAutoNum type="alphaLcParenR"/>
              <a:defRPr/>
            </a:pPr>
            <a:r>
              <a:rPr lang="tr-TR" sz="3200" b="1" dirty="0" smtClean="0"/>
              <a:t>Aydınlatılmış onam kavramı.</a:t>
            </a:r>
          </a:p>
          <a:p>
            <a:pPr marL="514350" indent="-514350" eaLnBrk="1" fontAlgn="auto" hangingPunct="1">
              <a:spcAft>
                <a:spcPts val="0"/>
              </a:spcAft>
              <a:buFont typeface="+mj-lt"/>
              <a:buAutoNum type="alphaLcParenR"/>
              <a:defRPr/>
            </a:pPr>
            <a:r>
              <a:rPr lang="tr-TR" sz="3200" b="1" dirty="0" smtClean="0"/>
              <a:t>Rıza kavramı. </a:t>
            </a:r>
            <a:endParaRPr lang="tr-TR" sz="3200" b="1" dirty="0"/>
          </a:p>
          <a:p>
            <a:pPr marL="514350" indent="-514350" eaLnBrk="1" fontAlgn="auto" hangingPunct="1">
              <a:spcAft>
                <a:spcPts val="0"/>
              </a:spcAft>
              <a:buFont typeface="+mj-lt"/>
              <a:buAutoNum type="alphaLcParenR"/>
              <a:defRPr/>
            </a:pPr>
            <a:r>
              <a:rPr lang="tr-TR" sz="3200" b="1" dirty="0" smtClean="0"/>
              <a:t>Klinik araştırmalarda aydınlatılmış onam ve rıza. </a:t>
            </a:r>
          </a:p>
          <a:p>
            <a:pPr marL="514350" indent="-514350" eaLnBrk="1" fontAlgn="auto" hangingPunct="1">
              <a:spcAft>
                <a:spcPts val="0"/>
              </a:spcAft>
              <a:buFont typeface="+mj-lt"/>
              <a:buAutoNum type="alphaLcParenR"/>
              <a:defRPr/>
            </a:pPr>
            <a:r>
              <a:rPr lang="tr-TR" sz="3200" b="1" dirty="0" smtClean="0"/>
              <a:t>Uygulamada aydınlatılmış onam.</a:t>
            </a:r>
          </a:p>
          <a:p>
            <a:pPr marL="514350" indent="-514350" eaLnBrk="1" fontAlgn="auto" hangingPunct="1">
              <a:spcAft>
                <a:spcPts val="0"/>
              </a:spcAft>
              <a:buFont typeface="+mj-lt"/>
              <a:buAutoNum type="alphaLcParenR"/>
              <a:defRPr/>
            </a:pPr>
            <a:r>
              <a:rPr lang="tr-TR" sz="3200" b="1" dirty="0" smtClean="0"/>
              <a:t>Aydınlatılmış onam ve rızanın hukuki etkisi.</a:t>
            </a:r>
          </a:p>
          <a:p>
            <a:pPr indent="-182880" eaLnBrk="1" fontAlgn="auto" hangingPunct="1">
              <a:spcAft>
                <a:spcPts val="0"/>
              </a:spcAft>
              <a:buFontTx/>
              <a:buNone/>
              <a:defRPr/>
            </a:pPr>
            <a:endParaRPr lang="tr-TR" b="1" dirty="0" smtClean="0">
              <a:effectLst>
                <a:outerShdw blurRad="38100" dist="38100" dir="2700000" algn="tl">
                  <a:srgbClr val="000000">
                    <a:alpha val="43137"/>
                  </a:srgbClr>
                </a:outerShdw>
              </a:effectLst>
            </a:endParaRPr>
          </a:p>
        </p:txBody>
      </p:sp>
      <p:pic>
        <p:nvPicPr>
          <p:cNvPr id="8195"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İçerik Yer Tutucusu"/>
          <p:cNvSpPr>
            <a:spLocks noGrp="1"/>
          </p:cNvSpPr>
          <p:nvPr>
            <p:ph idx="1"/>
          </p:nvPr>
        </p:nvSpPr>
        <p:spPr>
          <a:xfrm>
            <a:off x="611188" y="620713"/>
            <a:ext cx="7615237" cy="5616575"/>
          </a:xfrm>
        </p:spPr>
        <p:txBody>
          <a:bodyPr rtlCol="0">
            <a:normAutofit fontScale="92500" lnSpcReduction="20000"/>
          </a:bodyPr>
          <a:lstStyle/>
          <a:p>
            <a:pPr indent="-182880" algn="ctr" eaLnBrk="1" fontAlgn="auto" hangingPunct="1">
              <a:spcAft>
                <a:spcPts val="0"/>
              </a:spcAft>
              <a:buFontTx/>
              <a:buNone/>
              <a:defRPr/>
            </a:pPr>
            <a:endParaRPr lang="tr-TR" b="1" u="sng" dirty="0" smtClean="0"/>
          </a:p>
          <a:p>
            <a:pPr indent="-182880" algn="just" eaLnBrk="1" fontAlgn="auto" hangingPunct="1">
              <a:spcAft>
                <a:spcPts val="0"/>
              </a:spcAft>
              <a:buFont typeface="Wingdings" charset="2"/>
              <a:buChar char="§"/>
              <a:defRPr/>
            </a:pPr>
            <a:r>
              <a:rPr lang="tr-TR" dirty="0" smtClean="0"/>
              <a:t>Klinik Araştırmalara, hasta gönüllü olarak katılmakta olup, </a:t>
            </a:r>
          </a:p>
          <a:p>
            <a:pPr marL="0" indent="0" algn="just" eaLnBrk="1" fontAlgn="auto" hangingPunct="1">
              <a:spcAft>
                <a:spcPts val="0"/>
              </a:spcAft>
              <a:buFont typeface="Wingdings" charset="2"/>
              <a:buNone/>
              <a:defRPr/>
            </a:pPr>
            <a:r>
              <a:rPr lang="tr-TR" dirty="0"/>
              <a:t>	</a:t>
            </a:r>
            <a:r>
              <a:rPr lang="tr-TR" dirty="0" smtClean="0"/>
              <a:t>bu nedenle;</a:t>
            </a:r>
          </a:p>
          <a:p>
            <a:pPr marL="0" indent="0" algn="just" eaLnBrk="1" fontAlgn="auto" hangingPunct="1">
              <a:spcAft>
                <a:spcPts val="0"/>
              </a:spcAft>
              <a:buFont typeface="Wingdings" charset="2"/>
              <a:buNone/>
              <a:defRPr/>
            </a:pPr>
            <a:endParaRPr lang="tr-TR" dirty="0" smtClean="0"/>
          </a:p>
          <a:p>
            <a:pPr indent="-182880" algn="just" eaLnBrk="1" fontAlgn="auto" hangingPunct="1">
              <a:spcAft>
                <a:spcPts val="0"/>
              </a:spcAft>
              <a:buFont typeface="Wingdings" pitchFamily="2" charset="2"/>
              <a:buChar char="Ø"/>
              <a:defRPr/>
            </a:pPr>
            <a:r>
              <a:rPr lang="tr-TR" dirty="0" smtClean="0"/>
              <a:t> AYRINTILI OLARAK BİLGİLENDİRİLMESİ</a:t>
            </a:r>
          </a:p>
          <a:p>
            <a:pPr indent="-182880" algn="just" eaLnBrk="1" fontAlgn="auto" hangingPunct="1">
              <a:spcAft>
                <a:spcPts val="0"/>
              </a:spcAft>
              <a:buFont typeface="Wingdings" pitchFamily="2" charset="2"/>
              <a:buChar char="Ø"/>
              <a:defRPr/>
            </a:pPr>
            <a:r>
              <a:rPr lang="tr-TR" dirty="0" smtClean="0"/>
              <a:t> HASTAYA İLİŞKİN ŞAHSİ BİLGİLERİN KORUNMASI  </a:t>
            </a:r>
          </a:p>
          <a:p>
            <a:pPr marL="160020" indent="0" algn="just" eaLnBrk="1" fontAlgn="auto" hangingPunct="1">
              <a:spcAft>
                <a:spcPts val="0"/>
              </a:spcAft>
              <a:buFont typeface="Wingdings 2" pitchFamily="18" charset="2"/>
              <a:buNone/>
              <a:defRPr/>
            </a:pPr>
            <a:r>
              <a:rPr lang="tr-TR" dirty="0"/>
              <a:t> </a:t>
            </a:r>
            <a:r>
              <a:rPr lang="tr-TR" dirty="0" smtClean="0"/>
              <a:t>  GEREKMEKTEDİR. </a:t>
            </a:r>
          </a:p>
          <a:p>
            <a:pPr marL="0" indent="0" algn="just" eaLnBrk="1" fontAlgn="auto" hangingPunct="1">
              <a:spcAft>
                <a:spcPts val="0"/>
              </a:spcAft>
              <a:buFont typeface="Wingdings" charset="2"/>
              <a:buNone/>
              <a:defRPr/>
            </a:pPr>
            <a:endParaRPr lang="tr-TR" dirty="0" smtClean="0"/>
          </a:p>
          <a:p>
            <a:pPr marL="0" indent="0" algn="just" eaLnBrk="1" fontAlgn="auto" hangingPunct="1">
              <a:spcAft>
                <a:spcPts val="0"/>
              </a:spcAft>
              <a:buFont typeface="Wingdings" charset="2"/>
              <a:buNone/>
              <a:defRPr/>
            </a:pPr>
            <a:r>
              <a:rPr lang="tr-TR" dirty="0" smtClean="0"/>
              <a:t>Uygulama da : (Court of </a:t>
            </a:r>
            <a:r>
              <a:rPr lang="tr-TR" dirty="0" err="1" smtClean="0"/>
              <a:t>Appeals</a:t>
            </a:r>
            <a:r>
              <a:rPr lang="tr-TR" dirty="0" smtClean="0"/>
              <a:t> of North Carolina) </a:t>
            </a:r>
          </a:p>
          <a:p>
            <a:pPr marL="0" indent="0" algn="just" eaLnBrk="1" fontAlgn="auto" hangingPunct="1">
              <a:spcAft>
                <a:spcPts val="0"/>
              </a:spcAft>
              <a:buFont typeface="Wingdings" charset="2"/>
              <a:buNone/>
              <a:defRPr/>
            </a:pPr>
            <a:endParaRPr lang="tr-TR" dirty="0" smtClean="0"/>
          </a:p>
          <a:p>
            <a:pPr marL="0" indent="0" algn="just" eaLnBrk="1" fontAlgn="auto" hangingPunct="1">
              <a:spcAft>
                <a:spcPts val="0"/>
              </a:spcAft>
              <a:buFont typeface="Wingdings" charset="2"/>
              <a:buNone/>
              <a:defRPr/>
            </a:pPr>
            <a:r>
              <a:rPr lang="tr-TR" dirty="0" smtClean="0"/>
              <a:t>Dizinden vurulan bir hastaya denenmemiş bir yöntem uygulanmış, sonuçta hastanın bacağı kesilmiş, mahkeme hastanın rızası alınmadan işlem yapıldığı ve yeni yöntemin uygulamasında risk ve sonuçların hastaya anlatılmaması nedeniyle hekim sorumlu tutulmuştur.  </a:t>
            </a:r>
          </a:p>
          <a:p>
            <a:pPr indent="-182880" algn="just" eaLnBrk="1" fontAlgn="auto" hangingPunct="1">
              <a:spcAft>
                <a:spcPts val="0"/>
              </a:spcAft>
              <a:buFont typeface="Wingdings" pitchFamily="2" charset="2"/>
              <a:buChar char="Ø"/>
              <a:defRPr/>
            </a:pPr>
            <a:endParaRPr lang="tr-TR" dirty="0" smtClean="0"/>
          </a:p>
          <a:p>
            <a:pPr indent="-182880" algn="just" eaLnBrk="1" fontAlgn="auto" hangingPunct="1">
              <a:spcAft>
                <a:spcPts val="0"/>
              </a:spcAft>
              <a:buFont typeface="Wingdings" charset="2"/>
              <a:buChar char="§"/>
              <a:defRPr/>
            </a:pPr>
            <a:endParaRPr lang="tr-TR" dirty="0" smtClean="0"/>
          </a:p>
          <a:p>
            <a:pPr indent="-182880" algn="just" eaLnBrk="1" fontAlgn="auto" hangingPunct="1">
              <a:spcAft>
                <a:spcPts val="0"/>
              </a:spcAft>
              <a:buFont typeface="Wingdings" charset="2"/>
              <a:buChar char="§"/>
              <a:defRPr/>
            </a:pPr>
            <a:endParaRPr lang="tr-TR" dirty="0" smtClean="0"/>
          </a:p>
          <a:p>
            <a:pPr indent="-182880" algn="just" eaLnBrk="1" fontAlgn="auto" hangingPunct="1">
              <a:spcAft>
                <a:spcPts val="0"/>
              </a:spcAft>
              <a:buFont typeface="Wingdings" charset="2"/>
              <a:buChar char="§"/>
              <a:defRPr/>
            </a:pPr>
            <a:endParaRPr lang="tr-TR" dirty="0" smtClean="0"/>
          </a:p>
        </p:txBody>
      </p:sp>
      <p:pic>
        <p:nvPicPr>
          <p:cNvPr id="26627"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İçerik Yer Tutucusu"/>
          <p:cNvSpPr>
            <a:spLocks noGrp="1"/>
          </p:cNvSpPr>
          <p:nvPr>
            <p:ph idx="1"/>
          </p:nvPr>
        </p:nvSpPr>
        <p:spPr>
          <a:xfrm>
            <a:off x="539750" y="692150"/>
            <a:ext cx="8064500" cy="5616575"/>
          </a:xfrm>
        </p:spPr>
        <p:txBody>
          <a:bodyPr rtlCol="0">
            <a:normAutofit fontScale="92500" lnSpcReduction="20000"/>
          </a:bodyPr>
          <a:lstStyle/>
          <a:p>
            <a:pPr indent="-182880" algn="ctr" eaLnBrk="1" fontAlgn="auto" hangingPunct="1">
              <a:spcAft>
                <a:spcPts val="0"/>
              </a:spcAft>
              <a:buFontTx/>
              <a:buNone/>
              <a:defRPr/>
            </a:pPr>
            <a:endParaRPr lang="tr-TR" b="1" u="sng" dirty="0" smtClean="0"/>
          </a:p>
          <a:p>
            <a:pPr indent="-182880" algn="just" eaLnBrk="1" fontAlgn="auto" hangingPunct="1">
              <a:spcAft>
                <a:spcPts val="0"/>
              </a:spcAft>
              <a:buFont typeface="Wingdings" pitchFamily="2" charset="2"/>
              <a:buChar char="Ø"/>
              <a:defRPr/>
            </a:pPr>
            <a:r>
              <a:rPr lang="tr-TR" dirty="0" smtClean="0"/>
              <a:t>Klinik araştırmalar bireysel bir tedaviden ziyade, genel araştırma amacına yöneliktir. </a:t>
            </a:r>
          </a:p>
          <a:p>
            <a:pPr marL="160020" indent="0" algn="just" eaLnBrk="1" fontAlgn="auto" hangingPunct="1">
              <a:spcAft>
                <a:spcPts val="0"/>
              </a:spcAft>
              <a:buFont typeface="Wingdings 2" pitchFamily="18" charset="2"/>
              <a:buNone/>
              <a:defRPr/>
            </a:pPr>
            <a:endParaRPr lang="tr-TR" dirty="0" smtClean="0"/>
          </a:p>
          <a:p>
            <a:pPr indent="-182880" algn="just" eaLnBrk="1" fontAlgn="auto" hangingPunct="1">
              <a:spcAft>
                <a:spcPts val="0"/>
              </a:spcAft>
              <a:buFont typeface="Wingdings" pitchFamily="2" charset="2"/>
              <a:buChar char="Ø"/>
              <a:defRPr/>
            </a:pPr>
            <a:r>
              <a:rPr lang="tr-TR" dirty="0" err="1" smtClean="0"/>
              <a:t>Subjektif</a:t>
            </a:r>
            <a:r>
              <a:rPr lang="tr-TR" dirty="0" smtClean="0"/>
              <a:t> olarak tedavi amacı ön planda olmasına karşın, henüz kesinleşmemiş bir yöntem uygulandığından araştırma karakteri ön plandadır. </a:t>
            </a:r>
          </a:p>
          <a:p>
            <a:pPr marL="0" indent="0" algn="just" eaLnBrk="1" fontAlgn="auto" hangingPunct="1">
              <a:spcAft>
                <a:spcPts val="0"/>
              </a:spcAft>
              <a:buFont typeface="Wingdings" charset="2"/>
              <a:buNone/>
              <a:defRPr/>
            </a:pPr>
            <a:endParaRPr lang="tr-TR" dirty="0" smtClean="0"/>
          </a:p>
          <a:p>
            <a:pPr indent="-182880" algn="just" eaLnBrk="1" fontAlgn="auto" hangingPunct="1">
              <a:spcAft>
                <a:spcPts val="0"/>
              </a:spcAft>
              <a:buFont typeface="Wingdings" pitchFamily="2" charset="2"/>
              <a:buChar char="Ø"/>
              <a:defRPr/>
            </a:pPr>
            <a:r>
              <a:rPr lang="tr-TR" dirty="0" err="1" smtClean="0"/>
              <a:t>Endikasyon</a:t>
            </a:r>
            <a:r>
              <a:rPr lang="tr-TR" dirty="0" smtClean="0"/>
              <a:t> zorunluluğu yoktur, ancak bu durum işlemin tıbbi olması niteliğini ortadan kaldırmaz.</a:t>
            </a:r>
          </a:p>
          <a:p>
            <a:pPr marL="160020" indent="0" algn="just" eaLnBrk="1" fontAlgn="auto" hangingPunct="1">
              <a:spcAft>
                <a:spcPts val="0"/>
              </a:spcAft>
              <a:buFont typeface="Wingdings 2" pitchFamily="18" charset="2"/>
              <a:buNone/>
              <a:defRPr/>
            </a:pPr>
            <a:endParaRPr lang="tr-TR" dirty="0" smtClean="0"/>
          </a:p>
          <a:p>
            <a:pPr indent="-182880" algn="just" eaLnBrk="1" fontAlgn="auto" hangingPunct="1">
              <a:spcAft>
                <a:spcPts val="0"/>
              </a:spcAft>
              <a:buFont typeface="Wingdings" pitchFamily="2" charset="2"/>
              <a:buChar char="Ø"/>
              <a:defRPr/>
            </a:pPr>
            <a:r>
              <a:rPr lang="tr-TR" dirty="0" smtClean="0"/>
              <a:t> Hekim hastayı aydınlatmak ve rızasını almak zorundadır.</a:t>
            </a:r>
          </a:p>
          <a:p>
            <a:pPr marL="0" indent="0" algn="just" eaLnBrk="1" fontAlgn="auto" hangingPunct="1">
              <a:spcAft>
                <a:spcPts val="0"/>
              </a:spcAft>
              <a:buFont typeface="Wingdings" charset="2"/>
              <a:buNone/>
              <a:defRPr/>
            </a:pPr>
            <a:r>
              <a:rPr lang="tr-TR" dirty="0" smtClean="0"/>
              <a:t> </a:t>
            </a:r>
          </a:p>
          <a:p>
            <a:pPr indent="-182880" algn="just" eaLnBrk="1" fontAlgn="auto" hangingPunct="1">
              <a:spcAft>
                <a:spcPts val="0"/>
              </a:spcAft>
              <a:buFont typeface="Wingdings" pitchFamily="2" charset="2"/>
              <a:buChar char="Ø"/>
              <a:defRPr/>
            </a:pPr>
            <a:r>
              <a:rPr lang="tr-TR" dirty="0" smtClean="0"/>
              <a:t>KLİNİK ARAŞTIRMA VE DENEYLER ANCAK YOĞUN BİR </a:t>
            </a:r>
            <a:r>
              <a:rPr lang="tr-TR" u="sng" dirty="0" smtClean="0">
                <a:solidFill>
                  <a:schemeClr val="accent1"/>
                </a:solidFill>
              </a:rPr>
              <a:t>YAZILI AYDINLATMA</a:t>
            </a:r>
            <a:r>
              <a:rPr lang="tr-TR" dirty="0" smtClean="0">
                <a:solidFill>
                  <a:schemeClr val="accent1"/>
                </a:solidFill>
              </a:rPr>
              <a:t> </a:t>
            </a:r>
            <a:r>
              <a:rPr lang="tr-TR" dirty="0" smtClean="0"/>
              <a:t>VE SONRASINDA VERİLECEK </a:t>
            </a:r>
            <a:r>
              <a:rPr lang="tr-TR" u="sng" dirty="0" smtClean="0">
                <a:solidFill>
                  <a:schemeClr val="accent1"/>
                </a:solidFill>
              </a:rPr>
              <a:t>YAZILI RIZA </a:t>
            </a:r>
            <a:r>
              <a:rPr lang="tr-TR" dirty="0" smtClean="0"/>
              <a:t>İLE HUKUKA UYGUN HALE GELİRLER. </a:t>
            </a:r>
          </a:p>
          <a:p>
            <a:pPr indent="-182880" algn="just" eaLnBrk="1" fontAlgn="auto" hangingPunct="1">
              <a:spcAft>
                <a:spcPts val="0"/>
              </a:spcAft>
              <a:buFont typeface="Wingdings" charset="2"/>
              <a:buChar char="§"/>
              <a:defRPr/>
            </a:pPr>
            <a:endParaRPr lang="tr-TR" dirty="0" smtClean="0"/>
          </a:p>
          <a:p>
            <a:pPr indent="-182880" algn="just" eaLnBrk="1" fontAlgn="auto" hangingPunct="1">
              <a:spcAft>
                <a:spcPts val="0"/>
              </a:spcAft>
              <a:buFont typeface="Wingdings" charset="2"/>
              <a:buChar char="§"/>
              <a:defRPr/>
            </a:pPr>
            <a:endParaRPr lang="tr-TR" dirty="0" smtClean="0"/>
          </a:p>
          <a:p>
            <a:pPr indent="-182880" algn="just" eaLnBrk="1" fontAlgn="auto" hangingPunct="1">
              <a:spcAft>
                <a:spcPts val="0"/>
              </a:spcAft>
              <a:buFont typeface="Wingdings" charset="2"/>
              <a:buChar char="§"/>
              <a:defRPr/>
            </a:pPr>
            <a:endParaRPr lang="tr-TR" dirty="0" smtClean="0"/>
          </a:p>
        </p:txBody>
      </p:sp>
      <p:pic>
        <p:nvPicPr>
          <p:cNvPr id="27651"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179388" y="476250"/>
            <a:ext cx="8569325" cy="1512888"/>
          </a:xfrm>
        </p:spPr>
        <p:txBody>
          <a:bodyPr rtlCol="0">
            <a:normAutofit fontScale="90000"/>
          </a:bodyPr>
          <a:lstStyle/>
          <a:p>
            <a:pPr marL="342900" indent="-342900" algn="ctr" eaLnBrk="1" fontAlgn="auto" hangingPunct="1">
              <a:spcBef>
                <a:spcPct val="20000"/>
              </a:spcBef>
              <a:spcAft>
                <a:spcPts val="0"/>
              </a:spcAft>
              <a:defRPr/>
            </a:pPr>
            <a:r>
              <a:rPr lang="tr-TR" dirty="0" smtClean="0"/>
              <a:t/>
            </a:r>
            <a:br>
              <a:rPr lang="tr-TR" dirty="0" smtClean="0"/>
            </a:br>
            <a:r>
              <a:rPr lang="tr-TR" dirty="0" smtClean="0"/>
              <a:t/>
            </a:r>
            <a:br>
              <a:rPr lang="tr-TR" dirty="0" smtClean="0"/>
            </a:br>
            <a:r>
              <a:rPr lang="tr-TR" sz="3600" b="1" dirty="0" smtClean="0">
                <a:solidFill>
                  <a:schemeClr val="tx2"/>
                </a:solidFill>
                <a:effectLst>
                  <a:outerShdw blurRad="38100" dist="38100" dir="2700000" algn="tl">
                    <a:srgbClr val="000000">
                      <a:alpha val="43137"/>
                    </a:srgbClr>
                  </a:outerShdw>
                </a:effectLst>
              </a:rPr>
              <a:t>D) UYGULAMADA AYDINLATILMIŞ </a:t>
            </a:r>
            <a:r>
              <a:rPr lang="tr-TR" sz="3600" b="1" dirty="0">
                <a:solidFill>
                  <a:schemeClr val="tx2"/>
                </a:solidFill>
                <a:effectLst>
                  <a:outerShdw blurRad="38100" dist="38100" dir="2700000" algn="tl">
                    <a:srgbClr val="000000">
                      <a:alpha val="43137"/>
                    </a:srgbClr>
                  </a:outerShdw>
                </a:effectLst>
              </a:rPr>
              <a:t>O</a:t>
            </a:r>
            <a:r>
              <a:rPr lang="tr-TR" sz="3600" b="1" dirty="0" smtClean="0">
                <a:solidFill>
                  <a:schemeClr val="tx2"/>
                </a:solidFill>
                <a:effectLst>
                  <a:outerShdw blurRad="38100" dist="38100" dir="2700000" algn="tl">
                    <a:srgbClr val="000000">
                      <a:alpha val="43137"/>
                    </a:srgbClr>
                  </a:outerShdw>
                </a:effectLst>
              </a:rPr>
              <a:t>NAM</a:t>
            </a:r>
            <a:r>
              <a:rPr lang="tr-TR" dirty="0" smtClean="0"/>
              <a:t/>
            </a:r>
            <a:br>
              <a:rPr lang="tr-TR" dirty="0" smtClean="0"/>
            </a:br>
            <a:endParaRPr lang="tr-TR" dirty="0" smtClean="0"/>
          </a:p>
        </p:txBody>
      </p:sp>
      <p:sp>
        <p:nvSpPr>
          <p:cNvPr id="24579" name="2 İçerik Yer Tutucusu"/>
          <p:cNvSpPr>
            <a:spLocks noGrp="1"/>
          </p:cNvSpPr>
          <p:nvPr>
            <p:ph idx="1"/>
          </p:nvPr>
        </p:nvSpPr>
        <p:spPr>
          <a:xfrm>
            <a:off x="539750" y="1557338"/>
            <a:ext cx="8064500" cy="4679950"/>
          </a:xfrm>
        </p:spPr>
        <p:txBody>
          <a:bodyPr rtlCol="0">
            <a:normAutofit fontScale="92500" lnSpcReduction="20000"/>
          </a:bodyPr>
          <a:lstStyle/>
          <a:p>
            <a:pPr indent="-274320" algn="ctr" eaLnBrk="1" fontAlgn="auto" hangingPunct="1">
              <a:spcAft>
                <a:spcPts val="0"/>
              </a:spcAft>
              <a:buFontTx/>
              <a:buNone/>
              <a:defRPr/>
            </a:pPr>
            <a:r>
              <a:rPr lang="tr-TR" b="1" dirty="0" smtClean="0">
                <a:solidFill>
                  <a:schemeClr val="accent1"/>
                </a:solidFill>
              </a:rPr>
              <a:t>1- AYDINLATILACAK KİŞİ </a:t>
            </a:r>
          </a:p>
          <a:p>
            <a:pPr indent="-274320" algn="just" eaLnBrk="1" fontAlgn="auto" hangingPunct="1">
              <a:spcAft>
                <a:spcPts val="0"/>
              </a:spcAft>
              <a:defRPr/>
            </a:pPr>
            <a:endParaRPr lang="tr-TR" dirty="0" smtClean="0"/>
          </a:p>
          <a:p>
            <a:pPr indent="-274320" algn="just" eaLnBrk="1" fontAlgn="auto" hangingPunct="1">
              <a:spcAft>
                <a:spcPts val="0"/>
              </a:spcAft>
              <a:defRPr/>
            </a:pPr>
            <a:r>
              <a:rPr lang="tr-TR" dirty="0" smtClean="0"/>
              <a:t>Aydınlatılacak kişi hastanın kendisidir. Hekim hastasını onun ruhsal durumunu koruyacak şekilde bilgilendirmelidir.</a:t>
            </a:r>
          </a:p>
          <a:p>
            <a:pPr indent="-274320" algn="just" eaLnBrk="1" fontAlgn="auto" hangingPunct="1">
              <a:spcAft>
                <a:spcPts val="0"/>
              </a:spcAft>
              <a:defRPr/>
            </a:pPr>
            <a:r>
              <a:rPr lang="tr-TR" dirty="0" smtClean="0"/>
              <a:t> Hastanın küçük, temyiz kudretinden yoksun veya kısıtlı olması halinde bilgilendirme kanuni temsilcisine yapılmalıdır. Bu tür kişilere hastalık basit düzeyde anlatılıp, detaylı bilgilendirme kanuni temsilcisine yapılabilir.</a:t>
            </a:r>
          </a:p>
          <a:p>
            <a:pPr indent="-274320" algn="just" eaLnBrk="1" fontAlgn="auto" hangingPunct="1">
              <a:spcAft>
                <a:spcPts val="0"/>
              </a:spcAft>
              <a:defRPr/>
            </a:pPr>
            <a:r>
              <a:rPr lang="tr-TR" dirty="0" smtClean="0"/>
              <a:t>Aydınlatma konusunda bir vekil atanabilir. Örneğin narkoz halinde yapılacak girişimler.</a:t>
            </a:r>
          </a:p>
          <a:p>
            <a:pPr indent="-274320" algn="just" eaLnBrk="1" fontAlgn="auto" hangingPunct="1">
              <a:spcAft>
                <a:spcPts val="0"/>
              </a:spcAft>
              <a:defRPr/>
            </a:pPr>
            <a:r>
              <a:rPr lang="tr-TR" dirty="0" smtClean="0"/>
              <a:t>Hastanın rıza yeteneğinin bulunmaması yada şuurunun kapalı olması hallerinde aydınlatma yakınlarına yapılmalıdır.</a:t>
            </a:r>
          </a:p>
          <a:p>
            <a:pPr indent="-274320" eaLnBrk="1" fontAlgn="auto" hangingPunct="1">
              <a:spcAft>
                <a:spcPts val="0"/>
              </a:spcAft>
              <a:defRPr/>
            </a:pPr>
            <a:endParaRPr lang="tr-TR" dirty="0" smtClean="0"/>
          </a:p>
        </p:txBody>
      </p:sp>
      <p:pic>
        <p:nvPicPr>
          <p:cNvPr id="28676"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a:xfrm>
            <a:off x="1042988" y="404813"/>
            <a:ext cx="7183437" cy="984250"/>
          </a:xfrm>
        </p:spPr>
        <p:txBody>
          <a:bodyPr/>
          <a:lstStyle/>
          <a:p>
            <a:pPr algn="ctr" eaLnBrk="1" hangingPunct="1"/>
            <a:r>
              <a:rPr lang="tr-TR" sz="2200" b="1" smtClean="0"/>
              <a:t>2- AYDINLATMA YÜKÜMLÜSÜ</a:t>
            </a:r>
          </a:p>
        </p:txBody>
      </p:sp>
      <p:sp>
        <p:nvSpPr>
          <p:cNvPr id="25603" name="2 İçerik Yer Tutucusu"/>
          <p:cNvSpPr>
            <a:spLocks noGrp="1"/>
          </p:cNvSpPr>
          <p:nvPr>
            <p:ph idx="1"/>
          </p:nvPr>
        </p:nvSpPr>
        <p:spPr>
          <a:xfrm>
            <a:off x="468313" y="1628775"/>
            <a:ext cx="8135937" cy="4321175"/>
          </a:xfrm>
        </p:spPr>
        <p:txBody>
          <a:bodyPr rtlCol="0">
            <a:normAutofit/>
          </a:bodyPr>
          <a:lstStyle/>
          <a:p>
            <a:pPr indent="-274320" algn="just" eaLnBrk="1" fontAlgn="auto" hangingPunct="1">
              <a:spcAft>
                <a:spcPts val="0"/>
              </a:spcAft>
              <a:defRPr/>
            </a:pPr>
            <a:r>
              <a:rPr lang="tr-TR" sz="2200" dirty="0" smtClean="0"/>
              <a:t>Aydınlatma yükümlülüğü bizzat tıbbi uygulamayı yapan hekimin kendisine aittir.</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Anestezinin uygulanacağı hallerde anestezi hekiminin de anesteziye ilişkin olarak hastayı aydınlatma yükümlülüğü bulunmaktadır. </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Hemşirelerinin aydınlatma yükümlülüğü bulunmamaktadır.</a:t>
            </a:r>
          </a:p>
          <a:p>
            <a:pPr indent="-274320" eaLnBrk="1" fontAlgn="auto" hangingPunct="1">
              <a:spcAft>
                <a:spcPts val="0"/>
              </a:spcAft>
              <a:buFontTx/>
              <a:buNone/>
              <a:defRPr/>
            </a:pPr>
            <a:r>
              <a:rPr lang="tr-TR" sz="2200" dirty="0" smtClean="0"/>
              <a:t> </a:t>
            </a:r>
          </a:p>
          <a:p>
            <a:pPr indent="-274320" eaLnBrk="1" fontAlgn="auto" hangingPunct="1">
              <a:spcAft>
                <a:spcPts val="0"/>
              </a:spcAft>
              <a:defRPr/>
            </a:pPr>
            <a:endParaRPr lang="tr-TR" dirty="0" smtClean="0"/>
          </a:p>
        </p:txBody>
      </p:sp>
      <p:pic>
        <p:nvPicPr>
          <p:cNvPr id="29700"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a:xfrm>
            <a:off x="971550" y="333375"/>
            <a:ext cx="7326313" cy="984250"/>
          </a:xfrm>
        </p:spPr>
        <p:txBody>
          <a:bodyPr/>
          <a:lstStyle/>
          <a:p>
            <a:pPr algn="ctr" eaLnBrk="1" hangingPunct="1"/>
            <a:r>
              <a:rPr lang="tr-TR" sz="2200" b="1" smtClean="0"/>
              <a:t>3- AYDINLATMA ZAMANI</a:t>
            </a:r>
          </a:p>
        </p:txBody>
      </p:sp>
      <p:sp>
        <p:nvSpPr>
          <p:cNvPr id="26627" name="2 İçerik Yer Tutucusu"/>
          <p:cNvSpPr>
            <a:spLocks noGrp="1"/>
          </p:cNvSpPr>
          <p:nvPr>
            <p:ph idx="1"/>
          </p:nvPr>
        </p:nvSpPr>
        <p:spPr>
          <a:xfrm>
            <a:off x="539750" y="1412875"/>
            <a:ext cx="8064500" cy="4895850"/>
          </a:xfrm>
        </p:spPr>
        <p:txBody>
          <a:bodyPr rtlCol="0">
            <a:normAutofit/>
          </a:bodyPr>
          <a:lstStyle/>
          <a:p>
            <a:pPr indent="-274320" algn="just" eaLnBrk="1" fontAlgn="auto" hangingPunct="1">
              <a:spcAft>
                <a:spcPts val="0"/>
              </a:spcAft>
              <a:defRPr/>
            </a:pPr>
            <a:r>
              <a:rPr lang="tr-TR" sz="2200" dirty="0" smtClean="0"/>
              <a:t>Ayakta tedavilerde aydınlatmanın müdahale gününde yapılması yeterlidir.</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Müdahale sürecine girildikten sonra, hastanın süreci değiştiremeyeceği izlenimi içerisinde ayaküstü yapılan aydınlatma geçerli değildir.</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Acil durumlar dışında, aydınlatmadan sonra hastaya makul bir düşünme süresi tanınmalıdır.</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Ameliyat durumunda aydınlatma, ameliyattan en geç 1 gece önce yapılmalıdır.</a:t>
            </a:r>
          </a:p>
          <a:p>
            <a:pPr indent="-274320" eaLnBrk="1" fontAlgn="auto" hangingPunct="1">
              <a:spcAft>
                <a:spcPts val="0"/>
              </a:spcAft>
              <a:defRPr/>
            </a:pPr>
            <a:endParaRPr lang="tr-TR" dirty="0" smtClean="0"/>
          </a:p>
        </p:txBody>
      </p:sp>
      <p:pic>
        <p:nvPicPr>
          <p:cNvPr id="30724" name="Resim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55650" y="1125538"/>
            <a:ext cx="7632700" cy="5111750"/>
          </a:xfrm>
        </p:spPr>
        <p:txBody>
          <a:bodyPr rtlCol="0">
            <a:normAutofit/>
          </a:bodyPr>
          <a:lstStyle/>
          <a:p>
            <a:pPr indent="-182880" eaLnBrk="1" fontAlgn="auto" hangingPunct="1">
              <a:spcAft>
                <a:spcPts val="0"/>
              </a:spcAft>
              <a:buFont typeface="Wingdings" pitchFamily="2" charset="2"/>
              <a:buChar char="Ø"/>
              <a:defRPr/>
            </a:pPr>
            <a:endParaRPr lang="tr-TR" dirty="0" smtClean="0"/>
          </a:p>
          <a:p>
            <a:pPr indent="-182880" eaLnBrk="1" fontAlgn="auto" hangingPunct="1">
              <a:spcAft>
                <a:spcPts val="0"/>
              </a:spcAft>
              <a:buFont typeface="Wingdings" pitchFamily="2" charset="2"/>
              <a:buChar char="Ø"/>
              <a:defRPr/>
            </a:pPr>
            <a:r>
              <a:rPr lang="tr-TR" dirty="0" smtClean="0"/>
              <a:t> </a:t>
            </a:r>
            <a:r>
              <a:rPr lang="tr-TR" sz="2200" dirty="0" smtClean="0"/>
              <a:t>Müdahalenin nedeni</a:t>
            </a:r>
          </a:p>
          <a:p>
            <a:pPr indent="-182880" eaLnBrk="1" fontAlgn="auto" hangingPunct="1">
              <a:spcAft>
                <a:spcPts val="0"/>
              </a:spcAft>
              <a:buFont typeface="Wingdings" pitchFamily="2" charset="2"/>
              <a:buChar char="Ø"/>
              <a:defRPr/>
            </a:pPr>
            <a:r>
              <a:rPr lang="tr-TR" sz="2200" dirty="0" smtClean="0"/>
              <a:t> </a:t>
            </a:r>
            <a:r>
              <a:rPr lang="tr-TR" sz="2200" dirty="0" err="1" smtClean="0"/>
              <a:t>Aciliyeti</a:t>
            </a:r>
            <a:endParaRPr lang="tr-TR" sz="2200" dirty="0" smtClean="0"/>
          </a:p>
          <a:p>
            <a:pPr indent="-182880" eaLnBrk="1" fontAlgn="auto" hangingPunct="1">
              <a:spcAft>
                <a:spcPts val="0"/>
              </a:spcAft>
              <a:buFont typeface="Wingdings" pitchFamily="2" charset="2"/>
              <a:buChar char="Ø"/>
              <a:defRPr/>
            </a:pPr>
            <a:r>
              <a:rPr lang="tr-TR" sz="2200" dirty="0" smtClean="0"/>
              <a:t> Kapsamı ve ağırlığı</a:t>
            </a:r>
          </a:p>
          <a:p>
            <a:pPr indent="-182880" eaLnBrk="1" fontAlgn="auto" hangingPunct="1">
              <a:spcAft>
                <a:spcPts val="0"/>
              </a:spcAft>
              <a:buFont typeface="Wingdings" pitchFamily="2" charset="2"/>
              <a:buChar char="Ø"/>
              <a:defRPr/>
            </a:pPr>
            <a:r>
              <a:rPr lang="tr-TR" sz="2200" dirty="0" smtClean="0"/>
              <a:t> Tür ve sonuçları</a:t>
            </a:r>
          </a:p>
          <a:p>
            <a:pPr indent="-182880" eaLnBrk="1" fontAlgn="auto" hangingPunct="1">
              <a:spcAft>
                <a:spcPts val="0"/>
              </a:spcAft>
              <a:buFont typeface="Wingdings" pitchFamily="2" charset="2"/>
              <a:buChar char="Ø"/>
              <a:defRPr/>
            </a:pPr>
            <a:r>
              <a:rPr lang="tr-TR" sz="2200" dirty="0" smtClean="0"/>
              <a:t> Başarı şansı</a:t>
            </a:r>
          </a:p>
          <a:p>
            <a:pPr indent="-182880" eaLnBrk="1" fontAlgn="auto" hangingPunct="1">
              <a:spcAft>
                <a:spcPts val="0"/>
              </a:spcAft>
              <a:buFont typeface="Wingdings" pitchFamily="2" charset="2"/>
              <a:buChar char="Ø"/>
              <a:defRPr/>
            </a:pPr>
            <a:r>
              <a:rPr lang="tr-TR" sz="2200" dirty="0" smtClean="0"/>
              <a:t> Alternatifleri</a:t>
            </a:r>
          </a:p>
          <a:p>
            <a:pPr indent="-182880" eaLnBrk="1" fontAlgn="auto" hangingPunct="1">
              <a:spcAft>
                <a:spcPts val="0"/>
              </a:spcAft>
              <a:buFont typeface="Wingdings" pitchFamily="2" charset="2"/>
              <a:buChar char="Ø"/>
              <a:defRPr/>
            </a:pPr>
            <a:r>
              <a:rPr lang="tr-TR" sz="2200" dirty="0" smtClean="0"/>
              <a:t>Riskleri</a:t>
            </a:r>
          </a:p>
          <a:p>
            <a:pPr indent="-182880" eaLnBrk="1" fontAlgn="auto" hangingPunct="1">
              <a:spcAft>
                <a:spcPts val="0"/>
              </a:spcAft>
              <a:buFont typeface="Wingdings" pitchFamily="2" charset="2"/>
              <a:buChar char="Ø"/>
              <a:defRPr/>
            </a:pPr>
            <a:r>
              <a:rPr lang="tr-TR" sz="2200" dirty="0" smtClean="0"/>
              <a:t> Muhtemel yan etkileri</a:t>
            </a:r>
          </a:p>
          <a:p>
            <a:pPr indent="-182880" eaLnBrk="1" fontAlgn="auto" hangingPunct="1">
              <a:spcAft>
                <a:spcPts val="0"/>
              </a:spcAft>
              <a:buFont typeface="Wingdings" pitchFamily="2" charset="2"/>
              <a:buChar char="Ø"/>
              <a:defRPr/>
            </a:pPr>
            <a:r>
              <a:rPr lang="tr-TR" sz="2200" dirty="0" smtClean="0"/>
              <a:t> Yapılmaması durumunda ortaya çıkacak sonuçlar</a:t>
            </a:r>
          </a:p>
          <a:p>
            <a:pPr indent="-182880" eaLnBrk="1" fontAlgn="auto" hangingPunct="1">
              <a:spcAft>
                <a:spcPts val="0"/>
              </a:spcAft>
              <a:buFont typeface="Wingdings" pitchFamily="2" charset="2"/>
              <a:buChar char="Ø"/>
              <a:defRPr/>
            </a:pPr>
            <a:endParaRPr lang="tr-TR" b="1" dirty="0" smtClean="0"/>
          </a:p>
          <a:p>
            <a:pPr indent="-182880" eaLnBrk="1" fontAlgn="auto" hangingPunct="1">
              <a:spcAft>
                <a:spcPts val="0"/>
              </a:spcAft>
              <a:buFontTx/>
              <a:buNone/>
              <a:defRPr/>
            </a:pPr>
            <a:endParaRPr lang="tr-TR" b="1" dirty="0" smtClean="0"/>
          </a:p>
          <a:p>
            <a:pPr indent="-182880" eaLnBrk="1" fontAlgn="auto" hangingPunct="1">
              <a:spcAft>
                <a:spcPts val="0"/>
              </a:spcAft>
              <a:buFontTx/>
              <a:buNone/>
              <a:defRPr/>
            </a:pPr>
            <a:endParaRPr lang="tr-TR" b="1" dirty="0" smtClean="0">
              <a:effectLst>
                <a:outerShdw blurRad="38100" dist="38100" dir="2700000" algn="tl">
                  <a:srgbClr val="000000">
                    <a:alpha val="43137"/>
                  </a:srgbClr>
                </a:outerShdw>
              </a:effectLst>
            </a:endParaRPr>
          </a:p>
        </p:txBody>
      </p:sp>
      <p:sp>
        <p:nvSpPr>
          <p:cNvPr id="5" name="Rectangle 3"/>
          <p:cNvSpPr txBox="1">
            <a:spLocks noChangeArrowheads="1"/>
          </p:cNvSpPr>
          <p:nvPr/>
        </p:nvSpPr>
        <p:spPr bwMode="auto">
          <a:xfrm>
            <a:off x="611188" y="620713"/>
            <a:ext cx="7848600" cy="1223962"/>
          </a:xfrm>
          <a:prstGeom prst="rect">
            <a:avLst/>
          </a:prstGeom>
          <a:noFill/>
          <a:ln w="9525">
            <a:noFill/>
            <a:miter lim="800000"/>
            <a:headEnd/>
            <a:tailEnd/>
          </a:ln>
          <a:effectLst/>
        </p:spPr>
        <p:txBody>
          <a:bodyPr/>
          <a:lstStyle/>
          <a:p>
            <a:pPr marL="342900" indent="-342900" algn="ctr">
              <a:spcBef>
                <a:spcPct val="20000"/>
              </a:spcBef>
              <a:defRPr/>
            </a:pPr>
            <a:r>
              <a:rPr lang="tr-TR" sz="2200" b="1" kern="0" dirty="0">
                <a:solidFill>
                  <a:schemeClr val="accent1"/>
                </a:solidFill>
                <a:latin typeface="+mn-lt"/>
              </a:rPr>
              <a:t>4- AYDINLATMANIN KAPSAMI</a:t>
            </a:r>
          </a:p>
          <a:p>
            <a:pPr marL="342900" indent="-3429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a:p>
            <a:pPr marL="342900" indent="-3429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p:txBody>
      </p:sp>
      <p:sp>
        <p:nvSpPr>
          <p:cNvPr id="4" name="Rectangle 3"/>
          <p:cNvSpPr txBox="1">
            <a:spLocks noChangeArrowheads="1"/>
          </p:cNvSpPr>
          <p:nvPr/>
        </p:nvSpPr>
        <p:spPr bwMode="auto">
          <a:xfrm>
            <a:off x="908050" y="1628775"/>
            <a:ext cx="7848600" cy="1081088"/>
          </a:xfrm>
          <a:prstGeom prst="rect">
            <a:avLst/>
          </a:prstGeom>
          <a:noFill/>
          <a:ln w="9525">
            <a:noFill/>
            <a:miter lim="800000"/>
            <a:headEnd/>
            <a:tailEnd/>
          </a:ln>
          <a:effectLst/>
        </p:spPr>
        <p:txBody>
          <a:bodyPr/>
          <a:lstStyle/>
          <a:p>
            <a:pPr marL="571500" indent="-5715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p:txBody>
      </p:sp>
      <p:pic>
        <p:nvPicPr>
          <p:cNvPr id="31749"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a:xfrm>
            <a:off x="827088" y="69850"/>
            <a:ext cx="7399337" cy="1127125"/>
          </a:xfrm>
        </p:spPr>
        <p:txBody>
          <a:bodyPr/>
          <a:lstStyle/>
          <a:p>
            <a:pPr algn="ctr" eaLnBrk="1" hangingPunct="1"/>
            <a:r>
              <a:rPr lang="tr-TR" sz="2200" b="1" smtClean="0"/>
              <a:t>5- AYDINLATMANIN ŞEKLİ</a:t>
            </a:r>
          </a:p>
        </p:txBody>
      </p:sp>
      <p:sp>
        <p:nvSpPr>
          <p:cNvPr id="21507" name="2 İçerik Yer Tutucusu"/>
          <p:cNvSpPr>
            <a:spLocks noGrp="1"/>
          </p:cNvSpPr>
          <p:nvPr>
            <p:ph idx="1"/>
          </p:nvPr>
        </p:nvSpPr>
        <p:spPr>
          <a:xfrm>
            <a:off x="539750" y="1484313"/>
            <a:ext cx="8064500" cy="5184775"/>
          </a:xfrm>
        </p:spPr>
        <p:txBody>
          <a:bodyPr rtlCol="0">
            <a:normAutofit/>
          </a:bodyPr>
          <a:lstStyle/>
          <a:p>
            <a:pPr marL="502920" indent="-342900" algn="just" eaLnBrk="1" fontAlgn="auto" hangingPunct="1">
              <a:spcAft>
                <a:spcPts val="0"/>
              </a:spcAft>
              <a:buFont typeface="Wingdings" pitchFamily="2" charset="2"/>
              <a:buChar char="Ø"/>
              <a:defRPr/>
            </a:pPr>
            <a:r>
              <a:rPr lang="tr-TR" sz="2200" dirty="0" smtClean="0"/>
              <a:t>Bu hususa ilişkin olarak Türk Hukukunda genel geçerli bir kural yoktur. </a:t>
            </a:r>
          </a:p>
          <a:p>
            <a:pPr marL="502920" indent="-342900" algn="just" eaLnBrk="1" fontAlgn="auto" hangingPunct="1">
              <a:spcAft>
                <a:spcPts val="0"/>
              </a:spcAft>
              <a:buFont typeface="Wingdings" pitchFamily="2" charset="2"/>
              <a:buChar char="Ø"/>
              <a:defRPr/>
            </a:pPr>
            <a:r>
              <a:rPr lang="tr-TR" sz="2200" dirty="0" smtClean="0"/>
              <a:t>Aydınlatmanın şekli hususu girişimi yapacak olan hekime bırakılmıştır. </a:t>
            </a:r>
          </a:p>
          <a:p>
            <a:pPr marL="502920" indent="-342900" algn="just" eaLnBrk="1" fontAlgn="auto" hangingPunct="1">
              <a:spcAft>
                <a:spcPts val="0"/>
              </a:spcAft>
              <a:buFont typeface="Wingdings" pitchFamily="2" charset="2"/>
              <a:buChar char="Ø"/>
              <a:defRPr/>
            </a:pPr>
            <a:r>
              <a:rPr lang="tr-TR" sz="2200" dirty="0" smtClean="0"/>
              <a:t>Aydınlatma kişisel ve somut olmalıdır. Matbu aydınlatmadan kaçınmak gerekmektedir. Hekim hasta ile konuşmalı, hastanın beklentileri ve korkuları belirlenmelidir. </a:t>
            </a:r>
          </a:p>
          <a:p>
            <a:pPr marL="502920" indent="-342900" algn="just" eaLnBrk="1" fontAlgn="auto" hangingPunct="1">
              <a:spcAft>
                <a:spcPts val="0"/>
              </a:spcAft>
              <a:buFont typeface="Wingdings" pitchFamily="2" charset="2"/>
              <a:buChar char="Ø"/>
              <a:defRPr/>
            </a:pPr>
            <a:r>
              <a:rPr lang="tr-TR" sz="2200" dirty="0" smtClean="0"/>
              <a:t>Her ne kadar aydınlatmanın yazılı olması zorunluluğu </a:t>
            </a:r>
            <a:r>
              <a:rPr lang="tr-TR" sz="2200" dirty="0" err="1" smtClean="0"/>
              <a:t>bulunmamasa</a:t>
            </a:r>
            <a:r>
              <a:rPr lang="tr-TR" sz="2200" dirty="0" smtClean="0"/>
              <a:t> da ispat yükümlülüğü açısından yazılı olarak yapılmasında hekim açısından hukuksal menfaat bulunmaktadır. </a:t>
            </a:r>
          </a:p>
          <a:p>
            <a:pPr indent="-182880" eaLnBrk="1" fontAlgn="auto" hangingPunct="1">
              <a:spcAft>
                <a:spcPts val="0"/>
              </a:spcAft>
              <a:buFontTx/>
              <a:buNone/>
              <a:defRPr/>
            </a:pPr>
            <a:endParaRPr lang="tr-TR" dirty="0" smtClean="0"/>
          </a:p>
        </p:txBody>
      </p:sp>
      <p:pic>
        <p:nvPicPr>
          <p:cNvPr id="32772"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İçerik Yer Tutucusu"/>
          <p:cNvSpPr>
            <a:spLocks noGrp="1"/>
          </p:cNvSpPr>
          <p:nvPr>
            <p:ph idx="1"/>
          </p:nvPr>
        </p:nvSpPr>
        <p:spPr>
          <a:xfrm>
            <a:off x="468313" y="765175"/>
            <a:ext cx="8135937" cy="5832475"/>
          </a:xfrm>
        </p:spPr>
        <p:txBody>
          <a:bodyPr/>
          <a:lstStyle/>
          <a:p>
            <a:pPr algn="just" eaLnBrk="1" hangingPunct="1">
              <a:buFont typeface="Wingdings" pitchFamily="2" charset="2"/>
              <a:buChar char="Ø"/>
            </a:pPr>
            <a:r>
              <a:rPr lang="tr-TR" sz="2300" smtClean="0"/>
              <a:t>Dereceli bir aydınlatma yöntemi ile hasta aydınlatılabilir. Öncelikli olarak matbu formlar ile temel bilgiler verilir, ardından sözlü açıklamalar ile soruların cevaplandırılması istenilebilir. </a:t>
            </a:r>
          </a:p>
          <a:p>
            <a:pPr algn="just" eaLnBrk="1" hangingPunct="1">
              <a:buFont typeface="Wingdings" pitchFamily="2" charset="2"/>
              <a:buChar char="Ø"/>
            </a:pPr>
            <a:r>
              <a:rPr lang="tr-TR" sz="2300" smtClean="0"/>
              <a:t>Her hastanın özel durumunu gösterecek şekilde matbu formların altında özel doldurulacak bölümlerin olması gerekmektedir. Form ne kadar kişiye özel düzenlenmiş ise ispat gücü o kadar artacaktır.  </a:t>
            </a:r>
          </a:p>
          <a:p>
            <a:pPr algn="just" eaLnBrk="1" hangingPunct="1">
              <a:buFont typeface="Wingdings" pitchFamily="2" charset="2"/>
              <a:buChar char="Ø"/>
            </a:pPr>
            <a:r>
              <a:rPr lang="tr-TR" sz="2300" smtClean="0"/>
              <a:t>Rutin müdahalelerde sadece form üzerinden yapılan aydınlatmalar yeterlidir. </a:t>
            </a:r>
          </a:p>
          <a:p>
            <a:pPr algn="just" eaLnBrk="1" hangingPunct="1">
              <a:buFont typeface="Wingdings" pitchFamily="2" charset="2"/>
              <a:buChar char="Ø"/>
            </a:pPr>
            <a:r>
              <a:rPr lang="tr-TR" sz="2300" smtClean="0"/>
              <a:t>Aydınlatma hastanın anlayabileceği şekilde ve olabildiğince tıbbi terimler kullanılmadan yapılmalıdır. Bilgi bireyin yaşına, olgunluğuna ve tecrübelerine uygun olarak verilmelidir. </a:t>
            </a:r>
          </a:p>
          <a:p>
            <a:pPr eaLnBrk="1" hangingPunct="1">
              <a:buFontTx/>
              <a:buNone/>
            </a:pPr>
            <a:endParaRPr lang="tr-TR" smtClean="0"/>
          </a:p>
        </p:txBody>
      </p:sp>
      <p:pic>
        <p:nvPicPr>
          <p:cNvPr id="33795"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a:xfrm>
            <a:off x="1258888" y="404813"/>
            <a:ext cx="6967537" cy="984250"/>
          </a:xfrm>
        </p:spPr>
        <p:txBody>
          <a:bodyPr/>
          <a:lstStyle/>
          <a:p>
            <a:pPr algn="ctr" eaLnBrk="1" hangingPunct="1"/>
            <a:r>
              <a:rPr lang="tr-TR" sz="2200" b="1" smtClean="0"/>
              <a:t>6- AYDINLATMANIN İMKANSIZLIĞI</a:t>
            </a:r>
          </a:p>
        </p:txBody>
      </p:sp>
      <p:sp>
        <p:nvSpPr>
          <p:cNvPr id="30723" name="2 İçerik Yer Tutucusu"/>
          <p:cNvSpPr>
            <a:spLocks noGrp="1"/>
          </p:cNvSpPr>
          <p:nvPr>
            <p:ph idx="1"/>
          </p:nvPr>
        </p:nvSpPr>
        <p:spPr>
          <a:xfrm>
            <a:off x="1258888" y="1773238"/>
            <a:ext cx="6967537" cy="3941762"/>
          </a:xfrm>
        </p:spPr>
        <p:txBody>
          <a:bodyPr rtlCol="0">
            <a:normAutofit fontScale="92500" lnSpcReduction="20000"/>
          </a:bodyPr>
          <a:lstStyle/>
          <a:p>
            <a:pPr indent="-274320" algn="just" eaLnBrk="1" fontAlgn="auto" hangingPunct="1">
              <a:spcAft>
                <a:spcPts val="0"/>
              </a:spcAft>
              <a:defRPr/>
            </a:pPr>
            <a:r>
              <a:rPr lang="tr-TR" dirty="0" smtClean="0"/>
              <a:t>Bilinci açık olmayan hasta</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Bilinci açık olmayan hastanın kanuni temsilcisine ulaşılamaması</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Girişim esnasında aydınlatma zorunluluğunun ortaya çıkması</a:t>
            </a:r>
          </a:p>
          <a:p>
            <a:pPr marL="68580" indent="0" algn="just" eaLnBrk="1" fontAlgn="auto" hangingPunct="1">
              <a:spcAft>
                <a:spcPts val="0"/>
              </a:spcAft>
              <a:buFont typeface="Wingdings 2" pitchFamily="18" charset="2"/>
              <a:buNone/>
              <a:defRPr/>
            </a:pPr>
            <a:endParaRPr lang="tr-TR" dirty="0" smtClean="0"/>
          </a:p>
          <a:p>
            <a:pPr indent="-274320" algn="just" eaLnBrk="1" fontAlgn="auto" hangingPunct="1">
              <a:spcAft>
                <a:spcPts val="0"/>
              </a:spcAft>
              <a:defRPr/>
            </a:pPr>
            <a:r>
              <a:rPr lang="tr-TR" dirty="0" smtClean="0"/>
              <a:t>MAKUL BİR HASTANIN BÖYLE BİR DURUMDA AYDINLATMAYA RIZA GÖSTERECEĞİNİ KABUL EDECEĞİ DURUMDA RIZA OLMAKSIZIN GİRİŞİME DEVAM EDER. </a:t>
            </a:r>
          </a:p>
          <a:p>
            <a:pPr indent="-274320" eaLnBrk="1" fontAlgn="auto" hangingPunct="1">
              <a:spcAft>
                <a:spcPts val="0"/>
              </a:spcAft>
              <a:buFontTx/>
              <a:buNone/>
              <a:defRPr/>
            </a:pPr>
            <a:endParaRPr lang="tr-TR" dirty="0" smtClean="0"/>
          </a:p>
        </p:txBody>
      </p:sp>
      <p:pic>
        <p:nvPicPr>
          <p:cNvPr id="34820"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a:xfrm>
            <a:off x="539750" y="188913"/>
            <a:ext cx="7686675" cy="1055687"/>
          </a:xfrm>
        </p:spPr>
        <p:txBody>
          <a:bodyPr/>
          <a:lstStyle/>
          <a:p>
            <a:pPr algn="ctr" eaLnBrk="1" hangingPunct="1"/>
            <a:r>
              <a:rPr lang="tr-TR" sz="2200" b="1" smtClean="0"/>
              <a:t>7- AMELİYAT ESNASINDA AYDINLATMA</a:t>
            </a:r>
          </a:p>
        </p:txBody>
      </p:sp>
      <p:sp>
        <p:nvSpPr>
          <p:cNvPr id="31747" name="2 İçerik Yer Tutucusu"/>
          <p:cNvSpPr>
            <a:spLocks noGrp="1"/>
          </p:cNvSpPr>
          <p:nvPr>
            <p:ph idx="1"/>
          </p:nvPr>
        </p:nvSpPr>
        <p:spPr>
          <a:xfrm>
            <a:off x="539750" y="1412875"/>
            <a:ext cx="8064500" cy="4752975"/>
          </a:xfrm>
        </p:spPr>
        <p:txBody>
          <a:bodyPr rtlCol="0">
            <a:normAutofit/>
          </a:bodyPr>
          <a:lstStyle/>
          <a:p>
            <a:pPr indent="-274320" algn="just" eaLnBrk="1" fontAlgn="auto" hangingPunct="1">
              <a:spcAft>
                <a:spcPts val="0"/>
              </a:spcAft>
              <a:defRPr/>
            </a:pPr>
            <a:r>
              <a:rPr lang="tr-TR" sz="2200" dirty="0" smtClean="0"/>
              <a:t>Ameliyat sırasında ameliyat planının değişmesi durumu ortaya çıktığında ne yapılmalıdır ? </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Eğer anestezi lokal olarak yapılmışsa, hastanın aydınlatılması ve rızasının alınması gerekmektedir.</a:t>
            </a:r>
          </a:p>
          <a:p>
            <a:pPr marL="68580" indent="0" algn="just" eaLnBrk="1" fontAlgn="auto" hangingPunct="1">
              <a:spcAft>
                <a:spcPts val="0"/>
              </a:spcAft>
              <a:buFont typeface="Wingdings 2" pitchFamily="18" charset="2"/>
              <a:buNone/>
              <a:defRPr/>
            </a:pPr>
            <a:endParaRPr lang="tr-TR" sz="2200" dirty="0" smtClean="0"/>
          </a:p>
          <a:p>
            <a:pPr indent="-274320" algn="just" eaLnBrk="1" fontAlgn="auto" hangingPunct="1">
              <a:spcAft>
                <a:spcPts val="0"/>
              </a:spcAft>
              <a:defRPr/>
            </a:pPr>
            <a:r>
              <a:rPr lang="tr-TR" sz="2200" dirty="0" smtClean="0"/>
              <a:t>Ameliyat genel anestezi ile yapılmakta ise, daha önce atanan vekile (genellikle hastanın eşi) aydınlatılmanın yapılması ve rızasının alınması gerekir. </a:t>
            </a:r>
          </a:p>
          <a:p>
            <a:pPr indent="-274320" eaLnBrk="1" fontAlgn="auto" hangingPunct="1">
              <a:spcAft>
                <a:spcPts val="0"/>
              </a:spcAft>
              <a:defRPr/>
            </a:pPr>
            <a:endParaRPr lang="tr-TR" dirty="0" smtClean="0"/>
          </a:p>
          <a:p>
            <a:pPr indent="-274320" eaLnBrk="1" fontAlgn="auto" hangingPunct="1">
              <a:spcAft>
                <a:spcPts val="0"/>
              </a:spcAft>
              <a:buFontTx/>
              <a:buNone/>
              <a:defRPr/>
            </a:pPr>
            <a:endParaRPr lang="tr-TR" dirty="0" smtClean="0"/>
          </a:p>
        </p:txBody>
      </p:sp>
      <p:pic>
        <p:nvPicPr>
          <p:cNvPr id="35844"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55650" y="2132013"/>
            <a:ext cx="7632700" cy="2881312"/>
          </a:xfrm>
        </p:spPr>
        <p:txBody>
          <a:bodyPr rtlCol="0">
            <a:normAutofit fontScale="92500" lnSpcReduction="20000"/>
          </a:bodyPr>
          <a:lstStyle/>
          <a:p>
            <a:pPr indent="-182880" eaLnBrk="1" fontAlgn="auto" hangingPunct="1">
              <a:spcAft>
                <a:spcPts val="0"/>
              </a:spcAft>
              <a:buFont typeface="Wingdings" pitchFamily="2" charset="2"/>
              <a:buChar char="Ø"/>
              <a:defRPr/>
            </a:pPr>
            <a:r>
              <a:rPr lang="tr-TR" b="1" dirty="0" smtClean="0"/>
              <a:t>  </a:t>
            </a:r>
            <a:r>
              <a:rPr lang="tr-TR" sz="2800" b="1" dirty="0" smtClean="0"/>
              <a:t>Hastanın kendi geleceğini belirleme hakkı</a:t>
            </a:r>
          </a:p>
          <a:p>
            <a:pPr marL="160020" indent="0" eaLnBrk="1" fontAlgn="auto" hangingPunct="1">
              <a:spcAft>
                <a:spcPts val="0"/>
              </a:spcAft>
              <a:buFont typeface="Wingdings 2" pitchFamily="18" charset="2"/>
              <a:buNone/>
              <a:defRPr/>
            </a:pPr>
            <a:endParaRPr lang="tr-TR" sz="2800" b="1" dirty="0" smtClean="0"/>
          </a:p>
          <a:p>
            <a:pPr indent="-182880" eaLnBrk="1" fontAlgn="auto" hangingPunct="1">
              <a:spcAft>
                <a:spcPts val="0"/>
              </a:spcAft>
              <a:buFont typeface="Wingdings" pitchFamily="2" charset="2"/>
              <a:buChar char="Ø"/>
              <a:defRPr/>
            </a:pPr>
            <a:r>
              <a:rPr lang="tr-TR" sz="2800" b="1" dirty="0" smtClean="0"/>
              <a:t> Hekim ve hasta işbirliği</a:t>
            </a:r>
          </a:p>
          <a:p>
            <a:pPr marL="160020" indent="0" eaLnBrk="1" fontAlgn="auto" hangingPunct="1">
              <a:spcAft>
                <a:spcPts val="0"/>
              </a:spcAft>
              <a:buFont typeface="Wingdings 2" pitchFamily="18" charset="2"/>
              <a:buNone/>
              <a:defRPr/>
            </a:pPr>
            <a:endParaRPr lang="tr-TR" sz="2800" b="1" dirty="0" smtClean="0"/>
          </a:p>
          <a:p>
            <a:pPr indent="-182880" eaLnBrk="1" fontAlgn="auto" hangingPunct="1">
              <a:spcAft>
                <a:spcPts val="0"/>
              </a:spcAft>
              <a:buFont typeface="Wingdings" pitchFamily="2" charset="2"/>
              <a:buChar char="Ø"/>
              <a:defRPr/>
            </a:pPr>
            <a:r>
              <a:rPr lang="tr-TR" sz="2800" b="1" dirty="0" smtClean="0"/>
              <a:t> Hekimin hastayı aydınlatma yükümlülüğü</a:t>
            </a:r>
          </a:p>
          <a:p>
            <a:pPr marL="160020" indent="0" eaLnBrk="1" fontAlgn="auto" hangingPunct="1">
              <a:spcAft>
                <a:spcPts val="0"/>
              </a:spcAft>
              <a:buFont typeface="Wingdings 2" pitchFamily="18" charset="2"/>
              <a:buNone/>
              <a:defRPr/>
            </a:pPr>
            <a:endParaRPr lang="tr-TR" sz="2800" b="1" dirty="0" smtClean="0"/>
          </a:p>
          <a:p>
            <a:pPr indent="-182880" eaLnBrk="1" fontAlgn="auto" hangingPunct="1">
              <a:spcAft>
                <a:spcPts val="0"/>
              </a:spcAft>
              <a:buFont typeface="Wingdings" pitchFamily="2" charset="2"/>
              <a:buChar char="Ø"/>
              <a:defRPr/>
            </a:pPr>
            <a:r>
              <a:rPr lang="tr-TR" sz="2800" b="1" dirty="0" smtClean="0"/>
              <a:t> Hasta rızası</a:t>
            </a:r>
          </a:p>
          <a:p>
            <a:pPr indent="-182880" eaLnBrk="1" fontAlgn="auto" hangingPunct="1">
              <a:spcAft>
                <a:spcPts val="0"/>
              </a:spcAft>
              <a:buFontTx/>
              <a:buNone/>
              <a:defRPr/>
            </a:pPr>
            <a:endParaRPr lang="tr-TR" b="1" dirty="0" smtClean="0">
              <a:effectLst>
                <a:outerShdw blurRad="38100" dist="38100" dir="2700000" algn="tl">
                  <a:srgbClr val="000000">
                    <a:alpha val="43137"/>
                  </a:srgbClr>
                </a:outerShdw>
              </a:effectLst>
            </a:endParaRPr>
          </a:p>
        </p:txBody>
      </p:sp>
      <p:sp>
        <p:nvSpPr>
          <p:cNvPr id="5" name="Rectangle 3"/>
          <p:cNvSpPr txBox="1">
            <a:spLocks noChangeArrowheads="1"/>
          </p:cNvSpPr>
          <p:nvPr/>
        </p:nvSpPr>
        <p:spPr bwMode="auto">
          <a:xfrm>
            <a:off x="755650" y="763588"/>
            <a:ext cx="7632700" cy="1081087"/>
          </a:xfrm>
          <a:prstGeom prst="rect">
            <a:avLst/>
          </a:prstGeom>
          <a:noFill/>
          <a:ln w="9525">
            <a:noFill/>
            <a:miter lim="800000"/>
            <a:headEnd/>
            <a:tailEnd/>
          </a:ln>
          <a:effectLst/>
        </p:spPr>
        <p:txBody>
          <a:bodyPr/>
          <a:lstStyle/>
          <a:p>
            <a:pPr marL="342900" indent="-342900" algn="ctr">
              <a:spcBef>
                <a:spcPct val="20000"/>
              </a:spcBef>
              <a:defRPr/>
            </a:pPr>
            <a:r>
              <a:rPr lang="tr-TR" sz="3200" b="1" kern="0" dirty="0">
                <a:solidFill>
                  <a:schemeClr val="tx2"/>
                </a:solidFill>
                <a:effectLst>
                  <a:outerShdw blurRad="38100" dist="38100" dir="2700000" algn="tl">
                    <a:srgbClr val="000000">
                      <a:alpha val="43137"/>
                    </a:srgbClr>
                  </a:outerShdw>
                </a:effectLst>
                <a:latin typeface="+mn-lt"/>
              </a:rPr>
              <a:t>A) AYDINLATILMIŞ ONAM KAVRAMI </a:t>
            </a:r>
          </a:p>
          <a:p>
            <a:pPr marL="342900" indent="-342900">
              <a:spcBef>
                <a:spcPct val="20000"/>
              </a:spcBef>
              <a:defRPr/>
            </a:pPr>
            <a:endParaRPr lang="tr-TR" sz="2400" b="1" kern="0" dirty="0">
              <a:solidFill>
                <a:srgbClr val="79551B"/>
              </a:solidFill>
              <a:effectLst>
                <a:outerShdw blurRad="38100" dist="38100" dir="2700000" algn="tl">
                  <a:srgbClr val="000000">
                    <a:alpha val="43137"/>
                  </a:srgbClr>
                </a:outerShdw>
              </a:effectLst>
              <a:latin typeface="+mn-lt"/>
            </a:endParaRPr>
          </a:p>
        </p:txBody>
      </p:sp>
      <p:pic>
        <p:nvPicPr>
          <p:cNvPr id="9220"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a:xfrm>
            <a:off x="989013" y="404813"/>
            <a:ext cx="7470775" cy="911225"/>
          </a:xfrm>
        </p:spPr>
        <p:txBody>
          <a:bodyPr/>
          <a:lstStyle/>
          <a:p>
            <a:pPr algn="ctr" eaLnBrk="1" hangingPunct="1"/>
            <a:r>
              <a:rPr lang="tr-TR" sz="2200" b="1" smtClean="0"/>
              <a:t>8- AYDINLATMA ZORUNLULUĞUNUN BULUNMAMASI</a:t>
            </a:r>
          </a:p>
        </p:txBody>
      </p:sp>
      <p:sp>
        <p:nvSpPr>
          <p:cNvPr id="36867" name="2 İçerik Yer Tutucusu"/>
          <p:cNvSpPr>
            <a:spLocks noGrp="1"/>
          </p:cNvSpPr>
          <p:nvPr>
            <p:ph idx="1"/>
          </p:nvPr>
        </p:nvSpPr>
        <p:spPr>
          <a:xfrm>
            <a:off x="1042988" y="1700213"/>
            <a:ext cx="7470775" cy="4465637"/>
          </a:xfrm>
        </p:spPr>
        <p:txBody>
          <a:bodyPr/>
          <a:lstStyle/>
          <a:p>
            <a:pPr eaLnBrk="1" hangingPunct="1">
              <a:buFont typeface="Wingdings" pitchFamily="2" charset="2"/>
              <a:buChar char="Ø"/>
            </a:pPr>
            <a:r>
              <a:rPr lang="tr-TR" sz="2200" b="1" smtClean="0"/>
              <a:t>Aydınlatmadan Vazgeçme</a:t>
            </a:r>
          </a:p>
          <a:p>
            <a:pPr algn="just" eaLnBrk="1" hangingPunct="1">
              <a:buFontTx/>
              <a:buNone/>
            </a:pPr>
            <a:r>
              <a:rPr lang="tr-TR" sz="2200" b="1" smtClean="0"/>
              <a:t> </a:t>
            </a:r>
            <a:endParaRPr lang="tr-TR" sz="2200" smtClean="0"/>
          </a:p>
          <a:p>
            <a:pPr algn="just" eaLnBrk="1" hangingPunct="1">
              <a:buFontTx/>
              <a:buNone/>
            </a:pPr>
            <a:r>
              <a:rPr lang="tr-TR" sz="2200" smtClean="0"/>
              <a:t>Hasta veya hastayı temsil edenler bilgi verilmesini </a:t>
            </a:r>
          </a:p>
          <a:p>
            <a:pPr algn="just" eaLnBrk="1" hangingPunct="1">
              <a:buFontTx/>
              <a:buNone/>
            </a:pPr>
            <a:r>
              <a:rPr lang="tr-TR" sz="2200" smtClean="0"/>
              <a:t>istememe veya verilen bilgiyi yeterli bularak bilgi </a:t>
            </a:r>
          </a:p>
          <a:p>
            <a:pPr algn="just" eaLnBrk="1" hangingPunct="1">
              <a:buFontTx/>
              <a:buNone/>
            </a:pPr>
            <a:r>
              <a:rPr lang="tr-TR" sz="2200" smtClean="0"/>
              <a:t>verilmesinden vazgeçme hakkına sahiptirler. </a:t>
            </a:r>
          </a:p>
          <a:p>
            <a:pPr algn="just" eaLnBrk="1" hangingPunct="1">
              <a:buFontTx/>
              <a:buNone/>
            </a:pPr>
            <a:r>
              <a:rPr lang="tr-TR" sz="2200" smtClean="0"/>
              <a:t>Aydınlatmadan vazgeçme açık olmak zorundadır. </a:t>
            </a:r>
          </a:p>
          <a:p>
            <a:pPr algn="just" eaLnBrk="1" hangingPunct="1">
              <a:buFontTx/>
              <a:buNone/>
            </a:pPr>
            <a:r>
              <a:rPr lang="tr-TR" sz="2200" smtClean="0"/>
              <a:t>Zımni vazgeçme geçerli değildir. </a:t>
            </a:r>
          </a:p>
          <a:p>
            <a:pPr eaLnBrk="1" hangingPunct="1">
              <a:buFontTx/>
              <a:buNone/>
            </a:pPr>
            <a:endParaRPr lang="tr-TR" smtClean="0"/>
          </a:p>
        </p:txBody>
      </p:sp>
      <p:pic>
        <p:nvPicPr>
          <p:cNvPr id="36868"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İçerik Yer Tutucusu"/>
          <p:cNvSpPr>
            <a:spLocks noGrp="1"/>
          </p:cNvSpPr>
          <p:nvPr>
            <p:ph idx="1"/>
          </p:nvPr>
        </p:nvSpPr>
        <p:spPr>
          <a:xfrm>
            <a:off x="971550" y="836613"/>
            <a:ext cx="7254875" cy="4878387"/>
          </a:xfrm>
        </p:spPr>
        <p:txBody>
          <a:bodyPr rtlCol="0">
            <a:normAutofit fontScale="92500"/>
          </a:bodyPr>
          <a:lstStyle/>
          <a:p>
            <a:pPr marL="502920" indent="-342900" eaLnBrk="1" fontAlgn="auto" hangingPunct="1">
              <a:spcAft>
                <a:spcPts val="0"/>
              </a:spcAft>
              <a:buFont typeface="Wingdings" pitchFamily="2" charset="2"/>
              <a:buChar char="Ø"/>
              <a:defRPr/>
            </a:pPr>
            <a:r>
              <a:rPr lang="tr-TR" b="1" dirty="0" smtClean="0"/>
              <a:t>Hastanın Bilgisinin Bulunması</a:t>
            </a:r>
          </a:p>
          <a:p>
            <a:pPr indent="-182880" eaLnBrk="1" fontAlgn="auto" hangingPunct="1">
              <a:spcAft>
                <a:spcPts val="0"/>
              </a:spcAft>
              <a:buFontTx/>
              <a:buNone/>
              <a:defRPr/>
            </a:pPr>
            <a:endParaRPr lang="tr-TR" dirty="0" smtClean="0"/>
          </a:p>
          <a:p>
            <a:pPr marL="502920" indent="-342900" eaLnBrk="1" fontAlgn="auto" hangingPunct="1">
              <a:spcAft>
                <a:spcPts val="0"/>
              </a:spcAft>
              <a:buFont typeface="Wingdings" pitchFamily="2" charset="2"/>
              <a:buChar char="Ø"/>
              <a:defRPr/>
            </a:pPr>
            <a:r>
              <a:rPr lang="tr-TR" b="1" dirty="0" smtClean="0"/>
              <a:t>Aydınlatmanın Olumsuz Etkide Bulunması</a:t>
            </a:r>
          </a:p>
          <a:p>
            <a:pPr indent="-182880" eaLnBrk="1" fontAlgn="auto" hangingPunct="1">
              <a:spcAft>
                <a:spcPts val="0"/>
              </a:spcAft>
              <a:buFont typeface="Wingdings" charset="2"/>
              <a:buChar char="§"/>
              <a:defRPr/>
            </a:pPr>
            <a:endParaRPr lang="tr-TR" dirty="0" smtClean="0"/>
          </a:p>
          <a:p>
            <a:pPr indent="-182880" algn="just" eaLnBrk="1" fontAlgn="auto" hangingPunct="1">
              <a:spcAft>
                <a:spcPts val="0"/>
              </a:spcAft>
              <a:buFontTx/>
              <a:buNone/>
              <a:defRPr/>
            </a:pPr>
            <a:r>
              <a:rPr lang="tr-TR" dirty="0" smtClean="0"/>
              <a:t>Hastanın aydınlatılması halinde yaşamı ve sağlığına </a:t>
            </a:r>
          </a:p>
          <a:p>
            <a:pPr indent="-182880" algn="just" eaLnBrk="1" fontAlgn="auto" hangingPunct="1">
              <a:spcAft>
                <a:spcPts val="0"/>
              </a:spcAft>
              <a:buFontTx/>
              <a:buNone/>
              <a:defRPr/>
            </a:pPr>
            <a:r>
              <a:rPr lang="tr-TR" dirty="0" smtClean="0"/>
              <a:t>yönelik ciddi tehlikelerin bulunması durumunda </a:t>
            </a:r>
          </a:p>
          <a:p>
            <a:pPr indent="-182880" algn="just" eaLnBrk="1" fontAlgn="auto" hangingPunct="1">
              <a:spcAft>
                <a:spcPts val="0"/>
              </a:spcAft>
              <a:buFontTx/>
              <a:buNone/>
              <a:defRPr/>
            </a:pPr>
            <a:r>
              <a:rPr lang="tr-TR" dirty="0" smtClean="0"/>
              <a:t>aydınlatma zorunluluğu bulunmamaktadır. </a:t>
            </a:r>
          </a:p>
          <a:p>
            <a:pPr indent="-182880" algn="just" eaLnBrk="1" fontAlgn="auto" hangingPunct="1">
              <a:spcAft>
                <a:spcPts val="0"/>
              </a:spcAft>
              <a:buFontTx/>
              <a:buNone/>
              <a:defRPr/>
            </a:pPr>
            <a:r>
              <a:rPr lang="tr-TR" dirty="0" smtClean="0"/>
              <a:t>HHY m.19 uyarınca: Hastanın manevi yapısı </a:t>
            </a:r>
          </a:p>
          <a:p>
            <a:pPr indent="-182880" algn="just" eaLnBrk="1" fontAlgn="auto" hangingPunct="1">
              <a:spcAft>
                <a:spcPts val="0"/>
              </a:spcAft>
              <a:buFontTx/>
              <a:buNone/>
              <a:defRPr/>
            </a:pPr>
            <a:r>
              <a:rPr lang="tr-TR" dirty="0" smtClean="0"/>
              <a:t>üzerinde fena tesir yapmak suretiyle hastalığının </a:t>
            </a:r>
          </a:p>
          <a:p>
            <a:pPr indent="-182880" algn="just" eaLnBrk="1" fontAlgn="auto" hangingPunct="1">
              <a:spcAft>
                <a:spcPts val="0"/>
              </a:spcAft>
              <a:buFontTx/>
              <a:buNone/>
              <a:defRPr/>
            </a:pPr>
            <a:r>
              <a:rPr lang="tr-TR" dirty="0" smtClean="0"/>
              <a:t>artması ihtimalinin bulunması halinde teşhisin </a:t>
            </a:r>
          </a:p>
          <a:p>
            <a:pPr indent="-182880" algn="just" eaLnBrk="1" fontAlgn="auto" hangingPunct="1">
              <a:spcAft>
                <a:spcPts val="0"/>
              </a:spcAft>
              <a:buFontTx/>
              <a:buNone/>
              <a:defRPr/>
            </a:pPr>
            <a:r>
              <a:rPr lang="tr-TR" dirty="0" smtClean="0"/>
              <a:t>saklanması mümkündür. </a:t>
            </a:r>
          </a:p>
          <a:p>
            <a:pPr indent="-182880" eaLnBrk="1" fontAlgn="auto" hangingPunct="1">
              <a:spcAft>
                <a:spcPts val="0"/>
              </a:spcAft>
              <a:buFont typeface="Wingdings" charset="2"/>
              <a:buChar char="§"/>
              <a:defRPr/>
            </a:pPr>
            <a:endParaRPr lang="tr-TR" dirty="0" smtClean="0"/>
          </a:p>
        </p:txBody>
      </p:sp>
      <p:pic>
        <p:nvPicPr>
          <p:cNvPr id="37891"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827088" y="836613"/>
            <a:ext cx="7399337" cy="4878387"/>
          </a:xfrm>
        </p:spPr>
        <p:txBody>
          <a:bodyPr rtlCol="0">
            <a:normAutofit fontScale="85000" lnSpcReduction="20000"/>
          </a:bodyPr>
          <a:lstStyle/>
          <a:p>
            <a:pPr indent="-274320" eaLnBrk="1" fontAlgn="auto" hangingPunct="1">
              <a:spcAft>
                <a:spcPts val="0"/>
              </a:spcAft>
              <a:buFont typeface="Wingdings" pitchFamily="2" charset="2"/>
              <a:buChar char="Ø"/>
              <a:defRPr/>
            </a:pPr>
            <a:r>
              <a:rPr lang="tr-TR" b="1" dirty="0" smtClean="0"/>
              <a:t>Acil Haller</a:t>
            </a:r>
          </a:p>
          <a:p>
            <a:pPr indent="-274320" eaLnBrk="1" fontAlgn="auto" hangingPunct="1">
              <a:spcAft>
                <a:spcPts val="0"/>
              </a:spcAft>
              <a:buFontTx/>
              <a:buNone/>
              <a:defRPr/>
            </a:pPr>
            <a:endParaRPr lang="tr-TR" dirty="0" smtClean="0"/>
          </a:p>
          <a:p>
            <a:pPr indent="-274320" eaLnBrk="1" fontAlgn="auto" hangingPunct="1">
              <a:spcAft>
                <a:spcPts val="0"/>
              </a:spcAft>
              <a:buFontTx/>
              <a:buNone/>
              <a:defRPr/>
            </a:pPr>
            <a:r>
              <a:rPr lang="tr-TR" dirty="0" smtClean="0"/>
              <a:t>HHY m.24/3 uyarınca, kanuni temsilciden veya mahkemeden </a:t>
            </a:r>
          </a:p>
          <a:p>
            <a:pPr indent="-274320" eaLnBrk="1" fontAlgn="auto" hangingPunct="1">
              <a:spcAft>
                <a:spcPts val="0"/>
              </a:spcAft>
              <a:buFontTx/>
              <a:buNone/>
              <a:defRPr/>
            </a:pPr>
            <a:r>
              <a:rPr lang="tr-TR" dirty="0" smtClean="0"/>
              <a:t>izin alınması zaman gerektirecek ve hastaya derhal müdahale </a:t>
            </a:r>
          </a:p>
          <a:p>
            <a:pPr indent="-274320" eaLnBrk="1" fontAlgn="auto" hangingPunct="1">
              <a:spcAft>
                <a:spcPts val="0"/>
              </a:spcAft>
              <a:buFontTx/>
              <a:buNone/>
              <a:defRPr/>
            </a:pPr>
            <a:r>
              <a:rPr lang="tr-TR" dirty="0" smtClean="0"/>
              <a:t>edilmediği takdirde hayatı veya hayati organlarından birisi </a:t>
            </a:r>
          </a:p>
          <a:p>
            <a:pPr indent="-274320" eaLnBrk="1" fontAlgn="auto" hangingPunct="1">
              <a:spcAft>
                <a:spcPts val="0"/>
              </a:spcAft>
              <a:buFontTx/>
              <a:buNone/>
              <a:defRPr/>
            </a:pPr>
            <a:r>
              <a:rPr lang="tr-TR" dirty="0" smtClean="0"/>
              <a:t>tehdit altına girecek ise, izin şartı aranmaz. </a:t>
            </a:r>
          </a:p>
          <a:p>
            <a:pPr indent="-274320" eaLnBrk="1" fontAlgn="auto" hangingPunct="1">
              <a:spcAft>
                <a:spcPts val="0"/>
              </a:spcAft>
              <a:buFontTx/>
              <a:buNone/>
              <a:defRPr/>
            </a:pPr>
            <a:endParaRPr lang="tr-TR" b="1" dirty="0" smtClean="0"/>
          </a:p>
          <a:p>
            <a:pPr indent="-274320" eaLnBrk="1" fontAlgn="auto" hangingPunct="1">
              <a:spcAft>
                <a:spcPts val="0"/>
              </a:spcAft>
              <a:buFont typeface="Wingdings" pitchFamily="2" charset="2"/>
              <a:buChar char="Ø"/>
              <a:defRPr/>
            </a:pPr>
            <a:r>
              <a:rPr lang="tr-TR" b="1" dirty="0" smtClean="0"/>
              <a:t>Psikiyatri Hastalarının Aydınlatılması</a:t>
            </a:r>
          </a:p>
          <a:p>
            <a:pPr indent="-274320" eaLnBrk="1" fontAlgn="auto" hangingPunct="1">
              <a:spcAft>
                <a:spcPts val="0"/>
              </a:spcAft>
              <a:buFontTx/>
              <a:buNone/>
              <a:defRPr/>
            </a:pPr>
            <a:endParaRPr lang="tr-TR" dirty="0" smtClean="0"/>
          </a:p>
          <a:p>
            <a:pPr indent="-274320" eaLnBrk="1" fontAlgn="auto" hangingPunct="1">
              <a:spcAft>
                <a:spcPts val="0"/>
              </a:spcAft>
              <a:buFontTx/>
              <a:buNone/>
              <a:defRPr/>
            </a:pPr>
            <a:r>
              <a:rPr lang="tr-TR" dirty="0" smtClean="0"/>
              <a:t>Öğretide psikiyatri hastalarının aydınlatılmasına ilişkin bir </a:t>
            </a:r>
          </a:p>
          <a:p>
            <a:pPr indent="-274320" eaLnBrk="1" fontAlgn="auto" hangingPunct="1">
              <a:spcAft>
                <a:spcPts val="0"/>
              </a:spcAft>
              <a:buFontTx/>
              <a:buNone/>
              <a:defRPr/>
            </a:pPr>
            <a:r>
              <a:rPr lang="tr-TR" dirty="0" smtClean="0"/>
              <a:t>zorunluluğunun olmadığı kabul edilse de, hasta yakınlarının </a:t>
            </a:r>
          </a:p>
          <a:p>
            <a:pPr indent="-274320" eaLnBrk="1" fontAlgn="auto" hangingPunct="1">
              <a:spcAft>
                <a:spcPts val="0"/>
              </a:spcAft>
              <a:buFontTx/>
              <a:buNone/>
              <a:defRPr/>
            </a:pPr>
            <a:r>
              <a:rPr lang="tr-TR" dirty="0" smtClean="0"/>
              <a:t>aydınlatılması ve rızalarının alınması hukuken gereklidir.  </a:t>
            </a:r>
          </a:p>
          <a:p>
            <a:pPr indent="-274320" eaLnBrk="1" fontAlgn="auto" hangingPunct="1">
              <a:spcAft>
                <a:spcPts val="0"/>
              </a:spcAft>
              <a:defRPr/>
            </a:pPr>
            <a:endParaRPr lang="tr-TR" dirty="0" smtClean="0"/>
          </a:p>
        </p:txBody>
      </p:sp>
      <p:pic>
        <p:nvPicPr>
          <p:cNvPr id="38915"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a:xfrm>
            <a:off x="323850" y="836613"/>
            <a:ext cx="7902575" cy="839787"/>
          </a:xfrm>
        </p:spPr>
        <p:txBody>
          <a:bodyPr rtlCol="0">
            <a:noAutofit/>
          </a:bodyPr>
          <a:lstStyle/>
          <a:p>
            <a:pPr algn="ctr" eaLnBrk="1" fontAlgn="auto" hangingPunct="1">
              <a:spcAft>
                <a:spcPts val="0"/>
              </a:spcAft>
              <a:defRPr/>
            </a:pPr>
            <a:r>
              <a:rPr lang="tr-TR" sz="3200" b="1" dirty="0">
                <a:solidFill>
                  <a:schemeClr val="tx2"/>
                </a:solidFill>
                <a:effectLst>
                  <a:outerShdw blurRad="38100" dist="38100" dir="2700000" algn="tl">
                    <a:srgbClr val="000000">
                      <a:alpha val="43137"/>
                    </a:srgbClr>
                  </a:outerShdw>
                </a:effectLst>
              </a:rPr>
              <a:t>E</a:t>
            </a:r>
            <a:r>
              <a:rPr lang="tr-TR" sz="3200" b="1" dirty="0" smtClean="0">
                <a:solidFill>
                  <a:schemeClr val="tx2"/>
                </a:solidFill>
                <a:effectLst>
                  <a:outerShdw blurRad="38100" dist="38100" dir="2700000" algn="tl">
                    <a:srgbClr val="000000">
                      <a:alpha val="43137"/>
                    </a:srgbClr>
                  </a:outerShdw>
                </a:effectLst>
              </a:rPr>
              <a:t>) AYDINLATILMIŞ ONAM VE RIZANIN</a:t>
            </a:r>
            <a:br>
              <a:rPr lang="tr-TR" sz="3200" b="1" dirty="0" smtClean="0">
                <a:solidFill>
                  <a:schemeClr val="tx2"/>
                </a:solidFill>
                <a:effectLst>
                  <a:outerShdw blurRad="38100" dist="38100" dir="2700000" algn="tl">
                    <a:srgbClr val="000000">
                      <a:alpha val="43137"/>
                    </a:srgbClr>
                  </a:outerShdw>
                </a:effectLst>
              </a:rPr>
            </a:br>
            <a:r>
              <a:rPr lang="tr-TR" sz="3200" b="1" dirty="0" smtClean="0">
                <a:solidFill>
                  <a:schemeClr val="tx2"/>
                </a:solidFill>
                <a:effectLst>
                  <a:outerShdw blurRad="38100" dist="38100" dir="2700000" algn="tl">
                    <a:srgbClr val="000000">
                      <a:alpha val="43137"/>
                    </a:srgbClr>
                  </a:outerShdw>
                </a:effectLst>
              </a:rPr>
              <a:t> HUKUKİ ETKİSİ</a:t>
            </a:r>
          </a:p>
        </p:txBody>
      </p:sp>
      <p:sp>
        <p:nvSpPr>
          <p:cNvPr id="35843" name="2 İçerik Yer Tutucusu"/>
          <p:cNvSpPr>
            <a:spLocks noGrp="1"/>
          </p:cNvSpPr>
          <p:nvPr>
            <p:ph idx="1"/>
          </p:nvPr>
        </p:nvSpPr>
        <p:spPr>
          <a:xfrm>
            <a:off x="468313" y="1773238"/>
            <a:ext cx="8135937" cy="4608512"/>
          </a:xfrm>
        </p:spPr>
        <p:txBody>
          <a:bodyPr rtlCol="0">
            <a:normAutofit fontScale="92500" lnSpcReduction="10000"/>
          </a:bodyPr>
          <a:lstStyle/>
          <a:p>
            <a:pPr indent="-274320" eaLnBrk="1" fontAlgn="auto" hangingPunct="1">
              <a:spcAft>
                <a:spcPts val="0"/>
              </a:spcAft>
              <a:defRPr/>
            </a:pPr>
            <a:r>
              <a:rPr lang="tr-TR" b="1" i="1" dirty="0" smtClean="0"/>
              <a:t>Aydınlatma yükümlülüğünün ihlali halinde hastanın rızası geçersiz hale gelir. </a:t>
            </a:r>
          </a:p>
          <a:p>
            <a:pPr indent="-274320" eaLnBrk="1" fontAlgn="auto" hangingPunct="1">
              <a:spcAft>
                <a:spcPts val="0"/>
              </a:spcAft>
              <a:buFontTx/>
              <a:buNone/>
              <a:defRPr/>
            </a:pPr>
            <a:r>
              <a:rPr lang="tr-TR" dirty="0" smtClean="0"/>
              <a:t>	Bu hususun doğal sonucu olarak </a:t>
            </a:r>
          </a:p>
          <a:p>
            <a:pPr indent="-274320" eaLnBrk="1" fontAlgn="auto" hangingPunct="1">
              <a:spcAft>
                <a:spcPts val="0"/>
              </a:spcAft>
              <a:defRPr/>
            </a:pPr>
            <a:r>
              <a:rPr lang="tr-TR" u="sng" dirty="0" smtClean="0"/>
              <a:t>Tazminat (Özel Hukuk) hukuku yönünden; </a:t>
            </a:r>
          </a:p>
          <a:p>
            <a:pPr indent="-274320" eaLnBrk="1" fontAlgn="auto" hangingPunct="1">
              <a:spcAft>
                <a:spcPts val="0"/>
              </a:spcAft>
              <a:buFontTx/>
              <a:buNone/>
              <a:defRPr/>
            </a:pPr>
            <a:r>
              <a:rPr lang="tr-TR" dirty="0" smtClean="0"/>
              <a:t>	hekimin girişimi hasta yararına dahi olsa hukuka aykırı kabul edilerek, hekimin tazminat sorumluluğuna neden olur.  </a:t>
            </a:r>
          </a:p>
          <a:p>
            <a:pPr indent="-274320" eaLnBrk="1" fontAlgn="auto" hangingPunct="1">
              <a:spcAft>
                <a:spcPts val="0"/>
              </a:spcAft>
              <a:defRPr/>
            </a:pPr>
            <a:r>
              <a:rPr lang="tr-TR" u="sng" dirty="0" smtClean="0"/>
              <a:t>Ceza hukuku yönünden; </a:t>
            </a:r>
          </a:p>
          <a:p>
            <a:pPr indent="-274320" eaLnBrk="1" fontAlgn="auto" hangingPunct="1">
              <a:spcAft>
                <a:spcPts val="0"/>
              </a:spcAft>
              <a:buFontTx/>
              <a:buNone/>
              <a:defRPr/>
            </a:pPr>
            <a:r>
              <a:rPr lang="tr-TR" dirty="0" smtClean="0"/>
              <a:t>	hekimin yaralama suçundan dolayı sorumluluğu doğar.</a:t>
            </a:r>
          </a:p>
          <a:p>
            <a:pPr indent="-274320" eaLnBrk="1" fontAlgn="auto" hangingPunct="1">
              <a:spcAft>
                <a:spcPts val="0"/>
              </a:spcAft>
              <a:defRPr/>
            </a:pPr>
            <a:r>
              <a:rPr lang="tr-TR" u="sng" dirty="0" smtClean="0"/>
              <a:t>Disiplin Hukuku yönünden</a:t>
            </a:r>
            <a:r>
              <a:rPr lang="tr-TR" dirty="0" smtClean="0"/>
              <a:t>; </a:t>
            </a:r>
          </a:p>
          <a:p>
            <a:pPr indent="-274320" eaLnBrk="1" fontAlgn="auto" hangingPunct="1">
              <a:spcAft>
                <a:spcPts val="0"/>
              </a:spcAft>
              <a:buFontTx/>
              <a:buNone/>
              <a:defRPr/>
            </a:pPr>
            <a:r>
              <a:rPr lang="tr-TR" dirty="0" smtClean="0"/>
              <a:t>	hem TBB Disiplin Yönetmeliği m.4/s ekseninde, hem de hekimin çalıştığı Kurum yönünden takibata sebebiyet verebilir. </a:t>
            </a:r>
          </a:p>
          <a:p>
            <a:pPr indent="-274320" eaLnBrk="1" fontAlgn="auto" hangingPunct="1">
              <a:spcAft>
                <a:spcPts val="0"/>
              </a:spcAft>
              <a:buFontTx/>
              <a:buNone/>
              <a:defRPr/>
            </a:pPr>
            <a:endParaRPr lang="tr-TR" dirty="0" smtClean="0"/>
          </a:p>
        </p:txBody>
      </p:sp>
      <p:pic>
        <p:nvPicPr>
          <p:cNvPr id="39940"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İçerik Yer Tutucusu"/>
          <p:cNvSpPr>
            <a:spLocks noGrp="1"/>
          </p:cNvSpPr>
          <p:nvPr>
            <p:ph idx="1"/>
          </p:nvPr>
        </p:nvSpPr>
        <p:spPr>
          <a:xfrm>
            <a:off x="827088" y="908050"/>
            <a:ext cx="7399337" cy="4806950"/>
          </a:xfrm>
        </p:spPr>
        <p:txBody>
          <a:bodyPr/>
          <a:lstStyle/>
          <a:p>
            <a:pPr indent="-182563" algn="just" eaLnBrk="1" hangingPunct="1">
              <a:buFontTx/>
              <a:buNone/>
            </a:pPr>
            <a:r>
              <a:rPr lang="tr-TR" b="1" smtClean="0">
                <a:solidFill>
                  <a:schemeClr val="accent1"/>
                </a:solidFill>
              </a:rPr>
              <a:t>Danıştay İdari Dava Daireleri Genel </a:t>
            </a:r>
          </a:p>
          <a:p>
            <a:pPr indent="-182563" algn="just" eaLnBrk="1" hangingPunct="1">
              <a:buFontTx/>
              <a:buNone/>
            </a:pPr>
            <a:r>
              <a:rPr lang="tr-TR" b="1" smtClean="0">
                <a:solidFill>
                  <a:schemeClr val="accent1"/>
                </a:solidFill>
              </a:rPr>
              <a:t>Kurulunun  07.03.2003 tarih ve 716/91 sayılı </a:t>
            </a:r>
          </a:p>
          <a:p>
            <a:pPr indent="-182563" algn="just" eaLnBrk="1" hangingPunct="1">
              <a:buFontTx/>
              <a:buNone/>
            </a:pPr>
            <a:r>
              <a:rPr lang="tr-TR" b="1" smtClean="0">
                <a:solidFill>
                  <a:schemeClr val="accent1"/>
                </a:solidFill>
              </a:rPr>
              <a:t>kararı uyarınca:</a:t>
            </a:r>
          </a:p>
          <a:p>
            <a:pPr indent="-182563" algn="just" eaLnBrk="1" hangingPunct="1">
              <a:buFontTx/>
              <a:buNone/>
            </a:pPr>
            <a:endParaRPr lang="tr-TR" sz="3200" i="1" smtClean="0"/>
          </a:p>
          <a:p>
            <a:pPr indent="-182563" algn="just" eaLnBrk="1" hangingPunct="1">
              <a:buFontTx/>
              <a:buNone/>
            </a:pPr>
            <a:r>
              <a:rPr lang="tr-TR" i="1" smtClean="0"/>
              <a:t>« sırf aydınlatma yapılmaması kusurlu bir </a:t>
            </a:r>
          </a:p>
          <a:p>
            <a:pPr indent="-182563" algn="just" eaLnBrk="1" hangingPunct="1">
              <a:buFontTx/>
              <a:buNone/>
            </a:pPr>
            <a:r>
              <a:rPr lang="tr-TR" i="1" smtClean="0"/>
              <a:t>davranıştır ve hekimin hizmet kusuru nedeniyle </a:t>
            </a:r>
          </a:p>
          <a:p>
            <a:pPr indent="-182563" algn="just" eaLnBrk="1" hangingPunct="1">
              <a:buFontTx/>
              <a:buNone/>
            </a:pPr>
            <a:r>
              <a:rPr lang="tr-TR" i="1" smtClean="0"/>
              <a:t>sorumluluğunu gerektirir.»</a:t>
            </a:r>
          </a:p>
          <a:p>
            <a:pPr indent="-182563" eaLnBrk="1" hangingPunct="1">
              <a:buFontTx/>
              <a:buNone/>
            </a:pPr>
            <a:endParaRPr lang="tr-TR" smtClean="0"/>
          </a:p>
        </p:txBody>
      </p:sp>
      <p:pic>
        <p:nvPicPr>
          <p:cNvPr id="40963"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İçerik Yer Tutucusu"/>
          <p:cNvSpPr>
            <a:spLocks noGrp="1"/>
          </p:cNvSpPr>
          <p:nvPr>
            <p:ph idx="1"/>
          </p:nvPr>
        </p:nvSpPr>
        <p:spPr>
          <a:xfrm>
            <a:off x="827088" y="765175"/>
            <a:ext cx="7705725" cy="5400675"/>
          </a:xfrm>
        </p:spPr>
        <p:txBody>
          <a:bodyPr/>
          <a:lstStyle/>
          <a:p>
            <a:pPr indent="-182563" eaLnBrk="1" hangingPunct="1">
              <a:buFontTx/>
              <a:buNone/>
            </a:pPr>
            <a:r>
              <a:rPr lang="tr-TR" b="1" smtClean="0">
                <a:solidFill>
                  <a:schemeClr val="accent1"/>
                </a:solidFill>
              </a:rPr>
              <a:t>Yargıtay Hukuk Genel Kurulu (28.06.1978 , </a:t>
            </a:r>
          </a:p>
          <a:p>
            <a:pPr indent="-182563" eaLnBrk="1" hangingPunct="1">
              <a:buFontTx/>
              <a:buNone/>
            </a:pPr>
            <a:r>
              <a:rPr lang="tr-TR" b="1" smtClean="0">
                <a:solidFill>
                  <a:schemeClr val="accent1"/>
                </a:solidFill>
              </a:rPr>
              <a:t>976/4-3539/696) ve Yargıtay 4.Hukuk Dairesi </a:t>
            </a:r>
          </a:p>
          <a:p>
            <a:pPr indent="-182563" eaLnBrk="1" hangingPunct="1">
              <a:buFontTx/>
              <a:buNone/>
            </a:pPr>
            <a:r>
              <a:rPr lang="tr-TR" b="1" smtClean="0">
                <a:solidFill>
                  <a:schemeClr val="accent1"/>
                </a:solidFill>
              </a:rPr>
              <a:t>(07.03.1977, E, 6297/K, 2541) kararları </a:t>
            </a:r>
          </a:p>
          <a:p>
            <a:pPr indent="-182563" eaLnBrk="1" hangingPunct="1">
              <a:buFontTx/>
              <a:buNone/>
            </a:pPr>
            <a:r>
              <a:rPr lang="tr-TR" b="1" smtClean="0">
                <a:solidFill>
                  <a:schemeClr val="accent1"/>
                </a:solidFill>
              </a:rPr>
              <a:t>uyarınca: </a:t>
            </a:r>
          </a:p>
          <a:p>
            <a:pPr indent="-182563" eaLnBrk="1" hangingPunct="1">
              <a:buFontTx/>
              <a:buNone/>
            </a:pPr>
            <a:endParaRPr lang="tr-TR" i="1" smtClean="0"/>
          </a:p>
          <a:p>
            <a:pPr indent="-182563" eaLnBrk="1" hangingPunct="1">
              <a:buFontTx/>
              <a:buNone/>
            </a:pPr>
            <a:r>
              <a:rPr lang="tr-TR" i="1" smtClean="0"/>
              <a:t>« Tıbbi girişimin hukuka uygunluğunun şarttı </a:t>
            </a:r>
          </a:p>
          <a:p>
            <a:pPr indent="-182563" eaLnBrk="1" hangingPunct="1">
              <a:buFontTx/>
              <a:buNone/>
            </a:pPr>
            <a:r>
              <a:rPr lang="tr-TR" i="1" smtClean="0"/>
              <a:t>aydınlatmanın yapılmış olmasıdır ve </a:t>
            </a:r>
          </a:p>
          <a:p>
            <a:pPr indent="-182563" eaLnBrk="1" hangingPunct="1">
              <a:buFontTx/>
              <a:buNone/>
            </a:pPr>
            <a:r>
              <a:rPr lang="tr-TR" i="1" smtClean="0"/>
              <a:t>aydınlatmanın yapıldığının ispat yükü hekim </a:t>
            </a:r>
          </a:p>
          <a:p>
            <a:pPr indent="-182563" eaLnBrk="1" hangingPunct="1">
              <a:buFontTx/>
              <a:buNone/>
            </a:pPr>
            <a:r>
              <a:rPr lang="tr-TR" i="1" smtClean="0"/>
              <a:t>üzerindedir. </a:t>
            </a:r>
          </a:p>
          <a:p>
            <a:pPr indent="-182563" eaLnBrk="1" hangingPunct="1">
              <a:buFontTx/>
              <a:buNone/>
            </a:pPr>
            <a:r>
              <a:rPr lang="tr-TR" i="1" smtClean="0"/>
              <a:t>Çünkü aydınlatmadan faydalanacak olan hekim </a:t>
            </a:r>
          </a:p>
          <a:p>
            <a:pPr indent="-182563" eaLnBrk="1" hangingPunct="1">
              <a:buFontTx/>
              <a:buNone/>
            </a:pPr>
            <a:r>
              <a:rPr lang="tr-TR" i="1" smtClean="0"/>
              <a:t>kendisidir.» </a:t>
            </a:r>
          </a:p>
          <a:p>
            <a:pPr indent="-182563" eaLnBrk="1" hangingPunct="1">
              <a:buFontTx/>
              <a:buNone/>
            </a:pPr>
            <a:endParaRPr lang="tr-TR" smtClean="0"/>
          </a:p>
          <a:p>
            <a:pPr indent="-182563" eaLnBrk="1" hangingPunct="1">
              <a:buFontTx/>
              <a:buNone/>
            </a:pPr>
            <a:endParaRPr lang="tr-TR" smtClean="0"/>
          </a:p>
        </p:txBody>
      </p:sp>
      <p:pic>
        <p:nvPicPr>
          <p:cNvPr id="41987"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650" y="549275"/>
            <a:ext cx="7470775" cy="911225"/>
          </a:xfrm>
        </p:spPr>
        <p:txBody>
          <a:bodyPr rtlCol="0">
            <a:normAutofit/>
          </a:bodyPr>
          <a:lstStyle/>
          <a:p>
            <a:pPr eaLnBrk="1" fontAlgn="auto" hangingPunct="1">
              <a:spcAft>
                <a:spcPts val="0"/>
              </a:spcAft>
              <a:defRPr/>
            </a:pPr>
            <a:r>
              <a:rPr lang="tr-TR" dirty="0" smtClean="0"/>
              <a:t>		</a:t>
            </a:r>
            <a:r>
              <a:rPr lang="tr-TR" sz="3600" b="1" dirty="0" smtClean="0">
                <a:effectLst>
                  <a:outerShdw blurRad="38100" dist="38100" dir="2700000" algn="tl">
                    <a:srgbClr val="000000">
                      <a:alpha val="43137"/>
                    </a:srgbClr>
                  </a:outerShdw>
                </a:effectLst>
              </a:rPr>
              <a:t>	SONUÇ </a:t>
            </a:r>
            <a:endParaRPr lang="tr-TR" sz="3600" b="1" dirty="0">
              <a:effectLst>
                <a:outerShdw blurRad="38100" dist="38100" dir="2700000" algn="tl">
                  <a:srgbClr val="000000">
                    <a:alpha val="43137"/>
                  </a:srgbClr>
                </a:outerShdw>
              </a:effectLst>
            </a:endParaRPr>
          </a:p>
        </p:txBody>
      </p:sp>
      <p:sp>
        <p:nvSpPr>
          <p:cNvPr id="43011" name="2 İçerik Yer Tutucusu"/>
          <p:cNvSpPr>
            <a:spLocks noGrp="1"/>
          </p:cNvSpPr>
          <p:nvPr>
            <p:ph idx="1"/>
          </p:nvPr>
        </p:nvSpPr>
        <p:spPr>
          <a:xfrm>
            <a:off x="755576" y="1844824"/>
            <a:ext cx="8064500" cy="4086225"/>
          </a:xfrm>
        </p:spPr>
        <p:txBody>
          <a:bodyPr/>
          <a:lstStyle/>
          <a:p>
            <a:pPr eaLnBrk="1" hangingPunct="1">
              <a:buFontTx/>
              <a:buNone/>
            </a:pPr>
            <a:r>
              <a:rPr lang="tr-TR" dirty="0" smtClean="0"/>
              <a:t>Günümüzde aydınlatılmış onam kavramı </a:t>
            </a:r>
          </a:p>
          <a:p>
            <a:pPr eaLnBrk="1" hangingPunct="1">
              <a:buFontTx/>
              <a:buNone/>
            </a:pPr>
            <a:r>
              <a:rPr lang="tr-TR" dirty="0" smtClean="0"/>
              <a:t>konusunda genel geçerli bir formül ortaya koymak </a:t>
            </a:r>
          </a:p>
          <a:p>
            <a:pPr eaLnBrk="1" hangingPunct="1">
              <a:buFontTx/>
              <a:buNone/>
            </a:pPr>
            <a:r>
              <a:rPr lang="tr-TR" dirty="0" smtClean="0"/>
              <a:t>mümkün değildir. Canlı bir organizma üzerinde </a:t>
            </a:r>
          </a:p>
          <a:p>
            <a:pPr eaLnBrk="1" hangingPunct="1">
              <a:buFontTx/>
              <a:buNone/>
            </a:pPr>
            <a:r>
              <a:rPr lang="tr-TR" dirty="0" smtClean="0"/>
              <a:t>yapılan bir girişim olan tıbbi müdahalede </a:t>
            </a:r>
          </a:p>
          <a:p>
            <a:pPr eaLnBrk="1" hangingPunct="1">
              <a:buFontTx/>
              <a:buNone/>
            </a:pPr>
            <a:r>
              <a:rPr lang="tr-TR" dirty="0" smtClean="0"/>
              <a:t>hekimlerin güvence ihtiyacı duymalarını göz </a:t>
            </a:r>
          </a:p>
          <a:p>
            <a:pPr eaLnBrk="1" hangingPunct="1">
              <a:buFontTx/>
              <a:buNone/>
            </a:pPr>
            <a:r>
              <a:rPr lang="tr-TR" dirty="0" smtClean="0"/>
              <a:t>ardı etmemek gerekmektedir. Bu nedenle hastanın </a:t>
            </a:r>
          </a:p>
          <a:p>
            <a:pPr eaLnBrk="1" hangingPunct="1">
              <a:buFontTx/>
              <a:buNone/>
            </a:pPr>
            <a:r>
              <a:rPr lang="tr-TR" dirty="0" smtClean="0"/>
              <a:t>rıza gösterdiği hususların belirginleştirilmesi ve bu </a:t>
            </a:r>
          </a:p>
          <a:p>
            <a:pPr eaLnBrk="1" hangingPunct="1">
              <a:buFontTx/>
              <a:buNone/>
            </a:pPr>
            <a:r>
              <a:rPr lang="tr-TR" dirty="0" smtClean="0"/>
              <a:t>şekilde hastanın rızanın konusu olan şeyler </a:t>
            </a:r>
          </a:p>
          <a:p>
            <a:pPr eaLnBrk="1" hangingPunct="1">
              <a:buFontTx/>
              <a:buNone/>
            </a:pPr>
            <a:r>
              <a:rPr lang="tr-TR" dirty="0" smtClean="0"/>
              <a:t>hakkında aydınlatılması gerekmektedir.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İçerik Yer Tutucusu"/>
          <p:cNvSpPr>
            <a:spLocks noGrp="1"/>
          </p:cNvSpPr>
          <p:nvPr>
            <p:ph idx="1"/>
          </p:nvPr>
        </p:nvSpPr>
        <p:spPr>
          <a:xfrm>
            <a:off x="467544" y="1052736"/>
            <a:ext cx="8892480" cy="5688632"/>
          </a:xfrm>
        </p:spPr>
        <p:txBody>
          <a:bodyPr rtlCol="0">
            <a:normAutofit/>
          </a:bodyPr>
          <a:lstStyle/>
          <a:p>
            <a:pPr indent="-182880" eaLnBrk="1" fontAlgn="auto" hangingPunct="1">
              <a:spcAft>
                <a:spcPts val="0"/>
              </a:spcAft>
              <a:buFontTx/>
              <a:buNone/>
              <a:defRPr/>
            </a:pPr>
            <a:r>
              <a:rPr lang="tr-TR" sz="2200" dirty="0" smtClean="0"/>
              <a:t>Klinik araştırmalarda, gerek iç hukukumuzda gerekse de </a:t>
            </a:r>
          </a:p>
          <a:p>
            <a:pPr indent="-182880" eaLnBrk="1" fontAlgn="auto" hangingPunct="1">
              <a:spcAft>
                <a:spcPts val="0"/>
              </a:spcAft>
              <a:buFontTx/>
              <a:buNone/>
              <a:defRPr/>
            </a:pPr>
            <a:r>
              <a:rPr lang="tr-TR" sz="2200" dirty="0" smtClean="0"/>
              <a:t>uluslararası hukuk da aydınlatılmış onam ve rıza </a:t>
            </a:r>
          </a:p>
          <a:p>
            <a:pPr indent="-182880" eaLnBrk="1" fontAlgn="auto" hangingPunct="1">
              <a:spcAft>
                <a:spcPts val="0"/>
              </a:spcAft>
              <a:buFontTx/>
              <a:buNone/>
              <a:defRPr/>
            </a:pPr>
            <a:r>
              <a:rPr lang="tr-TR" sz="2200" dirty="0" smtClean="0"/>
              <a:t>kavramlarının düzenlemesinde paralellik bulunmaktadır.</a:t>
            </a:r>
          </a:p>
          <a:p>
            <a:pPr indent="-182880" eaLnBrk="1" fontAlgn="auto" hangingPunct="1">
              <a:spcAft>
                <a:spcPts val="0"/>
              </a:spcAft>
              <a:buFontTx/>
              <a:buNone/>
              <a:defRPr/>
            </a:pPr>
            <a:r>
              <a:rPr lang="tr-TR" sz="2200" dirty="0" smtClean="0"/>
              <a:t> </a:t>
            </a:r>
          </a:p>
          <a:p>
            <a:pPr indent="-182880" eaLnBrk="1" fontAlgn="auto" hangingPunct="1">
              <a:spcAft>
                <a:spcPts val="0"/>
              </a:spcAft>
              <a:buFontTx/>
              <a:buNone/>
              <a:defRPr/>
            </a:pPr>
            <a:r>
              <a:rPr lang="tr-TR" sz="2200" dirty="0" smtClean="0"/>
              <a:t>Buna göre hastanın mutlaka yazılı olarak bilgilendirilmesi, </a:t>
            </a:r>
          </a:p>
          <a:p>
            <a:pPr indent="-182880" eaLnBrk="1" fontAlgn="auto" hangingPunct="1">
              <a:spcAft>
                <a:spcPts val="0"/>
              </a:spcAft>
              <a:buFontTx/>
              <a:buNone/>
              <a:defRPr/>
            </a:pPr>
            <a:r>
              <a:rPr lang="tr-TR" sz="2200" dirty="0" smtClean="0"/>
              <a:t>yapılacak araştırmanın tüm aşamalarının, kapsamının, risk </a:t>
            </a:r>
          </a:p>
          <a:p>
            <a:pPr indent="-182880" eaLnBrk="1" fontAlgn="auto" hangingPunct="1">
              <a:spcAft>
                <a:spcPts val="0"/>
              </a:spcAft>
              <a:buFontTx/>
              <a:buNone/>
              <a:defRPr/>
            </a:pPr>
            <a:r>
              <a:rPr lang="tr-TR" sz="2200" dirty="0" smtClean="0"/>
              <a:t>ve yöntemlerinin ayrıntılı olarak anlatılması gerekmektedir. </a:t>
            </a:r>
          </a:p>
          <a:p>
            <a:pPr indent="-182880" eaLnBrk="1" fontAlgn="auto" hangingPunct="1">
              <a:spcAft>
                <a:spcPts val="0"/>
              </a:spcAft>
              <a:buFontTx/>
              <a:buNone/>
              <a:defRPr/>
            </a:pPr>
            <a:endParaRPr lang="tr-TR" sz="2200" dirty="0" smtClean="0"/>
          </a:p>
          <a:p>
            <a:pPr indent="-182880" eaLnBrk="1" fontAlgn="auto" hangingPunct="1">
              <a:spcAft>
                <a:spcPts val="0"/>
              </a:spcAft>
              <a:buFontTx/>
              <a:buNone/>
              <a:defRPr/>
            </a:pPr>
            <a:r>
              <a:rPr lang="tr-TR" sz="2200" dirty="0" smtClean="0"/>
              <a:t>Yine söz konusu aydınlatma işleminin ardından, hastanın </a:t>
            </a:r>
          </a:p>
          <a:p>
            <a:pPr indent="-182880" eaLnBrk="1" fontAlgn="auto" hangingPunct="1">
              <a:spcAft>
                <a:spcPts val="0"/>
              </a:spcAft>
              <a:buFontTx/>
              <a:buNone/>
              <a:defRPr/>
            </a:pPr>
            <a:r>
              <a:rPr lang="tr-TR" sz="2200" dirty="0" smtClean="0"/>
              <a:t>rızası, klinik araştırmanın durum ve özelliklerine göre </a:t>
            </a:r>
          </a:p>
          <a:p>
            <a:pPr indent="-182880" eaLnBrk="1" fontAlgn="auto" hangingPunct="1">
              <a:spcAft>
                <a:spcPts val="0"/>
              </a:spcAft>
              <a:buFontTx/>
              <a:buNone/>
              <a:defRPr/>
            </a:pPr>
            <a:r>
              <a:rPr lang="tr-TR" sz="2200" dirty="0" smtClean="0"/>
              <a:t>somutlaştırılmış ve yazılı olarak alınmalıdır.      </a:t>
            </a:r>
            <a:endParaRPr lang="tr-TR" sz="22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sz="2200" b="1" i="1" dirty="0">
                <a:solidFill>
                  <a:srgbClr val="002060"/>
                </a:solidFill>
              </a:rPr>
              <a:t>Saygılarımla</a:t>
            </a:r>
            <a:r>
              <a:rPr lang="tr-TR" sz="2200" b="1" i="1" dirty="0" smtClean="0">
                <a:solidFill>
                  <a:srgbClr val="002060"/>
                </a:solidFill>
              </a:rPr>
              <a:t>…</a:t>
            </a:r>
            <a:r>
              <a:rPr lang="tr-TR" sz="2800" b="1" i="1" dirty="0" smtClean="0">
                <a:solidFill>
                  <a:srgbClr val="002060"/>
                </a:solidFill>
              </a:rPr>
              <a:t/>
            </a:r>
            <a:br>
              <a:rPr lang="tr-TR" sz="2800" b="1" i="1" dirty="0" smtClean="0">
                <a:solidFill>
                  <a:srgbClr val="002060"/>
                </a:solidFill>
              </a:rPr>
            </a:br>
            <a:r>
              <a:rPr lang="tr-TR" sz="2800" b="1" i="1" dirty="0" smtClean="0">
                <a:solidFill>
                  <a:srgbClr val="002060"/>
                </a:solidFill>
              </a:rPr>
              <a:t>		</a:t>
            </a:r>
            <a:r>
              <a:rPr lang="tr-TR" sz="2800" b="1" dirty="0" smtClean="0">
                <a:solidFill>
                  <a:srgbClr val="002060"/>
                </a:solidFill>
                <a:effectLst>
                  <a:outerShdw blurRad="38100" dist="38100" dir="2700000" algn="tl">
                    <a:srgbClr val="000000">
                      <a:alpha val="43137"/>
                    </a:srgbClr>
                  </a:outerShdw>
                </a:effectLst>
              </a:rPr>
              <a:t>Av</a:t>
            </a:r>
            <a:r>
              <a:rPr lang="tr-TR" sz="2800" b="1" dirty="0">
                <a:solidFill>
                  <a:srgbClr val="002060"/>
                </a:solidFill>
                <a:effectLst>
                  <a:outerShdw blurRad="38100" dist="38100" dir="2700000" algn="tl">
                    <a:srgbClr val="000000">
                      <a:alpha val="43137"/>
                    </a:srgbClr>
                  </a:outerShdw>
                </a:effectLst>
              </a:rPr>
              <a:t>. Osman Fırat </a:t>
            </a:r>
            <a:r>
              <a:rPr lang="tr-TR" sz="2800" b="1" dirty="0" smtClean="0">
                <a:solidFill>
                  <a:srgbClr val="002060"/>
                </a:solidFill>
                <a:effectLst>
                  <a:outerShdw blurRad="38100" dist="38100" dir="2700000" algn="tl">
                    <a:srgbClr val="000000">
                      <a:alpha val="43137"/>
                    </a:srgbClr>
                  </a:outerShdw>
                </a:effectLst>
              </a:rPr>
              <a:t>TURAN</a:t>
            </a:r>
            <a:br>
              <a:rPr lang="tr-TR" sz="2800" b="1" dirty="0" smtClean="0">
                <a:solidFill>
                  <a:srgbClr val="002060"/>
                </a:solidFill>
                <a:effectLst>
                  <a:outerShdw blurRad="38100" dist="38100" dir="2700000" algn="tl">
                    <a:srgbClr val="000000">
                      <a:alpha val="43137"/>
                    </a:srgbClr>
                  </a:outerShdw>
                </a:effectLst>
              </a:rPr>
            </a:br>
            <a:r>
              <a:rPr lang="tr-TR" sz="2800" b="1" dirty="0" smtClean="0">
                <a:solidFill>
                  <a:srgbClr val="002060"/>
                </a:solidFill>
                <a:effectLst>
                  <a:outerShdw blurRad="38100" dist="38100" dir="2700000" algn="tl">
                    <a:srgbClr val="000000">
                      <a:alpha val="43137"/>
                    </a:srgbClr>
                  </a:outerShdw>
                </a:effectLst>
              </a:rPr>
              <a:t>				</a:t>
            </a:r>
            <a:r>
              <a:rPr lang="tr-TR" sz="2200" b="1" i="1" dirty="0" smtClean="0">
                <a:solidFill>
                  <a:srgbClr val="002060"/>
                </a:solidFill>
              </a:rPr>
              <a:t>www.devrimhukuk.com</a:t>
            </a:r>
            <a:endParaRPr lang="tr-TR" sz="2200" i="1" dirty="0">
              <a:solidFill>
                <a:srgbClr val="002060"/>
              </a:solidFill>
            </a:endParaRP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11760" y="2348880"/>
            <a:ext cx="5539481" cy="3462176"/>
          </a:xfrm>
          <a:prstGeom prst="roundRect">
            <a:avLst>
              <a:gd name="adj" fmla="val 16667"/>
            </a:avLst>
          </a:prstGeom>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539750" y="836613"/>
            <a:ext cx="7993063" cy="5472112"/>
          </a:xfrm>
        </p:spPr>
        <p:txBody>
          <a:bodyPr/>
          <a:lstStyle/>
          <a:p>
            <a:pPr eaLnBrk="1" hangingPunct="1">
              <a:buFontTx/>
              <a:buNone/>
            </a:pPr>
            <a:r>
              <a:rPr lang="tr-TR" sz="3200" b="1" smtClean="0">
                <a:solidFill>
                  <a:schemeClr val="accent1"/>
                </a:solidFill>
              </a:rPr>
              <a:t>Aydınlatılmış Onam;</a:t>
            </a:r>
          </a:p>
          <a:p>
            <a:pPr algn="just" eaLnBrk="1" hangingPunct="1">
              <a:buFontTx/>
              <a:buNone/>
            </a:pPr>
            <a:endParaRPr lang="tr-TR" sz="3400" i="1" smtClean="0"/>
          </a:p>
          <a:p>
            <a:pPr algn="just" eaLnBrk="1" hangingPunct="1">
              <a:buFontTx/>
              <a:buNone/>
            </a:pPr>
            <a:r>
              <a:rPr lang="tr-TR" sz="3200" smtClean="0"/>
              <a:t>Hekimin hastaya uygulayacağı tıbbi </a:t>
            </a:r>
          </a:p>
          <a:p>
            <a:pPr algn="just" eaLnBrk="1" hangingPunct="1">
              <a:buFontTx/>
              <a:buNone/>
            </a:pPr>
            <a:r>
              <a:rPr lang="tr-TR" sz="3200" smtClean="0"/>
              <a:t>girişimi, tüm etkileri ile yeterli düzeyde </a:t>
            </a:r>
          </a:p>
          <a:p>
            <a:pPr algn="just" eaLnBrk="1" hangingPunct="1">
              <a:buFontTx/>
              <a:buNone/>
            </a:pPr>
            <a:r>
              <a:rPr lang="tr-TR" sz="3200" smtClean="0"/>
              <a:t>ve uygun yöntemlerle hastaya </a:t>
            </a:r>
          </a:p>
          <a:p>
            <a:pPr algn="just" eaLnBrk="1" hangingPunct="1">
              <a:buFontTx/>
              <a:buNone/>
            </a:pPr>
            <a:r>
              <a:rPr lang="tr-TR" sz="3200" smtClean="0"/>
              <a:t>açıklaması, tüm bu hususlarında </a:t>
            </a:r>
          </a:p>
          <a:p>
            <a:pPr algn="just" eaLnBrk="1" hangingPunct="1">
              <a:buFontTx/>
              <a:buNone/>
            </a:pPr>
            <a:r>
              <a:rPr lang="tr-TR" sz="3200" smtClean="0"/>
              <a:t>hasta tarafından anlaşıldığının </a:t>
            </a:r>
          </a:p>
          <a:p>
            <a:pPr algn="just" eaLnBrk="1" hangingPunct="1">
              <a:buFontTx/>
              <a:buNone/>
            </a:pPr>
            <a:r>
              <a:rPr lang="tr-TR" sz="3200" smtClean="0"/>
              <a:t>beyan edilerek kabul edilmesidir. </a:t>
            </a:r>
          </a:p>
          <a:p>
            <a:pPr eaLnBrk="1" hangingPunct="1"/>
            <a:endParaRPr lang="tr-TR" smtClean="0"/>
          </a:p>
        </p:txBody>
      </p:sp>
      <p:pic>
        <p:nvPicPr>
          <p:cNvPr id="10243"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İçerik Yer Tutucusu"/>
          <p:cNvSpPr>
            <a:spLocks noGrp="1"/>
          </p:cNvSpPr>
          <p:nvPr>
            <p:ph idx="1"/>
          </p:nvPr>
        </p:nvSpPr>
        <p:spPr>
          <a:xfrm>
            <a:off x="539750" y="836613"/>
            <a:ext cx="8064500" cy="5564187"/>
          </a:xfrm>
        </p:spPr>
        <p:txBody>
          <a:bodyPr/>
          <a:lstStyle/>
          <a:p>
            <a:pPr indent="-182563" eaLnBrk="1" hangingPunct="1">
              <a:buFontTx/>
              <a:buNone/>
            </a:pPr>
            <a:r>
              <a:rPr lang="tr-TR" sz="3200" smtClean="0">
                <a:solidFill>
                  <a:schemeClr val="accent1"/>
                </a:solidFill>
              </a:rPr>
              <a:t>Yargıtay</a:t>
            </a:r>
            <a:r>
              <a:rPr lang="tr-TR" sz="3200" smtClean="0"/>
              <a:t>’ın gelenekselleşmiş içtihatları  </a:t>
            </a:r>
          </a:p>
          <a:p>
            <a:pPr indent="-182563" eaLnBrk="1" hangingPunct="1">
              <a:buFontTx/>
              <a:buNone/>
            </a:pPr>
            <a:r>
              <a:rPr lang="tr-TR" sz="3200" smtClean="0"/>
              <a:t>uyarınca, rızanın hukuken geçerli </a:t>
            </a:r>
          </a:p>
          <a:p>
            <a:pPr indent="-182563" eaLnBrk="1" hangingPunct="1">
              <a:buFontTx/>
              <a:buNone/>
            </a:pPr>
            <a:r>
              <a:rPr lang="tr-TR" sz="3200" smtClean="0"/>
              <a:t>olabilmesi için kişinin; </a:t>
            </a:r>
          </a:p>
          <a:p>
            <a:pPr indent="-182563" eaLnBrk="1" hangingPunct="1">
              <a:buFontTx/>
              <a:buNone/>
            </a:pPr>
            <a:endParaRPr lang="tr-TR" sz="3200" smtClean="0"/>
          </a:p>
          <a:p>
            <a:pPr indent="-182563" eaLnBrk="1" hangingPunct="1">
              <a:buFont typeface="Wingdings" pitchFamily="2" charset="2"/>
              <a:buChar char="Ø"/>
            </a:pPr>
            <a:r>
              <a:rPr lang="tr-TR" sz="3200" smtClean="0"/>
              <a:t>sağlık durumunu, </a:t>
            </a:r>
          </a:p>
          <a:p>
            <a:pPr indent="-182563" eaLnBrk="1" hangingPunct="1">
              <a:buFont typeface="Wingdings" pitchFamily="2" charset="2"/>
              <a:buChar char="Ø"/>
            </a:pPr>
            <a:r>
              <a:rPr lang="tr-TR" sz="3200" smtClean="0"/>
              <a:t>yapılacak tıbbi müdahaleyi ve </a:t>
            </a:r>
          </a:p>
          <a:p>
            <a:pPr indent="-182563" eaLnBrk="1" hangingPunct="1">
              <a:buFont typeface="Wingdings" pitchFamily="2" charset="2"/>
              <a:buChar char="Ø"/>
            </a:pPr>
            <a:r>
              <a:rPr lang="tr-TR" sz="3200" smtClean="0"/>
              <a:t>tıbbi müdahalenin etkileri ile  sonuçlarını bilmesi ve bu konularda yeteri kadar aydınlatılması gereklidir. </a:t>
            </a:r>
          </a:p>
        </p:txBody>
      </p:sp>
      <p:pic>
        <p:nvPicPr>
          <p:cNvPr id="11267"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55650" y="1665288"/>
            <a:ext cx="7632700" cy="4716462"/>
          </a:xfrm>
        </p:spPr>
        <p:txBody>
          <a:bodyPr rtlCol="0">
            <a:normAutofit/>
          </a:bodyPr>
          <a:lstStyle/>
          <a:p>
            <a:pPr indent="-182880" eaLnBrk="1" fontAlgn="auto" hangingPunct="1">
              <a:spcAft>
                <a:spcPts val="0"/>
              </a:spcAft>
              <a:buFont typeface="Wingdings" pitchFamily="2" charset="2"/>
              <a:buChar char="Ø"/>
              <a:defRPr/>
            </a:pPr>
            <a:r>
              <a:rPr lang="tr-TR" b="1" dirty="0" smtClean="0"/>
              <a:t>   	</a:t>
            </a:r>
            <a:r>
              <a:rPr lang="tr-TR" sz="2800" b="1" dirty="0" smtClean="0"/>
              <a:t>Anayasa</a:t>
            </a:r>
          </a:p>
          <a:p>
            <a:pPr marL="45720" indent="0" eaLnBrk="1" fontAlgn="auto" hangingPunct="1">
              <a:spcAft>
                <a:spcPts val="0"/>
              </a:spcAft>
              <a:buFont typeface="Wingdings" charset="2"/>
              <a:buNone/>
              <a:defRPr/>
            </a:pPr>
            <a:endParaRPr lang="tr-TR" sz="2800" b="1" dirty="0" smtClean="0"/>
          </a:p>
          <a:p>
            <a:pPr indent="-182880" eaLnBrk="1" fontAlgn="auto" hangingPunct="1">
              <a:spcAft>
                <a:spcPts val="0"/>
              </a:spcAft>
              <a:buFont typeface="Wingdings" pitchFamily="2" charset="2"/>
              <a:buChar char="Ø"/>
              <a:defRPr/>
            </a:pPr>
            <a:r>
              <a:rPr lang="tr-TR" sz="2800" b="1" dirty="0" smtClean="0"/>
              <a:t> 	Hasta Hakları Yönetmeliği</a:t>
            </a:r>
          </a:p>
          <a:p>
            <a:pPr marL="45720" indent="0" eaLnBrk="1" fontAlgn="auto" hangingPunct="1">
              <a:spcAft>
                <a:spcPts val="0"/>
              </a:spcAft>
              <a:buFont typeface="Wingdings" charset="2"/>
              <a:buNone/>
              <a:defRPr/>
            </a:pPr>
            <a:endParaRPr lang="tr-TR" sz="2800" b="1" dirty="0" smtClean="0"/>
          </a:p>
          <a:p>
            <a:pPr indent="-182880" eaLnBrk="1" fontAlgn="auto" hangingPunct="1">
              <a:spcAft>
                <a:spcPts val="0"/>
              </a:spcAft>
              <a:buFont typeface="Wingdings" pitchFamily="2" charset="2"/>
              <a:buChar char="Ø"/>
              <a:defRPr/>
            </a:pPr>
            <a:r>
              <a:rPr lang="tr-TR" sz="2800" b="1" dirty="0" smtClean="0"/>
              <a:t>      Tababet ve </a:t>
            </a:r>
            <a:r>
              <a:rPr lang="tr-TR" sz="2800" b="1" dirty="0" err="1" smtClean="0"/>
              <a:t>Suabatı</a:t>
            </a:r>
            <a:r>
              <a:rPr lang="tr-TR" sz="2800" b="1" dirty="0" smtClean="0"/>
              <a:t> Sanatlarının Tarzı        </a:t>
            </a:r>
          </a:p>
          <a:p>
            <a:pPr marL="0" indent="0" eaLnBrk="1" fontAlgn="auto" hangingPunct="1">
              <a:spcAft>
                <a:spcPts val="0"/>
              </a:spcAft>
              <a:buFont typeface="Wingdings" charset="2"/>
              <a:buNone/>
              <a:defRPr/>
            </a:pPr>
            <a:r>
              <a:rPr lang="tr-TR" sz="2800" b="1" dirty="0"/>
              <a:t> </a:t>
            </a:r>
            <a:r>
              <a:rPr lang="tr-TR" sz="2800" b="1" dirty="0" smtClean="0"/>
              <a:t>   	 İcrasına Dair Kanun </a:t>
            </a:r>
            <a:endParaRPr lang="tr-TR" sz="2800" b="1" dirty="0"/>
          </a:p>
          <a:p>
            <a:pPr marL="0" indent="0" eaLnBrk="1" fontAlgn="auto" hangingPunct="1">
              <a:spcAft>
                <a:spcPts val="0"/>
              </a:spcAft>
              <a:buFont typeface="Wingdings" charset="2"/>
              <a:buNone/>
              <a:defRPr/>
            </a:pPr>
            <a:r>
              <a:rPr lang="tr-TR" sz="2800" b="1" dirty="0" smtClean="0"/>
              <a:t> </a:t>
            </a:r>
          </a:p>
          <a:p>
            <a:pPr indent="-182880" eaLnBrk="1" fontAlgn="auto" hangingPunct="1">
              <a:spcAft>
                <a:spcPts val="0"/>
              </a:spcAft>
              <a:buFont typeface="Wingdings" pitchFamily="2" charset="2"/>
              <a:buChar char="Ø"/>
              <a:defRPr/>
            </a:pPr>
            <a:r>
              <a:rPr lang="tr-TR" sz="2800" b="1" dirty="0" smtClean="0"/>
              <a:t> 	Tıbbi Deontoloji Nizamnamesi</a:t>
            </a:r>
          </a:p>
          <a:p>
            <a:pPr indent="-182880" eaLnBrk="1" fontAlgn="auto" hangingPunct="1">
              <a:spcAft>
                <a:spcPts val="0"/>
              </a:spcAft>
              <a:buFontTx/>
              <a:buNone/>
              <a:defRPr/>
            </a:pPr>
            <a:endParaRPr lang="tr-TR" b="1" dirty="0" smtClean="0">
              <a:effectLst>
                <a:outerShdw blurRad="38100" dist="38100" dir="2700000" algn="tl">
                  <a:srgbClr val="000000">
                    <a:alpha val="43137"/>
                  </a:srgbClr>
                </a:outerShdw>
              </a:effectLst>
            </a:endParaRPr>
          </a:p>
        </p:txBody>
      </p:sp>
      <p:sp>
        <p:nvSpPr>
          <p:cNvPr id="5" name="Rectangle 3"/>
          <p:cNvSpPr txBox="1">
            <a:spLocks noChangeArrowheads="1"/>
          </p:cNvSpPr>
          <p:nvPr/>
        </p:nvSpPr>
        <p:spPr bwMode="auto">
          <a:xfrm>
            <a:off x="611188" y="620713"/>
            <a:ext cx="7632700" cy="1044575"/>
          </a:xfrm>
          <a:prstGeom prst="rect">
            <a:avLst/>
          </a:prstGeom>
          <a:noFill/>
          <a:ln w="9525">
            <a:noFill/>
            <a:miter lim="800000"/>
            <a:headEnd/>
            <a:tailEnd/>
          </a:ln>
          <a:effectLst/>
        </p:spPr>
        <p:txBody>
          <a:bodyPr/>
          <a:lstStyle/>
          <a:p>
            <a:pPr marL="342900" indent="-342900" algn="ctr">
              <a:spcBef>
                <a:spcPct val="20000"/>
              </a:spcBef>
              <a:defRPr/>
            </a:pPr>
            <a:r>
              <a:rPr lang="tr-TR" sz="3200" b="1" kern="0" dirty="0">
                <a:solidFill>
                  <a:schemeClr val="accent1"/>
                </a:solidFill>
                <a:latin typeface="+mn-lt"/>
              </a:rPr>
              <a:t>Türk Hukukunda Aydınlatılmış Onam</a:t>
            </a:r>
          </a:p>
          <a:p>
            <a:pPr marL="342900" indent="-342900">
              <a:spcBef>
                <a:spcPct val="20000"/>
              </a:spcBef>
              <a:defRPr/>
            </a:pPr>
            <a:endParaRPr lang="tr-TR" sz="2400" b="1" kern="0" dirty="0">
              <a:solidFill>
                <a:schemeClr val="accent1"/>
              </a:solidFill>
              <a:effectLst>
                <a:outerShdw blurRad="38100" dist="38100" dir="2700000" algn="tl">
                  <a:srgbClr val="000000">
                    <a:alpha val="43137"/>
                  </a:srgbClr>
                </a:outerShdw>
              </a:effectLst>
              <a:latin typeface="+mn-lt"/>
            </a:endParaRPr>
          </a:p>
        </p:txBody>
      </p:sp>
      <p:pic>
        <p:nvPicPr>
          <p:cNvPr id="12292"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900113" y="354013"/>
            <a:ext cx="5484812" cy="914400"/>
          </a:xfrm>
        </p:spPr>
        <p:txBody>
          <a:bodyPr/>
          <a:lstStyle/>
          <a:p>
            <a:pPr eaLnBrk="1" hangingPunct="1"/>
            <a:r>
              <a:rPr lang="tr-TR" sz="3200" b="1" smtClean="0"/>
              <a:t>Anayasa</a:t>
            </a:r>
          </a:p>
        </p:txBody>
      </p:sp>
      <p:sp>
        <p:nvSpPr>
          <p:cNvPr id="13315" name="2 İçerik Yer Tutucusu"/>
          <p:cNvSpPr>
            <a:spLocks noGrp="1"/>
          </p:cNvSpPr>
          <p:nvPr>
            <p:ph idx="1"/>
          </p:nvPr>
        </p:nvSpPr>
        <p:spPr>
          <a:xfrm>
            <a:off x="900113" y="1773238"/>
            <a:ext cx="7775575" cy="4608512"/>
          </a:xfrm>
        </p:spPr>
        <p:txBody>
          <a:bodyPr/>
          <a:lstStyle/>
          <a:p>
            <a:pPr eaLnBrk="1" hangingPunct="1">
              <a:buFontTx/>
              <a:buNone/>
            </a:pPr>
            <a:r>
              <a:rPr lang="tr-TR" sz="3000" smtClean="0"/>
              <a:t>Türkiye Cumhuriyeti Anayasasının </a:t>
            </a:r>
          </a:p>
          <a:p>
            <a:pPr eaLnBrk="1" hangingPunct="1">
              <a:buFontTx/>
              <a:buNone/>
            </a:pPr>
            <a:r>
              <a:rPr lang="tr-TR" sz="3000" smtClean="0"/>
              <a:t>17/1.maddesi uyarınca hastanın teşhise, </a:t>
            </a:r>
          </a:p>
          <a:p>
            <a:pPr eaLnBrk="1" hangingPunct="1">
              <a:buFontTx/>
              <a:buNone/>
            </a:pPr>
            <a:r>
              <a:rPr lang="tr-TR" sz="3000" smtClean="0"/>
              <a:t>tedaviye veya   önlemeye yönelik </a:t>
            </a:r>
          </a:p>
          <a:p>
            <a:pPr eaLnBrk="1" hangingPunct="1">
              <a:buFontTx/>
              <a:buNone/>
            </a:pPr>
            <a:r>
              <a:rPr lang="tr-TR" sz="3000" smtClean="0"/>
              <a:t>müdahalelere rıza göstermesi gerekliliği; </a:t>
            </a:r>
          </a:p>
          <a:p>
            <a:pPr eaLnBrk="1" hangingPunct="1">
              <a:buFontTx/>
              <a:buNone/>
            </a:pPr>
            <a:r>
              <a:rPr lang="tr-TR" sz="3000" smtClean="0"/>
              <a:t>onura, özgürlüğe, yaşam ve vücut </a:t>
            </a:r>
          </a:p>
          <a:p>
            <a:pPr eaLnBrk="1" hangingPunct="1">
              <a:buFontTx/>
              <a:buNone/>
            </a:pPr>
            <a:r>
              <a:rPr lang="tr-TR" sz="3000" smtClean="0"/>
              <a:t>bütünlüğü hakkına saygı ve koruma </a:t>
            </a:r>
          </a:p>
          <a:p>
            <a:pPr eaLnBrk="1" hangingPunct="1">
              <a:buFontTx/>
              <a:buNone/>
            </a:pPr>
            <a:r>
              <a:rPr lang="tr-TR" sz="3000" smtClean="0"/>
              <a:t>yükümlülüğünü öngören prensipten </a:t>
            </a:r>
          </a:p>
          <a:p>
            <a:pPr eaLnBrk="1" hangingPunct="1">
              <a:buFontTx/>
              <a:buNone/>
            </a:pPr>
            <a:r>
              <a:rPr lang="tr-TR" sz="3000" smtClean="0"/>
              <a:t>kaynaklanmaktadır. </a:t>
            </a:r>
          </a:p>
        </p:txBody>
      </p:sp>
      <p:pic>
        <p:nvPicPr>
          <p:cNvPr id="13316"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827088" y="333375"/>
            <a:ext cx="7129462" cy="914400"/>
          </a:xfrm>
        </p:spPr>
        <p:txBody>
          <a:bodyPr/>
          <a:lstStyle/>
          <a:p>
            <a:pPr eaLnBrk="1" hangingPunct="1"/>
            <a:r>
              <a:rPr lang="tr-TR" sz="3200" b="1" smtClean="0"/>
              <a:t>Hasta Hakları Yönetmeliği</a:t>
            </a:r>
          </a:p>
        </p:txBody>
      </p:sp>
      <p:sp>
        <p:nvSpPr>
          <p:cNvPr id="11267" name="2 İçerik Yer Tutucusu"/>
          <p:cNvSpPr>
            <a:spLocks noGrp="1"/>
          </p:cNvSpPr>
          <p:nvPr>
            <p:ph idx="1"/>
          </p:nvPr>
        </p:nvSpPr>
        <p:spPr>
          <a:xfrm>
            <a:off x="900113" y="1412875"/>
            <a:ext cx="8135937" cy="5111750"/>
          </a:xfrm>
        </p:spPr>
        <p:txBody>
          <a:bodyPr rtlCol="0">
            <a:normAutofit fontScale="92500" lnSpcReduction="10000"/>
          </a:bodyPr>
          <a:lstStyle/>
          <a:p>
            <a:pPr indent="-274320" eaLnBrk="1" fontAlgn="auto" hangingPunct="1">
              <a:spcAft>
                <a:spcPts val="0"/>
              </a:spcAft>
              <a:buFontTx/>
              <a:buNone/>
              <a:defRPr/>
            </a:pPr>
            <a:r>
              <a:rPr lang="tr-TR" sz="1900" dirty="0" smtClean="0"/>
              <a:t>HHY 15/1.maddesi uyarınca:</a:t>
            </a:r>
          </a:p>
          <a:p>
            <a:pPr indent="-274320" eaLnBrk="1" fontAlgn="auto" hangingPunct="1">
              <a:spcAft>
                <a:spcPts val="0"/>
              </a:spcAft>
              <a:buFontTx/>
              <a:buNone/>
              <a:defRPr/>
            </a:pPr>
            <a:endParaRPr lang="tr-TR" sz="1900" dirty="0" smtClean="0"/>
          </a:p>
          <a:p>
            <a:pPr indent="-274320" eaLnBrk="1" fontAlgn="auto" hangingPunct="1">
              <a:spcAft>
                <a:spcPts val="0"/>
              </a:spcAft>
              <a:buFontTx/>
              <a:buNone/>
              <a:defRPr/>
            </a:pPr>
            <a:r>
              <a:rPr lang="tr-TR" sz="1900" dirty="0" smtClean="0"/>
              <a:t>“Hasta; </a:t>
            </a:r>
          </a:p>
          <a:p>
            <a:pPr indent="-274320" eaLnBrk="1" fontAlgn="auto" hangingPunct="1">
              <a:spcAft>
                <a:spcPts val="0"/>
              </a:spcAft>
              <a:buFontTx/>
              <a:buNone/>
              <a:defRPr/>
            </a:pPr>
            <a:r>
              <a:rPr lang="tr-TR" sz="1900" dirty="0" smtClean="0"/>
              <a:t>sağlık durumunu, kendisine uygulanacak tıbbi işlemleri, bunların </a:t>
            </a:r>
          </a:p>
          <a:p>
            <a:pPr indent="-274320" eaLnBrk="1" fontAlgn="auto" hangingPunct="1">
              <a:spcAft>
                <a:spcPts val="0"/>
              </a:spcAft>
              <a:buFontTx/>
              <a:buNone/>
              <a:defRPr/>
            </a:pPr>
            <a:r>
              <a:rPr lang="tr-TR" sz="1900" dirty="0" smtClean="0"/>
              <a:t>faydaları ve muhtemel sakıncaları, alternatif tıbbi müdahale usulleri, </a:t>
            </a:r>
          </a:p>
          <a:p>
            <a:pPr indent="-274320" eaLnBrk="1" fontAlgn="auto" hangingPunct="1">
              <a:spcAft>
                <a:spcPts val="0"/>
              </a:spcAft>
              <a:buFontTx/>
              <a:buNone/>
              <a:defRPr/>
            </a:pPr>
            <a:r>
              <a:rPr lang="tr-TR" sz="1900" dirty="0" smtClean="0"/>
              <a:t>tedavinin kabul edilmemesi halinde ortaya çıkabilecek muhtemel </a:t>
            </a:r>
          </a:p>
          <a:p>
            <a:pPr indent="-274320" eaLnBrk="1" fontAlgn="auto" hangingPunct="1">
              <a:spcAft>
                <a:spcPts val="0"/>
              </a:spcAft>
              <a:buFontTx/>
              <a:buNone/>
              <a:defRPr/>
            </a:pPr>
            <a:r>
              <a:rPr lang="tr-TR" sz="1900" dirty="0" smtClean="0"/>
              <a:t>sonuçları ve hastalığın seyri ve neticeleri konusunda sözlü veya yazılı </a:t>
            </a:r>
          </a:p>
          <a:p>
            <a:pPr indent="-274320" eaLnBrk="1" fontAlgn="auto" hangingPunct="1">
              <a:spcAft>
                <a:spcPts val="0"/>
              </a:spcAft>
              <a:buFontTx/>
              <a:buNone/>
              <a:defRPr/>
            </a:pPr>
            <a:r>
              <a:rPr lang="tr-TR" sz="1900" dirty="0" smtClean="0"/>
              <a:t>olarak bilgi istemek hakkına sahiptir. Sağlık durumu ile ilgili gereken </a:t>
            </a:r>
          </a:p>
          <a:p>
            <a:pPr indent="-274320" eaLnBrk="1" fontAlgn="auto" hangingPunct="1">
              <a:spcAft>
                <a:spcPts val="0"/>
              </a:spcAft>
              <a:buFontTx/>
              <a:buNone/>
              <a:defRPr/>
            </a:pPr>
            <a:r>
              <a:rPr lang="tr-TR" sz="1900" dirty="0" smtClean="0"/>
              <a:t>bilgiyi, bizzat hasta veya hastanın küçük, temyiz kudretinden yoksun </a:t>
            </a:r>
          </a:p>
          <a:p>
            <a:pPr indent="-274320" eaLnBrk="1" fontAlgn="auto" hangingPunct="1">
              <a:spcAft>
                <a:spcPts val="0"/>
              </a:spcAft>
              <a:buFontTx/>
              <a:buNone/>
              <a:defRPr/>
            </a:pPr>
            <a:r>
              <a:rPr lang="tr-TR" sz="1900" dirty="0" smtClean="0"/>
              <a:t>veya kısıtlı olması halinde velisi veya vasisi isteyebilir. </a:t>
            </a:r>
          </a:p>
          <a:p>
            <a:pPr indent="-274320" eaLnBrk="1" fontAlgn="auto" hangingPunct="1">
              <a:spcAft>
                <a:spcPts val="0"/>
              </a:spcAft>
              <a:buFontTx/>
              <a:buNone/>
              <a:defRPr/>
            </a:pPr>
            <a:r>
              <a:rPr lang="tr-TR" sz="1900" dirty="0" smtClean="0"/>
              <a:t>	</a:t>
            </a:r>
          </a:p>
          <a:p>
            <a:pPr indent="-274320" eaLnBrk="1" fontAlgn="auto" hangingPunct="1">
              <a:spcAft>
                <a:spcPts val="0"/>
              </a:spcAft>
              <a:buFontTx/>
              <a:buNone/>
              <a:defRPr/>
            </a:pPr>
            <a:r>
              <a:rPr lang="tr-TR" sz="1900" dirty="0" smtClean="0"/>
              <a:t>Hasta, </a:t>
            </a:r>
          </a:p>
          <a:p>
            <a:pPr indent="-274320" eaLnBrk="1" fontAlgn="auto" hangingPunct="1">
              <a:spcAft>
                <a:spcPts val="0"/>
              </a:spcAft>
              <a:buFontTx/>
              <a:buNone/>
              <a:defRPr/>
            </a:pPr>
            <a:r>
              <a:rPr lang="tr-TR" sz="1900" dirty="0" smtClean="0"/>
              <a:t>sağlık durumu hakkında bilgi almak üzere bir başkasına da yetki </a:t>
            </a:r>
          </a:p>
          <a:p>
            <a:pPr indent="-274320" eaLnBrk="1" fontAlgn="auto" hangingPunct="1">
              <a:spcAft>
                <a:spcPts val="0"/>
              </a:spcAft>
              <a:buFontTx/>
              <a:buNone/>
              <a:defRPr/>
            </a:pPr>
            <a:r>
              <a:rPr lang="tr-TR" sz="1900" dirty="0" smtClean="0"/>
              <a:t>verebilir. Gerek görülen hallerde yetkinin belgelendirilmesi </a:t>
            </a:r>
          </a:p>
          <a:p>
            <a:pPr indent="-274320" eaLnBrk="1" fontAlgn="auto" hangingPunct="1">
              <a:spcAft>
                <a:spcPts val="0"/>
              </a:spcAft>
              <a:buFontTx/>
              <a:buNone/>
              <a:defRPr/>
            </a:pPr>
            <a:r>
              <a:rPr lang="tr-TR" sz="1900" dirty="0" smtClean="0"/>
              <a:t>istenilebilir. Hasta, tedavisi ile ilgilenen tabip dışında bir başka </a:t>
            </a:r>
          </a:p>
          <a:p>
            <a:pPr indent="-274320" eaLnBrk="1" fontAlgn="auto" hangingPunct="1">
              <a:spcAft>
                <a:spcPts val="0"/>
              </a:spcAft>
              <a:buFontTx/>
              <a:buNone/>
              <a:defRPr/>
            </a:pPr>
            <a:r>
              <a:rPr lang="tr-TR" sz="1900" dirty="0" smtClean="0"/>
              <a:t>tabipten de sağlık durumu hakkında bilgi alabilir.”</a:t>
            </a:r>
          </a:p>
          <a:p>
            <a:pPr indent="-274320" eaLnBrk="1" fontAlgn="auto" hangingPunct="1">
              <a:spcAft>
                <a:spcPts val="0"/>
              </a:spcAft>
              <a:buFontTx/>
              <a:buNone/>
              <a:defRPr/>
            </a:pPr>
            <a:endParaRPr lang="tr-TR" dirty="0" smtClean="0"/>
          </a:p>
        </p:txBody>
      </p:sp>
      <p:pic>
        <p:nvPicPr>
          <p:cNvPr id="14340"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a:xfrm>
            <a:off x="1042988" y="836613"/>
            <a:ext cx="7326312" cy="911225"/>
          </a:xfrm>
        </p:spPr>
        <p:txBody>
          <a:bodyPr rtlCol="0">
            <a:normAutofit fontScale="90000"/>
          </a:bodyPr>
          <a:lstStyle/>
          <a:p>
            <a:pPr eaLnBrk="1" fontAlgn="auto" hangingPunct="1">
              <a:spcAft>
                <a:spcPts val="0"/>
              </a:spcAft>
              <a:defRPr/>
            </a:pPr>
            <a:r>
              <a:rPr lang="tr-TR" b="1" i="1" dirty="0" smtClean="0"/>
              <a:t/>
            </a:r>
            <a:br>
              <a:rPr lang="tr-TR" b="1" i="1" dirty="0" smtClean="0"/>
            </a:br>
            <a:r>
              <a:rPr lang="tr-TR" sz="3600" b="1" dirty="0" smtClean="0"/>
              <a:t>TŞSTİ Dair Kanun </a:t>
            </a:r>
            <a:r>
              <a:rPr lang="tr-TR" dirty="0" smtClean="0"/>
              <a:t/>
            </a:r>
            <a:br>
              <a:rPr lang="tr-TR" dirty="0" smtClean="0"/>
            </a:br>
            <a:endParaRPr lang="tr-TR" dirty="0" smtClean="0"/>
          </a:p>
        </p:txBody>
      </p:sp>
      <p:sp>
        <p:nvSpPr>
          <p:cNvPr id="15363" name="2 İçerik Yer Tutucusu"/>
          <p:cNvSpPr>
            <a:spLocks noGrp="1"/>
          </p:cNvSpPr>
          <p:nvPr>
            <p:ph idx="1"/>
          </p:nvPr>
        </p:nvSpPr>
        <p:spPr>
          <a:xfrm>
            <a:off x="971550" y="1646238"/>
            <a:ext cx="8064500" cy="4519612"/>
          </a:xfrm>
        </p:spPr>
        <p:txBody>
          <a:bodyPr/>
          <a:lstStyle/>
          <a:p>
            <a:pPr eaLnBrk="1" hangingPunct="1">
              <a:buFontTx/>
              <a:buNone/>
            </a:pPr>
            <a:r>
              <a:rPr lang="tr-TR" sz="2800" smtClean="0"/>
              <a:t>Kanunun 70. maddesi uyarınca;</a:t>
            </a:r>
          </a:p>
          <a:p>
            <a:pPr eaLnBrk="1" hangingPunct="1">
              <a:buFontTx/>
              <a:buNone/>
            </a:pPr>
            <a:r>
              <a:rPr lang="tr-TR" sz="2800" smtClean="0"/>
              <a:t> </a:t>
            </a:r>
          </a:p>
          <a:p>
            <a:pPr eaLnBrk="1" hangingPunct="1">
              <a:buFontTx/>
              <a:buNone/>
            </a:pPr>
            <a:r>
              <a:rPr lang="tr-TR" sz="2800" smtClean="0"/>
              <a:t> «... yapacakları her türlü ameliye için hastanın, hasta küçük ya da vesayet </a:t>
            </a:r>
          </a:p>
          <a:p>
            <a:pPr eaLnBrk="1" hangingPunct="1">
              <a:buFontTx/>
              <a:buNone/>
            </a:pPr>
            <a:r>
              <a:rPr lang="tr-TR" sz="2800" smtClean="0"/>
              <a:t>  altında ise veli veya vasisinden muvafakiyetini alırlar. Büyük cerrahi </a:t>
            </a:r>
          </a:p>
          <a:p>
            <a:pPr eaLnBrk="1" hangingPunct="1">
              <a:buFontTx/>
              <a:buNone/>
            </a:pPr>
            <a:r>
              <a:rPr lang="tr-TR" sz="2800" smtClean="0"/>
              <a:t>  müdahaleler için bu muvafakatin yazılı </a:t>
            </a:r>
          </a:p>
          <a:p>
            <a:pPr eaLnBrk="1" hangingPunct="1">
              <a:buFontTx/>
              <a:buNone/>
            </a:pPr>
            <a:r>
              <a:rPr lang="tr-TR" sz="2800" smtClean="0"/>
              <a:t>  olması gerekir.»       </a:t>
            </a:r>
          </a:p>
          <a:p>
            <a:pPr eaLnBrk="1" hangingPunct="1">
              <a:buFontTx/>
              <a:buNone/>
            </a:pPr>
            <a:endParaRPr lang="tr-TR" smtClean="0"/>
          </a:p>
        </p:txBody>
      </p:sp>
      <p:pic>
        <p:nvPicPr>
          <p:cNvPr id="15364"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6663" y="6021388"/>
            <a:ext cx="1062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Korint sütunları tasarım şablonu">
  <a:themeElements>
    <a:clrScheme name="Korint sütunları tasarım şablon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Korint sütunları tasarım şablonu">
      <a:majorFont>
        <a:latin typeface="Palatino Linotype"/>
        <a:ea typeface=""/>
        <a:cs typeface=""/>
      </a:majorFont>
      <a:minorFont>
        <a:latin typeface="Palatino Linotype"/>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rint sütunları tasarım şablon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orint sütunları tasarım şablon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orint sütunları tasarım şablon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orint sütunları tasarım şablon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orint sütunları tasarım şablon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orint sütunları tasarım şablon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orint sütunları tasarım şablon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orint sütunları tasarım şablon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orint sütunları tasarım şablon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orint sütunları tasarım şablon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orint sütunları tasarım şablon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orint sütunları tasarım şablon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ustin">
  <a:themeElements>
    <a:clrScheme name="Bileşik">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1443</TotalTime>
  <Words>1675</Words>
  <Application>Microsoft Office PowerPoint</Application>
  <PresentationFormat>Ekran Gösterisi (4:3)</PresentationFormat>
  <Paragraphs>304</Paragraphs>
  <Slides>38</Slides>
  <Notes>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38</vt:i4>
      </vt:variant>
    </vt:vector>
  </HeadingPairs>
  <TitlesOfParts>
    <vt:vector size="46" baseType="lpstr">
      <vt:lpstr>Arial</vt:lpstr>
      <vt:lpstr>Palatino Linotype</vt:lpstr>
      <vt:lpstr>Century Gothic</vt:lpstr>
      <vt:lpstr>Wingdings 2</vt:lpstr>
      <vt:lpstr>Batang</vt:lpstr>
      <vt:lpstr>Wingdings</vt:lpstr>
      <vt:lpstr>Korint sütunları tasarım şablonu</vt:lpstr>
      <vt:lpstr>Austin</vt:lpstr>
      <vt:lpstr>KLİNİK ARAŞTIRMALARDA  AYDINLATILMIŞ ONAM, RIZA  VE HUKUKİ ETKİLERİ</vt:lpstr>
      <vt:lpstr>PowerPoint Sunusu</vt:lpstr>
      <vt:lpstr>PowerPoint Sunusu</vt:lpstr>
      <vt:lpstr>PowerPoint Sunusu</vt:lpstr>
      <vt:lpstr>PowerPoint Sunusu</vt:lpstr>
      <vt:lpstr>PowerPoint Sunusu</vt:lpstr>
      <vt:lpstr>Anayasa</vt:lpstr>
      <vt:lpstr>Hasta Hakları Yönetmeliği</vt:lpstr>
      <vt:lpstr> TŞSTİ Dair Kanun  </vt:lpstr>
      <vt:lpstr>Tıbbi Deontoloji Tüzüğü</vt:lpstr>
      <vt:lpstr>PowerPoint Sunusu</vt:lpstr>
      <vt:lpstr>PowerPoint Sunusu</vt:lpstr>
      <vt:lpstr>PowerPoint Sunusu</vt:lpstr>
      <vt:lpstr>PowerPoint Sunusu</vt:lpstr>
      <vt:lpstr>B) RIZA KAVRAMI  </vt:lpstr>
      <vt:lpstr>PowerPoint Sunusu</vt:lpstr>
      <vt:lpstr> C) KLİNİK ARAŞTIRMALARDA  AYDINLATILMIŞ ONAM VE RIZA  </vt:lpstr>
      <vt:lpstr>PowerPoint Sunusu</vt:lpstr>
      <vt:lpstr>PowerPoint Sunusu</vt:lpstr>
      <vt:lpstr>PowerPoint Sunusu</vt:lpstr>
      <vt:lpstr>PowerPoint Sunusu</vt:lpstr>
      <vt:lpstr>  D) UYGULAMADA AYDINLATILMIŞ ONAM </vt:lpstr>
      <vt:lpstr>2- AYDINLATMA YÜKÜMLÜSÜ</vt:lpstr>
      <vt:lpstr>3- AYDINLATMA ZAMANI</vt:lpstr>
      <vt:lpstr>PowerPoint Sunusu</vt:lpstr>
      <vt:lpstr>5- AYDINLATMANIN ŞEKLİ</vt:lpstr>
      <vt:lpstr>PowerPoint Sunusu</vt:lpstr>
      <vt:lpstr>6- AYDINLATMANIN İMKANSIZLIĞI</vt:lpstr>
      <vt:lpstr>7- AMELİYAT ESNASINDA AYDINLATMA</vt:lpstr>
      <vt:lpstr>8- AYDINLATMA ZORUNLULUĞUNUN BULUNMAMASI</vt:lpstr>
      <vt:lpstr>PowerPoint Sunusu</vt:lpstr>
      <vt:lpstr>PowerPoint Sunusu</vt:lpstr>
      <vt:lpstr>E) AYDINLATILMIŞ ONAM VE RIZANIN  HUKUKİ ETKİSİ</vt:lpstr>
      <vt:lpstr>PowerPoint Sunusu</vt:lpstr>
      <vt:lpstr>PowerPoint Sunusu</vt:lpstr>
      <vt:lpstr>   SONUÇ </vt:lpstr>
      <vt:lpstr>PowerPoint Sunusu</vt:lpstr>
      <vt:lpstr>Saygılarımla…   Av. Osman Fırat TURAN     www.devrimhukuk.com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Aydınlatılmış Onam ve Hukuki Etkisi</dc:title>
  <dc:creator>user</dc:creator>
  <cp:lastModifiedBy>Devrim Hukuk</cp:lastModifiedBy>
  <cp:revision>106</cp:revision>
  <dcterms:created xsi:type="dcterms:W3CDTF">2008-11-29T12:54:08Z</dcterms:created>
  <dcterms:modified xsi:type="dcterms:W3CDTF">2013-06-25T08:35:34Z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TC011594391055</vt:lpwstr>
  </property>
</Properties>
</file>