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9"/>
  </p:notesMasterIdLst>
  <p:sldIdLst>
    <p:sldId id="256" r:id="rId2"/>
    <p:sldId id="294" r:id="rId3"/>
    <p:sldId id="285" r:id="rId4"/>
    <p:sldId id="296" r:id="rId5"/>
    <p:sldId id="275" r:id="rId6"/>
    <p:sldId id="286" r:id="rId7"/>
    <p:sldId id="288" r:id="rId8"/>
    <p:sldId id="308" r:id="rId9"/>
    <p:sldId id="279" r:id="rId10"/>
    <p:sldId id="302" r:id="rId11"/>
    <p:sldId id="311" r:id="rId12"/>
    <p:sldId id="280" r:id="rId13"/>
    <p:sldId id="309" r:id="rId14"/>
    <p:sldId id="260" r:id="rId15"/>
    <p:sldId id="258" r:id="rId16"/>
    <p:sldId id="295" r:id="rId17"/>
    <p:sldId id="305" r:id="rId18"/>
    <p:sldId id="297" r:id="rId19"/>
    <p:sldId id="289" r:id="rId20"/>
    <p:sldId id="290" r:id="rId21"/>
    <p:sldId id="291" r:id="rId22"/>
    <p:sldId id="293" r:id="rId23"/>
    <p:sldId id="298" r:id="rId24"/>
    <p:sldId id="262" r:id="rId25"/>
    <p:sldId id="263" r:id="rId26"/>
    <p:sldId id="264" r:id="rId27"/>
    <p:sldId id="265" r:id="rId28"/>
    <p:sldId id="266" r:id="rId29"/>
    <p:sldId id="267" r:id="rId30"/>
    <p:sldId id="299" r:id="rId31"/>
    <p:sldId id="268" r:id="rId32"/>
    <p:sldId id="269" r:id="rId33"/>
    <p:sldId id="300" r:id="rId34"/>
    <p:sldId id="271" r:id="rId35"/>
    <p:sldId id="272" r:id="rId36"/>
    <p:sldId id="270" r:id="rId37"/>
    <p:sldId id="273" r:id="rId38"/>
    <p:sldId id="274" r:id="rId39"/>
    <p:sldId id="277" r:id="rId40"/>
    <p:sldId id="301" r:id="rId41"/>
    <p:sldId id="278" r:id="rId42"/>
    <p:sldId id="307" r:id="rId43"/>
    <p:sldId id="310" r:id="rId44"/>
    <p:sldId id="312" r:id="rId45"/>
    <p:sldId id="303" r:id="rId46"/>
    <p:sldId id="304" r:id="rId47"/>
    <p:sldId id="306"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1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00" d="100"/>
          <a:sy n="100" d="100"/>
        </p:scale>
        <p:origin x="-498" y="330"/>
      </p:cViewPr>
      <p:guideLst>
        <p:guide orient="horz" pos="2160"/>
        <p:guide pos="2880"/>
      </p:guideLst>
    </p:cSldViewPr>
  </p:slideViewPr>
  <p:outlineViewPr>
    <p:cViewPr>
      <p:scale>
        <a:sx n="33" d="100"/>
        <a:sy n="33" d="100"/>
      </p:scale>
      <p:origin x="54" y="9066"/>
    </p:cViewPr>
  </p:outlineViewPr>
  <p:notesTextViewPr>
    <p:cViewPr>
      <p:scale>
        <a:sx n="100" d="100"/>
        <a:sy n="100" d="100"/>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4289A-6B0F-43BC-8FE4-CA7277171B13}" type="datetimeFigureOut">
              <a:rPr lang="tr-TR" smtClean="0"/>
              <a:t>12.02.2014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1AD68-E278-4524-9F20-A0380D7A6F25}" type="slidenum">
              <a:rPr lang="tr-TR" smtClean="0"/>
              <a:t>‹#›</a:t>
            </a:fld>
            <a:endParaRPr lang="tr-TR"/>
          </a:p>
        </p:txBody>
      </p:sp>
    </p:spTree>
    <p:extLst>
      <p:ext uri="{BB962C8B-B14F-4D97-AF65-F5344CB8AC3E}">
        <p14:creationId xmlns:p14="http://schemas.microsoft.com/office/powerpoint/2010/main" val="72679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81AD68-E278-4524-9F20-A0380D7A6F25}" type="slidenum">
              <a:rPr lang="tr-TR" smtClean="0"/>
              <a:t>3</a:t>
            </a:fld>
            <a:endParaRPr lang="tr-TR"/>
          </a:p>
        </p:txBody>
      </p:sp>
    </p:spTree>
    <p:extLst>
      <p:ext uri="{BB962C8B-B14F-4D97-AF65-F5344CB8AC3E}">
        <p14:creationId xmlns:p14="http://schemas.microsoft.com/office/powerpoint/2010/main" val="1430369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12.02.2014</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12.02.2014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12.02.2014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12.02.2014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12.02.2014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12.02.2014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12.02.2014</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12.02.2014</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12.02.2014</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47664" y="4077072"/>
            <a:ext cx="6264696" cy="1512168"/>
          </a:xfrm>
        </p:spPr>
        <p:txBody>
          <a:bodyPr>
            <a:normAutofit fontScale="40000" lnSpcReduction="20000"/>
          </a:bodyPr>
          <a:lstStyle/>
          <a:p>
            <a:r>
              <a:rPr lang="tr-TR" b="1" dirty="0">
                <a:latin typeface="+mj-lt"/>
              </a:rPr>
              <a:t>SAHUMER </a:t>
            </a:r>
          </a:p>
          <a:p>
            <a:r>
              <a:rPr lang="tr-TR" b="1" dirty="0" smtClean="0">
                <a:latin typeface="+mj-lt"/>
              </a:rPr>
              <a:t>III.UZAKTAN </a:t>
            </a:r>
            <a:r>
              <a:rPr lang="tr-TR" b="1" dirty="0">
                <a:latin typeface="+mj-lt"/>
              </a:rPr>
              <a:t>EĞİTİM</a:t>
            </a:r>
          </a:p>
          <a:p>
            <a:r>
              <a:rPr lang="tr-TR" b="1" dirty="0">
                <a:latin typeface="+mj-lt"/>
              </a:rPr>
              <a:t>SAĞLIK HUKUKU SERTİFİKA PROGRAMI </a:t>
            </a:r>
          </a:p>
          <a:p>
            <a:endParaRPr lang="tr-TR" b="1" dirty="0" smtClean="0">
              <a:latin typeface="+mj-lt"/>
            </a:endParaRPr>
          </a:p>
          <a:p>
            <a:endParaRPr lang="tr-TR" b="1" dirty="0">
              <a:latin typeface="+mj-lt"/>
            </a:endParaRPr>
          </a:p>
          <a:p>
            <a:r>
              <a:rPr lang="tr-TR" dirty="0">
                <a:latin typeface="+mj-lt"/>
              </a:rPr>
              <a:t>Av</a:t>
            </a:r>
            <a:r>
              <a:rPr lang="tr-TR" dirty="0" smtClean="0">
                <a:latin typeface="+mj-lt"/>
              </a:rPr>
              <a:t>. Devrim </a:t>
            </a:r>
            <a:r>
              <a:rPr lang="tr-TR" dirty="0">
                <a:latin typeface="+mj-lt"/>
              </a:rPr>
              <a:t>KARAKÜLAH </a:t>
            </a:r>
          </a:p>
          <a:p>
            <a:r>
              <a:rPr lang="tr-TR" dirty="0">
                <a:latin typeface="+mj-lt"/>
              </a:rPr>
              <a:t>Av</a:t>
            </a:r>
            <a:r>
              <a:rPr lang="tr-TR" dirty="0" smtClean="0">
                <a:latin typeface="+mj-lt"/>
              </a:rPr>
              <a:t>. Osman </a:t>
            </a:r>
            <a:r>
              <a:rPr lang="tr-TR" dirty="0">
                <a:latin typeface="+mj-lt"/>
              </a:rPr>
              <a:t>Fırat TURAN</a:t>
            </a:r>
          </a:p>
          <a:p>
            <a:r>
              <a:rPr lang="tr-TR" b="1" dirty="0">
                <a:latin typeface="+mj-lt"/>
              </a:rPr>
              <a:t>DEVRİM HUKUK BÜROSU </a:t>
            </a:r>
          </a:p>
          <a:p>
            <a:r>
              <a:rPr lang="tr-TR" b="1" dirty="0">
                <a:latin typeface="+mj-lt"/>
              </a:rPr>
              <a:t>(DHB)</a:t>
            </a:r>
          </a:p>
          <a:p>
            <a:endParaRPr lang="tr-TR" dirty="0"/>
          </a:p>
        </p:txBody>
      </p:sp>
      <p:sp>
        <p:nvSpPr>
          <p:cNvPr id="2" name="Dikdörtgen 1"/>
          <p:cNvSpPr/>
          <p:nvPr/>
        </p:nvSpPr>
        <p:spPr>
          <a:xfrm>
            <a:off x="1331639" y="1124744"/>
            <a:ext cx="6480721" cy="2585323"/>
          </a:xfrm>
          <a:prstGeom prst="rect">
            <a:avLst/>
          </a:prstGeom>
          <a:noFill/>
        </p:spPr>
        <p:txBody>
          <a:bodyPr wrap="square" lIns="91440" tIns="45720" rIns="91440" bIns="45720">
            <a:spAutoFit/>
          </a:bodyPr>
          <a:lstStyle/>
          <a:p>
            <a:pPr algn="ctr"/>
            <a:r>
              <a:rPr lang="tr-TR" sz="5400" b="1" cap="none" spc="0"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HASTA ŞİKAYETLERİNİN HUKUKSAL YÖNÜ </a:t>
            </a:r>
          </a:p>
        </p:txBody>
      </p:sp>
    </p:spTree>
    <p:extLst>
      <p:ext uri="{BB962C8B-B14F-4D97-AF65-F5344CB8AC3E}">
        <p14:creationId xmlns:p14="http://schemas.microsoft.com/office/powerpoint/2010/main" val="53921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764704"/>
            <a:ext cx="7056784" cy="5328592"/>
          </a:xfrm>
        </p:spPr>
        <p:txBody>
          <a:bodyPr>
            <a:normAutofit fontScale="47500" lnSpcReduction="20000"/>
          </a:bodyPr>
          <a:lstStyle/>
          <a:p>
            <a:pPr algn="just"/>
            <a:r>
              <a:rPr lang="tr-TR" sz="3400" dirty="0"/>
              <a:t>Hastanın tıbbi kayıtlarının bir örneğini edinmesi ve gerek gördüğünde bunları bir başka hekime sunabilmesidir,</a:t>
            </a:r>
          </a:p>
          <a:p>
            <a:pPr algn="just"/>
            <a:r>
              <a:rPr lang="tr-TR" sz="3400" dirty="0"/>
              <a:t>Hastaya teşhis, tedavi, muayene vs. gibi hizmetlerin sonuçlarının anlayabileceği sadelikte anlatılmasıdır,</a:t>
            </a:r>
          </a:p>
          <a:p>
            <a:pPr algn="just"/>
            <a:r>
              <a:rPr lang="tr-TR" sz="3400" dirty="0"/>
              <a:t>Konuşma veya duyma özürlü olan veya tedavi gördüğü ülkenin dilini bilmeyen hastaya tercüman sağlanmasıdır,</a:t>
            </a:r>
          </a:p>
          <a:p>
            <a:pPr algn="just"/>
            <a:r>
              <a:rPr lang="tr-TR" sz="3400" dirty="0"/>
              <a:t>Hastanın rızası olmaksızın hiçbir tıbbi müdahalenin yapılmamasıdır,</a:t>
            </a:r>
          </a:p>
          <a:p>
            <a:pPr algn="just"/>
            <a:r>
              <a:rPr lang="tr-TR" sz="3400" dirty="0"/>
              <a:t>Medeni hakları herhangi bir nedenle kullanma ehliyetine sahip olmayan hastanın yetkili bir vekil aracılığı ile temsil edilmesi ve haklarının korunmasıdır,</a:t>
            </a:r>
          </a:p>
          <a:p>
            <a:pPr algn="just"/>
            <a:r>
              <a:rPr lang="tr-TR" sz="3400" dirty="0"/>
              <a:t>Hastanın tıbbi müdahale alternatifleri ve bunların riski konusunda bilgilendirilmesidir,</a:t>
            </a:r>
          </a:p>
          <a:p>
            <a:pPr algn="just"/>
            <a:r>
              <a:rPr lang="tr-TR" sz="3400" dirty="0"/>
              <a:t>Hastanın tedaviyi ret etme hakkına sahip olmasıdır,</a:t>
            </a:r>
          </a:p>
          <a:p>
            <a:pPr algn="just"/>
            <a:r>
              <a:rPr lang="tr-TR" sz="3400" dirty="0"/>
              <a:t>Hastanın bakım ve tedavisinin devamlılığının sağlanması ve güvence altına alınmasıdır,</a:t>
            </a:r>
          </a:p>
          <a:p>
            <a:pPr algn="just"/>
            <a:r>
              <a:rPr lang="tr-TR" sz="3400" dirty="0"/>
              <a:t>Nedeni ve seçenekleri açıklanmak ve kabulü sağlanmak suretiyle hastanın bir başka sağlık kuruluşuna naklidir,</a:t>
            </a:r>
          </a:p>
          <a:p>
            <a:pPr algn="just"/>
            <a:r>
              <a:rPr lang="tr-TR" sz="3400" dirty="0"/>
              <a:t>Tutuklu ve hükümlü hastaların da sağlık kuruluşu hizmetlerinden başkaları gibi yararlanmasıdır,</a:t>
            </a:r>
          </a:p>
          <a:p>
            <a:pPr algn="just"/>
            <a:r>
              <a:rPr lang="tr-TR" sz="3800" b="1" dirty="0"/>
              <a:t>Hasta şikayetlerinin dikkate alınması ve şikayet mekanizmasının çalıştırılarak sonucundan hastaya bilgi verilmesidir,</a:t>
            </a:r>
          </a:p>
          <a:p>
            <a:pPr algn="just"/>
            <a:r>
              <a:rPr lang="tr-TR" sz="3400" dirty="0"/>
              <a:t>Hastanın her türlü haberleşme olanağından özgürce yararlanmasıdır,</a:t>
            </a:r>
          </a:p>
          <a:p>
            <a:pPr algn="just"/>
            <a:r>
              <a:rPr lang="tr-TR" sz="3400" dirty="0"/>
              <a:t>Hastanın dini hizmetlerden yararlanmasıdır.</a:t>
            </a:r>
          </a:p>
          <a:p>
            <a:endParaRPr lang="tr-TR" dirty="0"/>
          </a:p>
        </p:txBody>
      </p:sp>
    </p:spTree>
    <p:extLst>
      <p:ext uri="{BB962C8B-B14F-4D97-AF65-F5344CB8AC3E}">
        <p14:creationId xmlns:p14="http://schemas.microsoft.com/office/powerpoint/2010/main" val="1995872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1108976" y="-72762"/>
            <a:ext cx="3064827" cy="1503037"/>
          </a:xfrm>
        </p:spPr>
        <p:txBody>
          <a:bodyPr/>
          <a:lstStyle/>
          <a:p>
            <a:r>
              <a:rPr lang="tr-TR" b="1" u="sng" dirty="0">
                <a:solidFill>
                  <a:schemeClr val="accent4"/>
                </a:solidFill>
              </a:rPr>
              <a:t>BALİ BİLDİRGESİ</a:t>
            </a:r>
          </a:p>
        </p:txBody>
      </p:sp>
      <p:sp>
        <p:nvSpPr>
          <p:cNvPr id="3" name="İçerik Yer Tutucusu 2"/>
          <p:cNvSpPr>
            <a:spLocks noGrp="1"/>
          </p:cNvSpPr>
          <p:nvPr>
            <p:ph idx="1"/>
          </p:nvPr>
        </p:nvSpPr>
        <p:spPr>
          <a:xfrm rot="60000">
            <a:off x="5173256" y="1012427"/>
            <a:ext cx="3676072" cy="4977161"/>
          </a:xfrm>
        </p:spPr>
        <p:txBody>
          <a:bodyPr>
            <a:normAutofit fontScale="70000" lnSpcReduction="20000"/>
          </a:bodyPr>
          <a:lstStyle/>
          <a:p>
            <a:pPr marL="0" indent="0">
              <a:buNone/>
            </a:pPr>
            <a:r>
              <a:rPr lang="tr-TR" sz="2000" b="1" i="1" dirty="0" smtClean="0"/>
              <a:t>1. Kaliteli </a:t>
            </a:r>
            <a:r>
              <a:rPr lang="tr-TR" sz="2000" b="1" i="1" dirty="0"/>
              <a:t>tıbbi bakım </a:t>
            </a:r>
            <a:r>
              <a:rPr lang="tr-TR" sz="2000" b="1" i="1" dirty="0" smtClean="0"/>
              <a:t>hakkı</a:t>
            </a:r>
          </a:p>
          <a:p>
            <a:pPr marL="0" indent="0">
              <a:buNone/>
            </a:pPr>
            <a:endParaRPr lang="tr-TR" sz="2000" b="1" i="1" dirty="0" smtClean="0"/>
          </a:p>
          <a:p>
            <a:pPr marL="0" indent="0">
              <a:buNone/>
            </a:pPr>
            <a:r>
              <a:rPr lang="tr-TR" sz="2000" b="1" i="1" dirty="0"/>
              <a:t>2. Seçim yapma özgürlüğü </a:t>
            </a:r>
          </a:p>
          <a:p>
            <a:pPr marL="0" indent="0">
              <a:buNone/>
            </a:pPr>
            <a:endParaRPr lang="tr-TR" sz="2000" b="1" i="1" dirty="0" smtClean="0"/>
          </a:p>
          <a:p>
            <a:pPr marL="0" indent="0">
              <a:buNone/>
            </a:pPr>
            <a:r>
              <a:rPr lang="da-DK" sz="2000" b="1" i="1" dirty="0"/>
              <a:t>3. Kendi kaderini belirleme hakkı </a:t>
            </a:r>
            <a:endParaRPr lang="tr-TR" sz="2000" b="1" i="1" dirty="0" smtClean="0"/>
          </a:p>
          <a:p>
            <a:pPr marL="0" indent="0">
              <a:buNone/>
            </a:pPr>
            <a:endParaRPr lang="tr-TR" sz="2000" b="1" i="1" dirty="0" smtClean="0"/>
          </a:p>
          <a:p>
            <a:pPr marL="0" indent="0">
              <a:buNone/>
            </a:pPr>
            <a:r>
              <a:rPr lang="tr-TR" sz="2000" b="1" i="1" dirty="0"/>
              <a:t>4. Bilinci kapalı hasta </a:t>
            </a:r>
            <a:endParaRPr lang="tr-TR" sz="2000" b="1" i="1" dirty="0" smtClean="0"/>
          </a:p>
          <a:p>
            <a:pPr marL="0" indent="0">
              <a:buNone/>
            </a:pPr>
            <a:endParaRPr lang="tr-TR" sz="2000" b="1" i="1" dirty="0" smtClean="0"/>
          </a:p>
          <a:p>
            <a:pPr marL="0" indent="0">
              <a:buNone/>
            </a:pPr>
            <a:r>
              <a:rPr lang="es-ES" sz="2000" b="1" i="1" dirty="0"/>
              <a:t>5. Yasal ehliyeti olmayan hasta </a:t>
            </a:r>
            <a:endParaRPr lang="tr-TR" sz="2000" b="1" i="1" dirty="0" smtClean="0"/>
          </a:p>
          <a:p>
            <a:pPr marL="0" indent="0">
              <a:buNone/>
            </a:pPr>
            <a:endParaRPr lang="tr-TR" sz="2000" b="1" i="1" dirty="0" smtClean="0"/>
          </a:p>
          <a:p>
            <a:pPr marL="0" indent="0" algn="just">
              <a:buNone/>
            </a:pPr>
            <a:r>
              <a:rPr lang="tr-TR" sz="2000" b="1" i="1" dirty="0"/>
              <a:t>6. Hastanın isteğine karşın yapılan </a:t>
            </a:r>
            <a:r>
              <a:rPr lang="tr-TR" sz="2000" b="1" i="1" dirty="0" smtClean="0"/>
              <a:t>  </a:t>
            </a:r>
          </a:p>
          <a:p>
            <a:pPr marL="0" indent="0" algn="just">
              <a:buNone/>
            </a:pPr>
            <a:r>
              <a:rPr lang="tr-TR" sz="2000" b="1" i="1" dirty="0"/>
              <a:t> </a:t>
            </a:r>
            <a:r>
              <a:rPr lang="tr-TR" sz="2000" b="1" i="1" dirty="0" smtClean="0"/>
              <a:t>    girişimler </a:t>
            </a:r>
          </a:p>
          <a:p>
            <a:pPr marL="0" indent="0">
              <a:buNone/>
            </a:pPr>
            <a:endParaRPr lang="tr-TR" sz="2000" b="1" i="1" dirty="0" smtClean="0"/>
          </a:p>
          <a:p>
            <a:pPr marL="0" indent="0">
              <a:buNone/>
            </a:pPr>
            <a:r>
              <a:rPr lang="tr-TR" sz="2000" b="1" i="1" dirty="0"/>
              <a:t>7. Bilgilendirme hakkı </a:t>
            </a:r>
            <a:endParaRPr lang="tr-TR" sz="2000" b="1" i="1" dirty="0" smtClean="0"/>
          </a:p>
          <a:p>
            <a:pPr marL="0" indent="0">
              <a:buNone/>
            </a:pPr>
            <a:endParaRPr lang="tr-TR" sz="2000" b="1" i="1" dirty="0" smtClean="0"/>
          </a:p>
          <a:p>
            <a:pPr marL="0" indent="0">
              <a:buNone/>
            </a:pPr>
            <a:r>
              <a:rPr lang="tr-TR" sz="2000" b="1" i="1" dirty="0" smtClean="0"/>
              <a:t>8.Gizlilik hakkı</a:t>
            </a:r>
          </a:p>
          <a:p>
            <a:pPr marL="0" indent="0">
              <a:buNone/>
            </a:pPr>
            <a:endParaRPr lang="tr-TR" sz="2000" b="1" i="1" dirty="0" smtClean="0"/>
          </a:p>
          <a:p>
            <a:pPr marL="0" indent="0">
              <a:buNone/>
            </a:pPr>
            <a:r>
              <a:rPr lang="tr-TR" sz="2000" b="1" i="1" dirty="0" smtClean="0"/>
              <a:t>9</a:t>
            </a:r>
            <a:r>
              <a:rPr lang="tr-TR" sz="2000" b="1" i="1" dirty="0"/>
              <a:t>. Sağlık eğitimi hakkı </a:t>
            </a:r>
            <a:endParaRPr lang="tr-TR" sz="2000" b="1" i="1" dirty="0" smtClean="0"/>
          </a:p>
          <a:p>
            <a:pPr marL="0" indent="0">
              <a:buNone/>
            </a:pPr>
            <a:endParaRPr lang="tr-TR" sz="2000" b="1" i="1" dirty="0"/>
          </a:p>
          <a:p>
            <a:pPr marL="0" indent="0">
              <a:buNone/>
            </a:pPr>
            <a:r>
              <a:rPr lang="tr-TR" sz="2000" b="1" i="1" dirty="0" smtClean="0"/>
              <a:t>10</a:t>
            </a:r>
            <a:r>
              <a:rPr lang="tr-TR" sz="2000" b="1" i="1" dirty="0"/>
              <a:t>. Onur hakkı </a:t>
            </a:r>
            <a:endParaRPr lang="tr-TR" sz="2000" b="1" i="1" dirty="0" smtClean="0"/>
          </a:p>
          <a:p>
            <a:pPr marL="0" indent="0">
              <a:buNone/>
            </a:pPr>
            <a:endParaRPr lang="tr-TR" sz="2000" b="1" i="1" dirty="0"/>
          </a:p>
          <a:p>
            <a:pPr marL="0" indent="0">
              <a:buNone/>
            </a:pPr>
            <a:r>
              <a:rPr lang="tr-TR" sz="2000" b="1" i="1" dirty="0" smtClean="0"/>
              <a:t>11</a:t>
            </a:r>
            <a:r>
              <a:rPr lang="tr-TR" sz="2000" b="1" i="1" dirty="0"/>
              <a:t>. Dini destek hakkı </a:t>
            </a:r>
          </a:p>
          <a:p>
            <a:endParaRPr lang="tr-TR" dirty="0"/>
          </a:p>
        </p:txBody>
      </p:sp>
      <p:sp>
        <p:nvSpPr>
          <p:cNvPr id="4" name="Metin Yer Tutucusu 3"/>
          <p:cNvSpPr>
            <a:spLocks noGrp="1"/>
          </p:cNvSpPr>
          <p:nvPr>
            <p:ph type="body" sz="half" idx="2"/>
          </p:nvPr>
        </p:nvSpPr>
        <p:spPr>
          <a:xfrm rot="-60000">
            <a:off x="1148125" y="1662194"/>
            <a:ext cx="3048891" cy="2100400"/>
          </a:xfrm>
        </p:spPr>
        <p:txBody>
          <a:bodyPr>
            <a:normAutofit/>
          </a:bodyPr>
          <a:lstStyle/>
          <a:p>
            <a:r>
              <a:rPr lang="tr-TR" sz="1400" dirty="0"/>
              <a:t>Dünya Tabipler Birliği tarafından Eylül 1995 tarihinde Endonezya’nın Bali kentinde yapılan toplantıda Lizbon Hasta Hakları Bildirgesi gözden geçirilerek Bali Bildirgesi </a:t>
            </a:r>
            <a:r>
              <a:rPr lang="tr-TR" sz="1400" dirty="0" smtClean="0"/>
              <a:t>yayımlanmıştır.</a:t>
            </a:r>
            <a:endParaRPr lang="tr-TR" sz="1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2188">
            <a:off x="1263086" y="3861049"/>
            <a:ext cx="2877312" cy="19507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76940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800" b="1" dirty="0">
                <a:solidFill>
                  <a:schemeClr val="accent4"/>
                </a:solidFill>
              </a:rPr>
              <a:t>AVRUPA’DA HASTA </a:t>
            </a:r>
            <a:r>
              <a:rPr lang="tr-TR" sz="1800" b="1" dirty="0" smtClean="0">
                <a:solidFill>
                  <a:schemeClr val="accent4"/>
                </a:solidFill>
              </a:rPr>
              <a:t>HAKLARININ</a:t>
            </a:r>
            <a:br>
              <a:rPr lang="tr-TR" sz="1800" b="1" dirty="0" smtClean="0">
                <a:solidFill>
                  <a:schemeClr val="accent4"/>
                </a:solidFill>
              </a:rPr>
            </a:br>
            <a:r>
              <a:rPr lang="tr-TR" sz="1800" b="1" dirty="0" smtClean="0">
                <a:solidFill>
                  <a:schemeClr val="accent4"/>
                </a:solidFill>
              </a:rPr>
              <a:t>GELİŞTİRİLMESİ </a:t>
            </a:r>
            <a:r>
              <a:rPr lang="tr-TR" sz="1800" b="1" dirty="0">
                <a:solidFill>
                  <a:schemeClr val="accent4"/>
                </a:solidFill>
              </a:rPr>
              <a:t>BİLDİRGESİ </a:t>
            </a:r>
            <a:r>
              <a:rPr lang="tr-TR" sz="1800" b="1" dirty="0" smtClean="0">
                <a:solidFill>
                  <a:schemeClr val="accent4"/>
                </a:solidFill>
              </a:rPr>
              <a:t/>
            </a:r>
            <a:br>
              <a:rPr lang="tr-TR" sz="1800" b="1" dirty="0" smtClean="0">
                <a:solidFill>
                  <a:schemeClr val="accent4"/>
                </a:solidFill>
              </a:rPr>
            </a:br>
            <a:r>
              <a:rPr lang="tr-TR" sz="1800" b="1" u="sng" dirty="0" smtClean="0">
                <a:solidFill>
                  <a:schemeClr val="accent4"/>
                </a:solidFill>
              </a:rPr>
              <a:t>(</a:t>
            </a:r>
            <a:r>
              <a:rPr lang="tr-TR" sz="1800" b="1" u="sng" dirty="0">
                <a:solidFill>
                  <a:schemeClr val="accent4"/>
                </a:solidFill>
              </a:rPr>
              <a:t>Amsterdam, 28-30 Mart 1994)</a:t>
            </a:r>
            <a:endParaRPr lang="tr-TR" sz="1800" u="sng" dirty="0">
              <a:solidFill>
                <a:schemeClr val="accent4"/>
              </a:solidFill>
            </a:endParaRPr>
          </a:p>
        </p:txBody>
      </p:sp>
      <p:sp>
        <p:nvSpPr>
          <p:cNvPr id="3" name="İçerik Yer Tutucusu 2"/>
          <p:cNvSpPr>
            <a:spLocks noGrp="1"/>
          </p:cNvSpPr>
          <p:nvPr>
            <p:ph idx="1"/>
          </p:nvPr>
        </p:nvSpPr>
        <p:spPr>
          <a:xfrm>
            <a:off x="1043608" y="1916832"/>
            <a:ext cx="7128792" cy="4032447"/>
          </a:xfrm>
        </p:spPr>
        <p:txBody>
          <a:bodyPr>
            <a:normAutofit fontScale="70000" lnSpcReduction="20000"/>
          </a:bodyPr>
          <a:lstStyle/>
          <a:p>
            <a:pPr algn="just"/>
            <a:endParaRPr lang="tr-TR" dirty="0" smtClean="0"/>
          </a:p>
          <a:p>
            <a:pPr algn="just"/>
            <a:r>
              <a:rPr lang="tr-TR" dirty="0" smtClean="0"/>
              <a:t>Hastalar</a:t>
            </a:r>
            <a:r>
              <a:rPr lang="tr-TR" dirty="0"/>
              <a:t>, bu belgede belirtilen hakların uygulanması ile ilgili bilgi ve önerilere ulaşabilmelidirler</a:t>
            </a:r>
            <a:r>
              <a:rPr lang="tr-TR" dirty="0" smtClean="0"/>
              <a:t>.</a:t>
            </a:r>
          </a:p>
          <a:p>
            <a:pPr marL="0" indent="0" algn="just">
              <a:buNone/>
            </a:pPr>
            <a:endParaRPr lang="tr-TR" dirty="0"/>
          </a:p>
          <a:p>
            <a:pPr algn="just"/>
            <a:r>
              <a:rPr lang="tr-TR" b="1" dirty="0"/>
              <a:t>Hastalar haklarına saygı gösterilmediğini hissettiklerinde, </a:t>
            </a:r>
            <a:r>
              <a:rPr lang="tr-TR" b="1" dirty="0" smtClean="0"/>
              <a:t>şikayet için </a:t>
            </a:r>
            <a:r>
              <a:rPr lang="tr-TR" b="1" dirty="0"/>
              <a:t>başvuru olanağına sahip olmalıdır. </a:t>
            </a:r>
            <a:r>
              <a:rPr lang="tr-TR" dirty="0"/>
              <a:t>Mahkemelere başvurmanın yanı sıra, </a:t>
            </a:r>
            <a:r>
              <a:rPr lang="tr-TR" dirty="0" smtClean="0"/>
              <a:t>diğer merciler </a:t>
            </a:r>
            <a:r>
              <a:rPr lang="tr-TR" dirty="0"/>
              <a:t>düzeyinde başvuruda bulunma, hakem atanmasını isteme ile ilgili </a:t>
            </a:r>
            <a:r>
              <a:rPr lang="tr-TR" dirty="0" smtClean="0"/>
              <a:t>bağımsız mekanizmalar </a:t>
            </a:r>
            <a:r>
              <a:rPr lang="tr-TR" dirty="0"/>
              <a:t>bulunmalıdır. Bu mekanizmalar şikayet prosedürleri ile ilgili </a:t>
            </a:r>
            <a:r>
              <a:rPr lang="tr-TR" dirty="0" smtClean="0"/>
              <a:t>bilgi edinmeyi</a:t>
            </a:r>
            <a:r>
              <a:rPr lang="tr-TR" dirty="0"/>
              <a:t>, bağımsız kişilere ulaşabilmeyi ve hastanın en uygun nasıl hareket </a:t>
            </a:r>
            <a:r>
              <a:rPr lang="tr-TR" dirty="0" smtClean="0"/>
              <a:t>edeceği konusunda </a:t>
            </a:r>
            <a:r>
              <a:rPr lang="tr-TR" dirty="0"/>
              <a:t>danışmada bulunma imkanlarını sağlamalıdır. Bu mekanizmalar, </a:t>
            </a:r>
            <a:r>
              <a:rPr lang="tr-TR" dirty="0" smtClean="0"/>
              <a:t>bunların ötesinde </a:t>
            </a:r>
            <a:r>
              <a:rPr lang="tr-TR" dirty="0"/>
              <a:t>hasta adına savunma ve yardım olanaklarını gerektiğinde sağlamalıdır</a:t>
            </a:r>
            <a:r>
              <a:rPr lang="tr-TR" dirty="0" smtClean="0"/>
              <a:t>.</a:t>
            </a:r>
          </a:p>
          <a:p>
            <a:pPr marL="0" indent="0" algn="just">
              <a:buNone/>
            </a:pPr>
            <a:endParaRPr lang="tr-TR" dirty="0"/>
          </a:p>
          <a:p>
            <a:pPr algn="just"/>
            <a:r>
              <a:rPr lang="tr-TR" dirty="0"/>
              <a:t>Hastaların şikayetlerinin değerlendirilmesine, etkili ve tam olarak </a:t>
            </a:r>
            <a:r>
              <a:rPr lang="tr-TR" dirty="0" smtClean="0"/>
              <a:t>ilgilenilmesine ve </a:t>
            </a:r>
            <a:r>
              <a:rPr lang="tr-TR" dirty="0"/>
              <a:t>sonucu hakkında bilgi edinmeye hakkı vardır.</a:t>
            </a:r>
          </a:p>
        </p:txBody>
      </p:sp>
    </p:spTree>
    <p:extLst>
      <p:ext uri="{BB962C8B-B14F-4D97-AF65-F5344CB8AC3E}">
        <p14:creationId xmlns:p14="http://schemas.microsoft.com/office/powerpoint/2010/main" val="1153805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20688"/>
            <a:ext cx="6965245" cy="1202485"/>
          </a:xfrm>
        </p:spPr>
        <p:txBody>
          <a:bodyPr>
            <a:normAutofit/>
          </a:bodyPr>
          <a:lstStyle/>
          <a:p>
            <a:r>
              <a:rPr lang="tr-TR" sz="3600" u="sng" dirty="0" smtClean="0">
                <a:solidFill>
                  <a:schemeClr val="accent4"/>
                </a:solidFill>
              </a:rPr>
              <a:t>AVRUPA SOSYAL MODELİ</a:t>
            </a:r>
            <a:endParaRPr lang="tr-TR" sz="3600" u="sng" dirty="0">
              <a:solidFill>
                <a:schemeClr val="accent4"/>
              </a:solidFill>
            </a:endParaRPr>
          </a:p>
        </p:txBody>
      </p:sp>
      <p:sp>
        <p:nvSpPr>
          <p:cNvPr id="3" name="İçerik Yer Tutucusu 2"/>
          <p:cNvSpPr>
            <a:spLocks noGrp="1"/>
          </p:cNvSpPr>
          <p:nvPr>
            <p:ph idx="1"/>
          </p:nvPr>
        </p:nvSpPr>
        <p:spPr>
          <a:xfrm>
            <a:off x="1619672" y="1628800"/>
            <a:ext cx="6480720" cy="4094269"/>
          </a:xfrm>
        </p:spPr>
        <p:txBody>
          <a:bodyPr>
            <a:normAutofit fontScale="55000" lnSpcReduction="20000"/>
          </a:bodyPr>
          <a:lstStyle/>
          <a:p>
            <a:pPr marL="0" indent="0">
              <a:buNone/>
            </a:pPr>
            <a:endParaRPr lang="tr-TR" dirty="0" smtClean="0"/>
          </a:p>
          <a:p>
            <a:pPr marL="0" indent="0" algn="just">
              <a:buNone/>
            </a:pPr>
            <a:r>
              <a:rPr lang="tr-TR" dirty="0" smtClean="0"/>
              <a:t>Avrupa </a:t>
            </a:r>
            <a:r>
              <a:rPr lang="tr-TR" dirty="0"/>
              <a:t>Birliği, ulusal sağlık sistemlerindeki farklılıklara rağmen sağlık konusunda dünyanın her yerinde tedavi hakkı “Avrupa Sosyal </a:t>
            </a:r>
            <a:r>
              <a:rPr lang="tr-TR" dirty="0" err="1" smtClean="0"/>
              <a:t>Modeli”ni</a:t>
            </a:r>
            <a:r>
              <a:rPr lang="tr-TR" dirty="0" smtClean="0"/>
              <a:t> </a:t>
            </a:r>
            <a:r>
              <a:rPr lang="tr-TR" dirty="0"/>
              <a:t>benimsemektedir. </a:t>
            </a:r>
            <a:endParaRPr lang="tr-TR" dirty="0" smtClean="0"/>
          </a:p>
          <a:p>
            <a:pPr marL="0" indent="0" algn="just">
              <a:buNone/>
            </a:pPr>
            <a:r>
              <a:rPr lang="tr-TR" dirty="0"/>
              <a:t/>
            </a:r>
            <a:br>
              <a:rPr lang="tr-TR" dirty="0"/>
            </a:br>
            <a:r>
              <a:rPr lang="tr-TR" dirty="0" smtClean="0"/>
              <a:t>		1</a:t>
            </a:r>
            <a:r>
              <a:rPr lang="tr-TR" dirty="0"/>
              <a:t>. Koruyucu tedbirler,</a:t>
            </a:r>
          </a:p>
          <a:p>
            <a:pPr marL="0" indent="0">
              <a:buNone/>
            </a:pPr>
            <a:r>
              <a:rPr lang="tr-TR" dirty="0" smtClean="0"/>
              <a:t>		2</a:t>
            </a:r>
            <a:r>
              <a:rPr lang="tr-TR" dirty="0"/>
              <a:t>. Yararlanma,</a:t>
            </a:r>
          </a:p>
          <a:p>
            <a:pPr marL="0" indent="0">
              <a:buNone/>
            </a:pPr>
            <a:r>
              <a:rPr lang="tr-TR" dirty="0" smtClean="0"/>
              <a:t>		3</a:t>
            </a:r>
            <a:r>
              <a:rPr lang="tr-TR" dirty="0"/>
              <a:t>. Bilgi,</a:t>
            </a:r>
          </a:p>
          <a:p>
            <a:pPr marL="0" indent="0">
              <a:buNone/>
            </a:pPr>
            <a:r>
              <a:rPr lang="tr-TR" dirty="0" smtClean="0"/>
              <a:t>		4</a:t>
            </a:r>
            <a:r>
              <a:rPr lang="tr-TR" dirty="0"/>
              <a:t>. Rıza (onay), </a:t>
            </a:r>
          </a:p>
          <a:p>
            <a:pPr marL="0" indent="0">
              <a:buNone/>
            </a:pPr>
            <a:r>
              <a:rPr lang="tr-TR" dirty="0" smtClean="0"/>
              <a:t>		5</a:t>
            </a:r>
            <a:r>
              <a:rPr lang="tr-TR" dirty="0"/>
              <a:t>. Özgür seçim, </a:t>
            </a:r>
          </a:p>
          <a:p>
            <a:pPr marL="0" indent="0">
              <a:buNone/>
            </a:pPr>
            <a:r>
              <a:rPr lang="tr-TR" dirty="0" smtClean="0"/>
              <a:t>		6</a:t>
            </a:r>
            <a:r>
              <a:rPr lang="tr-TR" dirty="0"/>
              <a:t>. Özel ve gizlilik, </a:t>
            </a:r>
          </a:p>
          <a:p>
            <a:pPr marL="0" indent="0">
              <a:buNone/>
            </a:pPr>
            <a:r>
              <a:rPr lang="tr-TR" dirty="0" smtClean="0"/>
              <a:t>		7</a:t>
            </a:r>
            <a:r>
              <a:rPr lang="tr-TR" dirty="0"/>
              <a:t>. Hastaların vaktine saygı, </a:t>
            </a:r>
          </a:p>
          <a:p>
            <a:pPr marL="0" indent="0">
              <a:buNone/>
            </a:pPr>
            <a:r>
              <a:rPr lang="tr-TR" dirty="0" smtClean="0"/>
              <a:t>		8</a:t>
            </a:r>
            <a:r>
              <a:rPr lang="tr-TR" dirty="0"/>
              <a:t>. Kalite standartları, </a:t>
            </a:r>
          </a:p>
          <a:p>
            <a:pPr marL="0" indent="0">
              <a:buNone/>
            </a:pPr>
            <a:r>
              <a:rPr lang="tr-TR" dirty="0" smtClean="0"/>
              <a:t>		9</a:t>
            </a:r>
            <a:r>
              <a:rPr lang="tr-TR" dirty="0"/>
              <a:t>. Güvenlik, </a:t>
            </a:r>
          </a:p>
          <a:p>
            <a:pPr marL="0" indent="0">
              <a:buNone/>
            </a:pPr>
            <a:r>
              <a:rPr lang="tr-TR" dirty="0" smtClean="0"/>
              <a:t>		10</a:t>
            </a:r>
            <a:r>
              <a:rPr lang="tr-TR" dirty="0"/>
              <a:t>. Yenilik (tedavi), </a:t>
            </a:r>
          </a:p>
          <a:p>
            <a:pPr marL="0" indent="0">
              <a:buNone/>
            </a:pPr>
            <a:r>
              <a:rPr lang="tr-TR" dirty="0" smtClean="0"/>
              <a:t>		11</a:t>
            </a:r>
            <a:r>
              <a:rPr lang="tr-TR" dirty="0"/>
              <a:t>. Gereksiz </a:t>
            </a:r>
            <a:r>
              <a:rPr lang="tr-TR" dirty="0" smtClean="0"/>
              <a:t>ağrı/acı, </a:t>
            </a:r>
            <a:endParaRPr lang="tr-TR" dirty="0"/>
          </a:p>
          <a:p>
            <a:pPr marL="0" indent="0">
              <a:buNone/>
            </a:pPr>
            <a:r>
              <a:rPr lang="tr-TR" dirty="0" smtClean="0"/>
              <a:t>		12</a:t>
            </a:r>
            <a:r>
              <a:rPr lang="tr-TR" dirty="0"/>
              <a:t>. Kişisel tedavi, </a:t>
            </a:r>
          </a:p>
          <a:p>
            <a:pPr marL="0" indent="0">
              <a:buNone/>
            </a:pPr>
            <a:r>
              <a:rPr lang="tr-TR" dirty="0" smtClean="0"/>
              <a:t>		13</a:t>
            </a:r>
            <a:r>
              <a:rPr lang="tr-TR" dirty="0"/>
              <a:t>. Şikâyet </a:t>
            </a:r>
          </a:p>
          <a:p>
            <a:pPr marL="0" indent="0">
              <a:buNone/>
            </a:pPr>
            <a:r>
              <a:rPr lang="tr-TR" dirty="0" smtClean="0"/>
              <a:t>		14</a:t>
            </a:r>
            <a:r>
              <a:rPr lang="tr-TR" dirty="0"/>
              <a:t>. Tazminat hakkı</a:t>
            </a:r>
          </a:p>
          <a:p>
            <a:endParaRPr lang="tr-TR" dirty="0"/>
          </a:p>
        </p:txBody>
      </p:sp>
    </p:spTree>
    <p:extLst>
      <p:ext uri="{BB962C8B-B14F-4D97-AF65-F5344CB8AC3E}">
        <p14:creationId xmlns:p14="http://schemas.microsoft.com/office/powerpoint/2010/main" val="2348550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4"/>
                </a:solidFill>
              </a:rPr>
              <a:t>TÜRKİYEDE</a:t>
            </a:r>
            <a:br>
              <a:rPr lang="tr-TR" b="1" dirty="0" smtClean="0">
                <a:solidFill>
                  <a:schemeClr val="accent4"/>
                </a:solidFill>
              </a:rPr>
            </a:br>
            <a:r>
              <a:rPr lang="tr-TR" b="1" u="sng" dirty="0" smtClean="0">
                <a:solidFill>
                  <a:schemeClr val="accent4"/>
                </a:solidFill>
              </a:rPr>
              <a:t>HASTA HAKLARI </a:t>
            </a:r>
            <a:endParaRPr lang="tr-TR" b="1" u="sng" dirty="0">
              <a:solidFill>
                <a:schemeClr val="accent4"/>
              </a:solidFill>
            </a:endParaRPr>
          </a:p>
        </p:txBody>
      </p:sp>
      <p:sp>
        <p:nvSpPr>
          <p:cNvPr id="3" name="İçerik Yer Tutucusu 2"/>
          <p:cNvSpPr>
            <a:spLocks noGrp="1"/>
          </p:cNvSpPr>
          <p:nvPr>
            <p:ph idx="1"/>
          </p:nvPr>
        </p:nvSpPr>
        <p:spPr/>
        <p:txBody>
          <a:bodyPr>
            <a:normAutofit fontScale="92500"/>
          </a:bodyPr>
          <a:lstStyle/>
          <a:p>
            <a:pPr marL="0" indent="0" algn="ctr">
              <a:buNone/>
            </a:pPr>
            <a:endParaRPr lang="tr-TR" dirty="0" smtClean="0"/>
          </a:p>
          <a:p>
            <a:pPr marL="0" indent="0" algn="ctr">
              <a:buNone/>
            </a:pPr>
            <a:r>
              <a:rPr lang="tr-TR" b="1" dirty="0" smtClean="0"/>
              <a:t>Hasta Hakları Yönetmeliği </a:t>
            </a:r>
          </a:p>
          <a:p>
            <a:pPr marL="0" indent="0" algn="ctr">
              <a:buNone/>
            </a:pPr>
            <a:r>
              <a:rPr lang="tr-TR" b="1" dirty="0" smtClean="0"/>
              <a:t>(01.08.1998)</a:t>
            </a:r>
          </a:p>
          <a:p>
            <a:pPr marL="0" indent="0" algn="ctr">
              <a:buNone/>
            </a:pPr>
            <a:endParaRPr lang="tr-TR" b="1" dirty="0" smtClean="0"/>
          </a:p>
          <a:p>
            <a:pPr marL="0" indent="0" algn="just">
              <a:buNone/>
            </a:pPr>
            <a:r>
              <a:rPr lang="tr-TR" dirty="0" smtClean="0"/>
              <a:t>Sağlık </a:t>
            </a:r>
            <a:r>
              <a:rPr lang="tr-TR" dirty="0"/>
              <a:t>hizmetlerinden faydalanma ihtiyacı bulunan fertlerin, sırf </a:t>
            </a:r>
            <a:r>
              <a:rPr lang="tr-TR" dirty="0" smtClean="0"/>
              <a:t>insan olmaları </a:t>
            </a:r>
            <a:r>
              <a:rPr lang="tr-TR" dirty="0"/>
              <a:t>sebebiyle sahip bulundukları ve T.C. Anayasası, milletlerarası </a:t>
            </a:r>
            <a:r>
              <a:rPr lang="tr-TR" dirty="0" smtClean="0"/>
              <a:t>antlaşmalar, kanunlar ve </a:t>
            </a:r>
            <a:r>
              <a:rPr lang="tr-TR" dirty="0"/>
              <a:t>diğer mevzuat ile teminat altına alınmış bulunan </a:t>
            </a:r>
            <a:r>
              <a:rPr lang="tr-TR" dirty="0" smtClean="0"/>
              <a:t>haklar hasta haklarıdır. </a:t>
            </a:r>
            <a:endParaRPr lang="tr-TR" dirty="0"/>
          </a:p>
        </p:txBody>
      </p:sp>
    </p:spTree>
    <p:extLst>
      <p:ext uri="{BB962C8B-B14F-4D97-AF65-F5344CB8AC3E}">
        <p14:creationId xmlns:p14="http://schemas.microsoft.com/office/powerpoint/2010/main" val="1744020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4"/>
                </a:solidFill>
              </a:rPr>
              <a:t>HASTA HAKLARI </a:t>
            </a:r>
            <a:br>
              <a:rPr lang="tr-TR" b="1" dirty="0" smtClean="0">
                <a:solidFill>
                  <a:schemeClr val="accent4"/>
                </a:solidFill>
              </a:rPr>
            </a:br>
            <a:r>
              <a:rPr lang="tr-TR" b="1" u="sng" dirty="0" smtClean="0">
                <a:solidFill>
                  <a:schemeClr val="accent4"/>
                </a:solidFill>
              </a:rPr>
              <a:t>NELERDİR ?</a:t>
            </a:r>
            <a:endParaRPr lang="tr-TR" b="1" u="sng" dirty="0">
              <a:solidFill>
                <a:schemeClr val="accent4"/>
              </a:solidFill>
            </a:endParaRPr>
          </a:p>
        </p:txBody>
      </p:sp>
      <p:sp>
        <p:nvSpPr>
          <p:cNvPr id="3" name="İçerik Yer Tutucusu 2"/>
          <p:cNvSpPr>
            <a:spLocks noGrp="1"/>
          </p:cNvSpPr>
          <p:nvPr>
            <p:ph idx="1"/>
          </p:nvPr>
        </p:nvSpPr>
        <p:spPr>
          <a:xfrm>
            <a:off x="1115616" y="2204865"/>
            <a:ext cx="7128792" cy="4104455"/>
          </a:xfrm>
        </p:spPr>
        <p:txBody>
          <a:bodyPr>
            <a:normAutofit fontScale="55000" lnSpcReduction="20000"/>
          </a:bodyPr>
          <a:lstStyle/>
          <a:p>
            <a:pPr algn="just"/>
            <a:r>
              <a:rPr lang="tr-TR" dirty="0" smtClean="0"/>
              <a:t>Irk</a:t>
            </a:r>
            <a:r>
              <a:rPr lang="tr-TR" dirty="0"/>
              <a:t>, inanç, renk, ulusal köken, soy, din, cinsiyet, cinsel yönelim, medeni durum, yaş, engellilik ya da ödeme </a:t>
            </a:r>
            <a:r>
              <a:rPr lang="tr-TR" dirty="0" smtClean="0"/>
              <a:t>kaynağı ayrımı </a:t>
            </a:r>
            <a:r>
              <a:rPr lang="tr-TR" dirty="0"/>
              <a:t>gözetmeksizin </a:t>
            </a:r>
            <a:r>
              <a:rPr lang="tr-TR" dirty="0" smtClean="0"/>
              <a:t>adalet ve hakkaniyete uygun olarak sağlık hizmetlerinden faydalanma hakkı.</a:t>
            </a:r>
          </a:p>
          <a:p>
            <a:r>
              <a:rPr lang="tr-TR" dirty="0" smtClean="0"/>
              <a:t>Sağlık hizmetleri ile ilgili bilgi isteme hakkı.</a:t>
            </a:r>
          </a:p>
          <a:p>
            <a:r>
              <a:rPr lang="tr-TR" dirty="0" smtClean="0"/>
              <a:t>Sağlık kuruluşunu seçme ve değiştirme hakkı.</a:t>
            </a:r>
          </a:p>
          <a:p>
            <a:r>
              <a:rPr lang="tr-TR" dirty="0" smtClean="0"/>
              <a:t>Sağlık hizmetini verecek personeli seçme ve tanıma hakkı.</a:t>
            </a:r>
          </a:p>
          <a:p>
            <a:r>
              <a:rPr lang="tr-TR" dirty="0" smtClean="0"/>
              <a:t>Teşhisin konulmasını, tedavinin ve bakımın yapılmasını isteme hakkı.</a:t>
            </a:r>
          </a:p>
          <a:p>
            <a:r>
              <a:rPr lang="tr-TR" dirty="0" smtClean="0"/>
              <a:t>Kayıtları inceleme hakkı.</a:t>
            </a:r>
          </a:p>
          <a:p>
            <a:r>
              <a:rPr lang="tr-TR" dirty="0" smtClean="0"/>
              <a:t>Tıbbi girişime rıza gösterme hakkı. </a:t>
            </a:r>
          </a:p>
          <a:p>
            <a:r>
              <a:rPr lang="tr-TR" dirty="0" smtClean="0"/>
              <a:t>Öncelik sırasının belirlenmesini isteme hakkı.</a:t>
            </a:r>
          </a:p>
          <a:p>
            <a:r>
              <a:rPr lang="tr-TR" dirty="0" smtClean="0"/>
              <a:t>Mahremiyetine saygı gösterilmesini isteme hakkı.</a:t>
            </a:r>
          </a:p>
          <a:p>
            <a:r>
              <a:rPr lang="tr-TR" dirty="0" smtClean="0"/>
              <a:t>Bilgilerinin gizli tutulması hakkı.</a:t>
            </a:r>
          </a:p>
          <a:p>
            <a:r>
              <a:rPr lang="tr-TR" dirty="0" smtClean="0"/>
              <a:t>Güvenliğinin sağlanması hakkı.</a:t>
            </a:r>
          </a:p>
          <a:p>
            <a:r>
              <a:rPr lang="tr-TR" dirty="0" smtClean="0"/>
              <a:t>Dini vecibelerini yerine getirme ve dini hizmetlerden faydalanma hakkı.</a:t>
            </a:r>
          </a:p>
          <a:p>
            <a:r>
              <a:rPr lang="tr-TR" dirty="0" smtClean="0"/>
              <a:t>İnsani değerlere saygı gösterilmesi hakkı.</a:t>
            </a:r>
          </a:p>
          <a:p>
            <a:r>
              <a:rPr lang="tr-TR" dirty="0" smtClean="0"/>
              <a:t>Ziyaret Hakkı.</a:t>
            </a:r>
          </a:p>
          <a:p>
            <a:r>
              <a:rPr lang="tr-TR" dirty="0" smtClean="0"/>
              <a:t>Refakatçi bulundurma hakkı.</a:t>
            </a:r>
          </a:p>
          <a:p>
            <a:r>
              <a:rPr lang="tr-TR" dirty="0" smtClean="0"/>
              <a:t>Hastaya yeterli zaman ayırılması ve hastanın zamanına uyulması hakkı.</a:t>
            </a:r>
          </a:p>
          <a:p>
            <a:r>
              <a:rPr lang="tr-TR" sz="2500" b="1" dirty="0" smtClean="0"/>
              <a:t>Hasta ve/veya hasta yakınının başvuru, şikayet ve dava hakkı.</a:t>
            </a:r>
          </a:p>
          <a:p>
            <a:endParaRPr lang="tr-TR" dirty="0"/>
          </a:p>
        </p:txBody>
      </p:sp>
    </p:spTree>
    <p:extLst>
      <p:ext uri="{BB962C8B-B14F-4D97-AF65-F5344CB8AC3E}">
        <p14:creationId xmlns:p14="http://schemas.microsoft.com/office/powerpoint/2010/main" val="3332680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1731" r="1731"/>
          <a:stretch>
            <a:fillRect/>
          </a:stretch>
        </p:blipFill>
        <p:spPr/>
      </p:pic>
      <p:sp>
        <p:nvSpPr>
          <p:cNvPr id="3" name="Dikdörtgen 2"/>
          <p:cNvSpPr/>
          <p:nvPr/>
        </p:nvSpPr>
        <p:spPr>
          <a:xfrm rot="21338097">
            <a:off x="899592" y="3630503"/>
            <a:ext cx="3456384" cy="2246769"/>
          </a:xfrm>
          <a:prstGeom prst="rect">
            <a:avLst/>
          </a:prstGeom>
          <a:noFill/>
        </p:spPr>
        <p:txBody>
          <a:bodyPr wrap="square" lIns="91440" tIns="45720" rIns="91440" bIns="45720">
            <a:spAutoFit/>
          </a:bodyPr>
          <a:lstStyle/>
          <a:p>
            <a:pPr algn="ct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EVRENSEL BİR İNSAN HAKKI : </a:t>
            </a:r>
          </a:p>
          <a:p>
            <a:pPr algn="ct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HASTANIN ŞİKAYET,</a:t>
            </a:r>
            <a:b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BAŞVURU ve</a:t>
            </a:r>
            <a:b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DAVA HAKKI</a:t>
            </a:r>
            <a:endParaRPr lang="tr-T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71459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1108976" y="1079366"/>
            <a:ext cx="3064827" cy="1503037"/>
          </a:xfrm>
        </p:spPr>
        <p:txBody>
          <a:bodyPr>
            <a:normAutofit fontScale="90000"/>
          </a:bodyPr>
          <a:lstStyle/>
          <a:p>
            <a:r>
              <a:rPr lang="tr-TR" b="1" dirty="0" smtClean="0">
                <a:solidFill>
                  <a:schemeClr val="accent4"/>
                </a:solidFill>
                <a:effectLst>
                  <a:outerShdw blurRad="38100" dist="38100" dir="2700000" algn="tl">
                    <a:srgbClr val="000000">
                      <a:alpha val="43137"/>
                    </a:srgbClr>
                  </a:outerShdw>
                </a:effectLst>
              </a:rPr>
              <a:t>Lizbon ve Amsterdam Bildirgelerinde Hastanın Şikayeti </a:t>
            </a:r>
            <a:endParaRPr lang="tr-TR" b="1" dirty="0">
              <a:solidFill>
                <a:schemeClr val="accent4"/>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normAutofit fontScale="77500" lnSpcReduction="20000"/>
          </a:bodyPr>
          <a:lstStyle/>
          <a:p>
            <a:r>
              <a:rPr lang="tr-TR" dirty="0" smtClean="0"/>
              <a:t>Hasta, haklarına saygı gösterilmediğini düşündüğünde şikayet için başvuru  imkanına sahip olmalıdır. </a:t>
            </a:r>
          </a:p>
          <a:p>
            <a:pPr marL="0" indent="0">
              <a:buNone/>
            </a:pPr>
            <a:endParaRPr lang="tr-TR" dirty="0" smtClean="0"/>
          </a:p>
          <a:p>
            <a:r>
              <a:rPr lang="tr-TR" dirty="0" smtClean="0"/>
              <a:t>Başvuru sadece Mahkemelere değil diğer düzeylerde de yapılabilmeli; hakemlik, bağımsız kişi, kurul ve birimler ile danışmanlar aracılığıyla olabilmelidir. </a:t>
            </a:r>
          </a:p>
          <a:p>
            <a:pPr marL="0" indent="0">
              <a:buNone/>
            </a:pPr>
            <a:endParaRPr lang="tr-TR" dirty="0" smtClean="0"/>
          </a:p>
          <a:p>
            <a:r>
              <a:rPr lang="tr-TR" dirty="0" smtClean="0"/>
              <a:t>Hasta şikayetlerinin değerlendirilmeye alındığını bilmeli ve şikayet sonucu hakkında bilgi sahibi olabilmelidir.  </a:t>
            </a:r>
            <a:endParaRPr lang="tr-TR" dirty="0"/>
          </a:p>
        </p:txBody>
      </p:sp>
      <p:sp>
        <p:nvSpPr>
          <p:cNvPr id="4" name="Metin Yer Tutucusu 3"/>
          <p:cNvSpPr>
            <a:spLocks noGrp="1"/>
          </p:cNvSpPr>
          <p:nvPr>
            <p:ph type="body" sz="half" idx="2"/>
          </p:nvPr>
        </p:nvSpPr>
        <p:spPr>
          <a:xfrm rot="-60000">
            <a:off x="1139510" y="2763194"/>
            <a:ext cx="3048891" cy="3087707"/>
          </a:xfrm>
        </p:spPr>
        <p:txBody>
          <a:bodyPr>
            <a:normAutofit lnSpcReduction="10000"/>
          </a:bodyPr>
          <a:lstStyle/>
          <a:p>
            <a:pPr marL="285750" indent="-285750">
              <a:buFont typeface="Franklin Gothic Book" panose="020B0503020102020204" pitchFamily="34" charset="0"/>
              <a:buChar char="☼"/>
            </a:pPr>
            <a:r>
              <a:rPr lang="tr-TR" b="1" dirty="0"/>
              <a:t>Hasta şikayetlerinin dikkate alınması ve şikayet mekanizmasının çalıştırılarak sonucundan hastaya bilgi </a:t>
            </a:r>
            <a:r>
              <a:rPr lang="tr-TR" b="1" dirty="0" smtClean="0"/>
              <a:t>verilmesi hastanın temel haklarındandır.</a:t>
            </a:r>
          </a:p>
          <a:p>
            <a:pPr marL="285750" indent="-285750">
              <a:buFont typeface="Franklin Gothic Book" panose="020B0503020102020204" pitchFamily="34" charset="0"/>
              <a:buChar char="☼"/>
            </a:pPr>
            <a:endParaRPr lang="tr-TR" b="1" dirty="0"/>
          </a:p>
          <a:p>
            <a:pPr marL="285750" indent="-285750">
              <a:buFont typeface="Franklin Gothic Book" panose="020B0503020102020204" pitchFamily="34" charset="0"/>
              <a:buChar char="☼"/>
            </a:pPr>
            <a:r>
              <a:rPr lang="tr-TR" b="1" dirty="0"/>
              <a:t>Hastalar haklarına saygı gösterilmediğini hissettiklerinde, şikayet için başvuru olanağına sahip olmalıdır.</a:t>
            </a:r>
            <a:endParaRPr lang="tr-TR" dirty="0"/>
          </a:p>
          <a:p>
            <a:endParaRPr lang="tr-TR" dirty="0"/>
          </a:p>
        </p:txBody>
      </p:sp>
    </p:spTree>
    <p:extLst>
      <p:ext uri="{BB962C8B-B14F-4D97-AF65-F5344CB8AC3E}">
        <p14:creationId xmlns:p14="http://schemas.microsoft.com/office/powerpoint/2010/main" val="2819429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4"/>
                </a:solidFill>
              </a:rPr>
              <a:t>BM İNSAN HAKLARI </a:t>
            </a:r>
            <a:r>
              <a:rPr lang="tr-TR" b="1" u="sng" dirty="0">
                <a:solidFill>
                  <a:schemeClr val="accent4"/>
                </a:solidFill>
              </a:rPr>
              <a:t>EVRENSEL BİLDİRGESİ </a:t>
            </a:r>
          </a:p>
        </p:txBody>
      </p:sp>
      <p:sp>
        <p:nvSpPr>
          <p:cNvPr id="3" name="İçerik Yer Tutucusu 2"/>
          <p:cNvSpPr>
            <a:spLocks noGrp="1"/>
          </p:cNvSpPr>
          <p:nvPr>
            <p:ph idx="1"/>
          </p:nvPr>
        </p:nvSpPr>
        <p:spPr>
          <a:xfrm>
            <a:off x="1463040" y="2705508"/>
            <a:ext cx="6196405" cy="3603812"/>
          </a:xfrm>
        </p:spPr>
        <p:txBody>
          <a:bodyPr/>
          <a:lstStyle/>
          <a:p>
            <a:pPr algn="just"/>
            <a:r>
              <a:rPr lang="tr-TR" dirty="0"/>
              <a:t>Herkesin anayasa yada yasayla tanınmış temel </a:t>
            </a:r>
            <a:r>
              <a:rPr lang="tr-TR" dirty="0" smtClean="0"/>
              <a:t>haklarını çiğneyen </a:t>
            </a:r>
            <a:r>
              <a:rPr lang="tr-TR" dirty="0"/>
              <a:t>eylemlere karşı yetkili ulusal mahkemeler eliyle etkin bir </a:t>
            </a:r>
            <a:r>
              <a:rPr lang="tr-TR" dirty="0" smtClean="0"/>
              <a:t>yargı yoluna </a:t>
            </a:r>
            <a:r>
              <a:rPr lang="tr-TR" dirty="0"/>
              <a:t>başvurma hakkı vardır.</a:t>
            </a:r>
          </a:p>
        </p:txBody>
      </p:sp>
    </p:spTree>
    <p:extLst>
      <p:ext uri="{BB962C8B-B14F-4D97-AF65-F5344CB8AC3E}">
        <p14:creationId xmlns:p14="http://schemas.microsoft.com/office/powerpoint/2010/main" val="3682421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u="sng" dirty="0" smtClean="0">
                <a:solidFill>
                  <a:schemeClr val="accent4"/>
                </a:solidFill>
              </a:rPr>
              <a:t>TC ANAYASASI</a:t>
            </a:r>
            <a:endParaRPr lang="tr-TR" b="1" u="sng" dirty="0">
              <a:solidFill>
                <a:schemeClr val="accent4"/>
              </a:solidFill>
            </a:endParaRPr>
          </a:p>
        </p:txBody>
      </p:sp>
      <p:sp>
        <p:nvSpPr>
          <p:cNvPr id="3" name="İçerik Yer Tutucusu 2"/>
          <p:cNvSpPr>
            <a:spLocks noGrp="1"/>
          </p:cNvSpPr>
          <p:nvPr>
            <p:ph idx="1"/>
          </p:nvPr>
        </p:nvSpPr>
        <p:spPr/>
        <p:txBody>
          <a:bodyPr>
            <a:normAutofit fontScale="92500" lnSpcReduction="10000"/>
          </a:bodyPr>
          <a:lstStyle/>
          <a:p>
            <a:pPr marL="0" indent="0" algn="ctr">
              <a:buNone/>
            </a:pPr>
            <a:r>
              <a:rPr lang="tr-TR" b="1" dirty="0" smtClean="0"/>
              <a:t>Hak </a:t>
            </a:r>
            <a:r>
              <a:rPr lang="tr-TR" b="1" dirty="0"/>
              <a:t>arama </a:t>
            </a:r>
            <a:r>
              <a:rPr lang="tr-TR" b="1" dirty="0" smtClean="0"/>
              <a:t>hürriyeti </a:t>
            </a:r>
          </a:p>
          <a:p>
            <a:pPr marL="0" indent="0" algn="ctr">
              <a:buNone/>
            </a:pPr>
            <a:r>
              <a:rPr lang="tr-TR" b="1" dirty="0" smtClean="0"/>
              <a:t>(md.36)</a:t>
            </a:r>
          </a:p>
          <a:p>
            <a:pPr marL="0" indent="0" algn="ctr">
              <a:buNone/>
            </a:pPr>
            <a:endParaRPr lang="tr-TR" b="1" dirty="0" smtClean="0"/>
          </a:p>
          <a:p>
            <a:pPr algn="just"/>
            <a:r>
              <a:rPr lang="tr-TR" dirty="0" smtClean="0"/>
              <a:t>Herkes, meşru vasıta ve yollardan faydalanmak suretiyle yargı mercileri önünde davacı veya davalı olarak iddia ve savunma ile adil yargılanma hakkına sahiptir.</a:t>
            </a:r>
          </a:p>
          <a:p>
            <a:endParaRPr lang="tr-TR" dirty="0" smtClean="0"/>
          </a:p>
          <a:p>
            <a:r>
              <a:rPr lang="tr-TR" dirty="0" smtClean="0"/>
              <a:t>Hiçbir </a:t>
            </a:r>
            <a:r>
              <a:rPr lang="tr-TR" dirty="0"/>
              <a:t>mahkeme, görev ve yetkisi içindeki davaya bakmaktan kaçınamaz.</a:t>
            </a:r>
          </a:p>
          <a:p>
            <a:endParaRPr lang="tr-TR" dirty="0"/>
          </a:p>
        </p:txBody>
      </p:sp>
    </p:spTree>
    <p:extLst>
      <p:ext uri="{BB962C8B-B14F-4D97-AF65-F5344CB8AC3E}">
        <p14:creationId xmlns:p14="http://schemas.microsoft.com/office/powerpoint/2010/main" val="405968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Yer Tutucusu 8"/>
          <p:cNvPicPr>
            <a:picLocks noGrp="1" noChangeAspect="1"/>
          </p:cNvPicPr>
          <p:nvPr>
            <p:ph type="pic" idx="1"/>
          </p:nvPr>
        </p:nvPicPr>
        <p:blipFill>
          <a:blip r:embed="rId2">
            <a:extLst>
              <a:ext uri="{28A0092B-C50C-407E-A947-70E740481C1C}">
                <a14:useLocalDpi xmlns:a14="http://schemas.microsoft.com/office/drawing/2010/main" val="0"/>
              </a:ext>
            </a:extLst>
          </a:blip>
          <a:srcRect l="1742" r="1742"/>
          <a:stretch>
            <a:fillRect/>
          </a:stretch>
        </p:blipFill>
        <p:spPr/>
      </p:pic>
      <p:sp>
        <p:nvSpPr>
          <p:cNvPr id="3" name="Dikdörtgen 2"/>
          <p:cNvSpPr/>
          <p:nvPr/>
        </p:nvSpPr>
        <p:spPr>
          <a:xfrm rot="21367417">
            <a:off x="1696895" y="4593876"/>
            <a:ext cx="1875450" cy="1077218"/>
          </a:xfrm>
          <a:prstGeom prst="rect">
            <a:avLst/>
          </a:prstGeom>
          <a:noFill/>
        </p:spPr>
        <p:txBody>
          <a:bodyPr wrap="none" lIns="91440" tIns="45720" rIns="91440" bIns="45720">
            <a:spAutoFit/>
          </a:bodyPr>
          <a:lstStyle/>
          <a:p>
            <a:pPr algn="ctr"/>
            <a:r>
              <a:rPr lang="tr-T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HAK </a:t>
            </a:r>
            <a:br>
              <a:rPr lang="tr-T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KAVRAMI </a:t>
            </a:r>
            <a:endParaRPr lang="tr-TR"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394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u="sng" dirty="0">
                <a:solidFill>
                  <a:schemeClr val="accent4"/>
                </a:solidFill>
              </a:rPr>
              <a:t>TC ANAYASASI</a:t>
            </a:r>
          </a:p>
        </p:txBody>
      </p:sp>
      <p:sp>
        <p:nvSpPr>
          <p:cNvPr id="3" name="İçerik Yer Tutucusu 2"/>
          <p:cNvSpPr>
            <a:spLocks noGrp="1"/>
          </p:cNvSpPr>
          <p:nvPr>
            <p:ph idx="1"/>
          </p:nvPr>
        </p:nvSpPr>
        <p:spPr/>
        <p:txBody>
          <a:bodyPr>
            <a:normAutofit fontScale="62500" lnSpcReduction="20000"/>
          </a:bodyPr>
          <a:lstStyle/>
          <a:p>
            <a:pPr marL="0" indent="0" algn="ctr">
              <a:lnSpc>
                <a:spcPct val="120000"/>
              </a:lnSpc>
              <a:buNone/>
            </a:pPr>
            <a:r>
              <a:rPr lang="tr-TR" sz="2600" b="1" dirty="0" smtClean="0"/>
              <a:t>Dilekçe</a:t>
            </a:r>
            <a:r>
              <a:rPr lang="tr-TR" sz="2600" b="1" dirty="0"/>
              <a:t>, bilgi edinme ve kamu denetçisine başvurma hakkı </a:t>
            </a:r>
            <a:endParaRPr lang="tr-TR" sz="2600" b="1" dirty="0" smtClean="0"/>
          </a:p>
          <a:p>
            <a:pPr marL="0" indent="0" algn="ctr">
              <a:lnSpc>
                <a:spcPct val="120000"/>
              </a:lnSpc>
              <a:buNone/>
            </a:pPr>
            <a:r>
              <a:rPr lang="tr-TR" sz="2600" b="1" dirty="0" smtClean="0"/>
              <a:t>(md.74)</a:t>
            </a:r>
          </a:p>
          <a:p>
            <a:pPr marL="0" indent="0" algn="ctr">
              <a:lnSpc>
                <a:spcPct val="120000"/>
              </a:lnSpc>
              <a:buNone/>
            </a:pPr>
            <a:endParaRPr lang="tr-TR" sz="2600" b="1" dirty="0" smtClean="0"/>
          </a:p>
          <a:p>
            <a:r>
              <a:rPr lang="tr-TR" dirty="0" smtClean="0"/>
              <a:t>Vatandaşlar ve </a:t>
            </a:r>
            <a:r>
              <a:rPr lang="tr-TR" dirty="0"/>
              <a:t>karşılıklılık esası gözetilmek kaydıyla </a:t>
            </a:r>
            <a:r>
              <a:rPr lang="tr-TR" dirty="0" err="1"/>
              <a:t>Türkiyede</a:t>
            </a:r>
            <a:r>
              <a:rPr lang="tr-TR" dirty="0"/>
              <a:t> ikamet eden yabancılar kendileriyle veya kamu ile ilgili dilek ve şikâyetleri hakkında, yetkili makamlara ve Türkiye Büyük Millet Meclisine yazı ile başvurma hakkına sahiptir</a:t>
            </a:r>
            <a:r>
              <a:rPr lang="tr-TR" dirty="0" smtClean="0"/>
              <a:t>.</a:t>
            </a:r>
          </a:p>
          <a:p>
            <a:pPr marL="0" indent="0">
              <a:buNone/>
            </a:pPr>
            <a:endParaRPr lang="tr-TR" dirty="0"/>
          </a:p>
          <a:p>
            <a:r>
              <a:rPr lang="tr-TR" dirty="0"/>
              <a:t>Kendileriyle ilgili başvurmaların sonucu, </a:t>
            </a:r>
            <a:r>
              <a:rPr lang="tr-TR" dirty="0" smtClean="0"/>
              <a:t>gecikmeksizin </a:t>
            </a:r>
            <a:r>
              <a:rPr lang="tr-TR" dirty="0"/>
              <a:t>dilekçe sahiplerine yazılı olarak bildirilir</a:t>
            </a:r>
            <a:r>
              <a:rPr lang="tr-TR" dirty="0" smtClean="0"/>
              <a:t>.</a:t>
            </a:r>
          </a:p>
          <a:p>
            <a:endParaRPr lang="tr-TR" dirty="0"/>
          </a:p>
          <a:p>
            <a:r>
              <a:rPr lang="tr-TR" dirty="0" smtClean="0"/>
              <a:t>Herkes</a:t>
            </a:r>
            <a:r>
              <a:rPr lang="tr-TR" dirty="0"/>
              <a:t>, bilgi edinme ve kamu denetçisine başvurma hakkına sahiptir</a:t>
            </a:r>
            <a:r>
              <a:rPr lang="tr-TR" dirty="0" smtClean="0"/>
              <a:t>.</a:t>
            </a:r>
          </a:p>
          <a:p>
            <a:pPr marL="0" indent="0">
              <a:buNone/>
            </a:pPr>
            <a:endParaRPr lang="tr-TR" dirty="0"/>
          </a:p>
          <a:p>
            <a:r>
              <a:rPr lang="tr-TR" dirty="0" smtClean="0"/>
              <a:t>Türkiye </a:t>
            </a:r>
            <a:r>
              <a:rPr lang="tr-TR" dirty="0"/>
              <a:t>Büyük Millet Meclisi Başkanlığına bağlı olarak kurulan Kamu Denetçiliği Kurumu idarenin işleyişiyle ilgili şikâyetleri inceler.</a:t>
            </a:r>
          </a:p>
          <a:p>
            <a:pPr marL="0" indent="0">
              <a:buNone/>
            </a:pPr>
            <a:endParaRPr lang="tr-TR" dirty="0"/>
          </a:p>
        </p:txBody>
      </p:sp>
    </p:spTree>
    <p:extLst>
      <p:ext uri="{BB962C8B-B14F-4D97-AF65-F5344CB8AC3E}">
        <p14:creationId xmlns:p14="http://schemas.microsoft.com/office/powerpoint/2010/main" val="3031004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4"/>
                </a:solidFill>
              </a:rPr>
              <a:t>AVRUPA İNSAN </a:t>
            </a:r>
            <a:br>
              <a:rPr lang="tr-TR" b="1" dirty="0" smtClean="0">
                <a:solidFill>
                  <a:schemeClr val="accent4"/>
                </a:solidFill>
              </a:rPr>
            </a:br>
            <a:r>
              <a:rPr lang="tr-TR" b="1" u="sng" dirty="0" smtClean="0">
                <a:solidFill>
                  <a:schemeClr val="accent4"/>
                </a:solidFill>
              </a:rPr>
              <a:t>HAKLARI SÖZLEŞMESİ </a:t>
            </a:r>
            <a:endParaRPr lang="tr-TR" b="1" u="sng" dirty="0">
              <a:solidFill>
                <a:schemeClr val="accent4"/>
              </a:solidFill>
            </a:endParaRPr>
          </a:p>
        </p:txBody>
      </p:sp>
      <p:sp>
        <p:nvSpPr>
          <p:cNvPr id="3" name="İçerik Yer Tutucusu 2"/>
          <p:cNvSpPr>
            <a:spLocks noGrp="1"/>
          </p:cNvSpPr>
          <p:nvPr>
            <p:ph idx="1"/>
          </p:nvPr>
        </p:nvSpPr>
        <p:spPr/>
        <p:txBody>
          <a:bodyPr>
            <a:normAutofit fontScale="55000" lnSpcReduction="20000"/>
          </a:bodyPr>
          <a:lstStyle/>
          <a:p>
            <a:pPr marL="0" indent="0" algn="ctr">
              <a:buNone/>
            </a:pPr>
            <a:r>
              <a:rPr lang="tr-TR" sz="3100" b="1" dirty="0"/>
              <a:t>Adil yargılanma </a:t>
            </a:r>
            <a:r>
              <a:rPr lang="tr-TR" sz="3100" b="1" dirty="0" smtClean="0"/>
              <a:t>hakkı</a:t>
            </a:r>
          </a:p>
          <a:p>
            <a:pPr marL="0" indent="0" algn="ctr">
              <a:buNone/>
            </a:pPr>
            <a:r>
              <a:rPr lang="tr-TR" sz="3100" b="1" dirty="0" smtClean="0"/>
              <a:t>(</a:t>
            </a:r>
            <a:r>
              <a:rPr lang="tr-TR" sz="3100" b="1" dirty="0" err="1" smtClean="0"/>
              <a:t>md.</a:t>
            </a:r>
            <a:r>
              <a:rPr lang="tr-TR" sz="3100" b="1" dirty="0" smtClean="0"/>
              <a:t> 6)</a:t>
            </a:r>
          </a:p>
          <a:p>
            <a:pPr marL="0" indent="0" algn="ctr">
              <a:buNone/>
            </a:pPr>
            <a:endParaRPr lang="tr-TR" b="1" dirty="0"/>
          </a:p>
          <a:p>
            <a:pPr algn="just"/>
            <a:r>
              <a:rPr lang="tr-TR" dirty="0" smtClean="0"/>
              <a:t>Herkes </a:t>
            </a:r>
            <a:r>
              <a:rPr lang="tr-TR" dirty="0"/>
              <a:t>davasının, medeni hak ve yükümlülükleriyle </a:t>
            </a:r>
            <a:r>
              <a:rPr lang="tr-TR" dirty="0" smtClean="0"/>
              <a:t>ilgili </a:t>
            </a:r>
            <a:r>
              <a:rPr lang="es-ES" dirty="0" smtClean="0"/>
              <a:t>uyuşmazlıklar </a:t>
            </a:r>
            <a:r>
              <a:rPr lang="es-ES" dirty="0"/>
              <a:t>ya da cezai alanda kendisine yöneltilen </a:t>
            </a:r>
            <a:r>
              <a:rPr lang="es-ES" dirty="0" smtClean="0"/>
              <a:t>suçlamaların</a:t>
            </a:r>
            <a:r>
              <a:rPr lang="tr-TR" dirty="0" smtClean="0"/>
              <a:t> esası </a:t>
            </a:r>
            <a:r>
              <a:rPr lang="tr-TR" dirty="0"/>
              <a:t>konusunda karar verecek olan, yasayla kurulmuş</a:t>
            </a:r>
            <a:r>
              <a:rPr lang="tr-TR" dirty="0" smtClean="0"/>
              <a:t>, bağımsız </a:t>
            </a:r>
            <a:r>
              <a:rPr lang="tr-TR" dirty="0"/>
              <a:t>ve tarafsız bir mahkeme tarafından, </a:t>
            </a:r>
            <a:r>
              <a:rPr lang="tr-TR" dirty="0" smtClean="0"/>
              <a:t>kamuya açık </a:t>
            </a:r>
            <a:r>
              <a:rPr lang="tr-TR" dirty="0"/>
              <a:t>olarak ve makul bir süre içinde görülmesini isteme </a:t>
            </a:r>
            <a:r>
              <a:rPr lang="tr-TR" dirty="0" smtClean="0"/>
              <a:t>hakkına sahiptir</a:t>
            </a:r>
            <a:r>
              <a:rPr lang="tr-TR" dirty="0"/>
              <a:t>. </a:t>
            </a:r>
            <a:endParaRPr lang="tr-TR" dirty="0" smtClean="0"/>
          </a:p>
          <a:p>
            <a:pPr marL="0" indent="0">
              <a:buNone/>
            </a:pPr>
            <a:endParaRPr lang="tr-TR" dirty="0"/>
          </a:p>
          <a:p>
            <a:r>
              <a:rPr lang="tr-TR" dirty="0" smtClean="0"/>
              <a:t>Karar </a:t>
            </a:r>
            <a:r>
              <a:rPr lang="tr-TR" dirty="0"/>
              <a:t>alenî olarak verilir. </a:t>
            </a:r>
            <a:endParaRPr lang="tr-TR" dirty="0" smtClean="0"/>
          </a:p>
          <a:p>
            <a:pPr marL="0" indent="0">
              <a:buNone/>
            </a:pPr>
            <a:endParaRPr lang="tr-TR" dirty="0"/>
          </a:p>
          <a:p>
            <a:pPr algn="just"/>
            <a:r>
              <a:rPr lang="tr-TR" dirty="0" smtClean="0"/>
              <a:t>Ancak</a:t>
            </a:r>
            <a:r>
              <a:rPr lang="tr-TR" dirty="0"/>
              <a:t>, </a:t>
            </a:r>
            <a:r>
              <a:rPr lang="tr-TR" dirty="0" smtClean="0"/>
              <a:t>demokratik bir </a:t>
            </a:r>
            <a:r>
              <a:rPr lang="tr-TR" dirty="0"/>
              <a:t>toplum içinde ahlak, kamu düzeni veya ulusal </a:t>
            </a:r>
            <a:r>
              <a:rPr lang="tr-TR" dirty="0" smtClean="0"/>
              <a:t>güvenlik yararına</a:t>
            </a:r>
            <a:r>
              <a:rPr lang="tr-TR" dirty="0"/>
              <a:t>, küçüklerin çıkarları veya bir davaya taraf </a:t>
            </a:r>
            <a:r>
              <a:rPr lang="tr-TR" dirty="0" smtClean="0"/>
              <a:t>olanların özel </a:t>
            </a:r>
            <a:r>
              <a:rPr lang="tr-TR" dirty="0"/>
              <a:t>hayatlarının gizliliği gerektirdiğinde veyahut, </a:t>
            </a:r>
            <a:r>
              <a:rPr lang="tr-TR" dirty="0" smtClean="0"/>
              <a:t>aleniyetin adil </a:t>
            </a:r>
            <a:r>
              <a:rPr lang="tr-TR" dirty="0"/>
              <a:t>yargılamaya zarar verebileceği kimi özel durumlarda </a:t>
            </a:r>
            <a:r>
              <a:rPr lang="tr-TR" dirty="0" smtClean="0"/>
              <a:t>ve mahkemece </a:t>
            </a:r>
            <a:r>
              <a:rPr lang="tr-TR" dirty="0"/>
              <a:t>bunun kaçınılmaz olarak değerlendirildiği ölçüde</a:t>
            </a:r>
            <a:r>
              <a:rPr lang="tr-TR" dirty="0" smtClean="0"/>
              <a:t>, duruşma </a:t>
            </a:r>
            <a:r>
              <a:rPr lang="tr-TR" dirty="0"/>
              <a:t>salonu tüm dava süresince veya kısmen </a:t>
            </a:r>
            <a:r>
              <a:rPr lang="tr-TR" dirty="0" smtClean="0"/>
              <a:t>basına ve </a:t>
            </a:r>
            <a:r>
              <a:rPr lang="tr-TR" dirty="0"/>
              <a:t>dinleyicilere kapatılabilir.</a:t>
            </a:r>
          </a:p>
        </p:txBody>
      </p:sp>
    </p:spTree>
    <p:extLst>
      <p:ext uri="{BB962C8B-B14F-4D97-AF65-F5344CB8AC3E}">
        <p14:creationId xmlns:p14="http://schemas.microsoft.com/office/powerpoint/2010/main" val="350496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4"/>
                </a:solidFill>
              </a:rPr>
              <a:t>AVRUPA İNSAN </a:t>
            </a:r>
            <a:br>
              <a:rPr lang="tr-TR" b="1" dirty="0">
                <a:solidFill>
                  <a:schemeClr val="accent4"/>
                </a:solidFill>
              </a:rPr>
            </a:br>
            <a:r>
              <a:rPr lang="tr-TR" b="1" u="sng" dirty="0">
                <a:solidFill>
                  <a:schemeClr val="accent4"/>
                </a:solidFill>
              </a:rPr>
              <a:t>HAKLARI SÖZLEŞMESİ </a:t>
            </a:r>
          </a:p>
        </p:txBody>
      </p:sp>
      <p:sp>
        <p:nvSpPr>
          <p:cNvPr id="3" name="İçerik Yer Tutucusu 2"/>
          <p:cNvSpPr>
            <a:spLocks noGrp="1"/>
          </p:cNvSpPr>
          <p:nvPr>
            <p:ph idx="1"/>
          </p:nvPr>
        </p:nvSpPr>
        <p:spPr/>
        <p:txBody>
          <a:bodyPr>
            <a:normAutofit fontScale="92500" lnSpcReduction="20000"/>
          </a:bodyPr>
          <a:lstStyle/>
          <a:p>
            <a:pPr marL="0" indent="0" algn="ctr">
              <a:buNone/>
            </a:pPr>
            <a:r>
              <a:rPr lang="tr-TR" sz="1800" b="1" dirty="0"/>
              <a:t>Bireysel </a:t>
            </a:r>
            <a:r>
              <a:rPr lang="tr-TR" sz="1800" b="1" dirty="0" smtClean="0"/>
              <a:t>başvuru</a:t>
            </a:r>
            <a:endParaRPr lang="tr-TR" sz="1800" b="1" dirty="0"/>
          </a:p>
          <a:p>
            <a:pPr marL="0" indent="0" algn="ctr">
              <a:buNone/>
            </a:pPr>
            <a:r>
              <a:rPr lang="tr-TR" sz="1800" b="1" dirty="0" smtClean="0"/>
              <a:t>(</a:t>
            </a:r>
            <a:r>
              <a:rPr lang="tr-TR" sz="1800" b="1" dirty="0" err="1" smtClean="0"/>
              <a:t>md.</a:t>
            </a:r>
            <a:r>
              <a:rPr lang="tr-TR" sz="1800" b="1" dirty="0" smtClean="0"/>
              <a:t> 34)</a:t>
            </a:r>
          </a:p>
          <a:p>
            <a:pPr marL="0" indent="0" algn="ctr">
              <a:buNone/>
            </a:pPr>
            <a:endParaRPr lang="tr-TR" sz="2100" b="1" dirty="0"/>
          </a:p>
          <a:p>
            <a:pPr algn="just"/>
            <a:r>
              <a:rPr lang="tr-TR" sz="1300" dirty="0" smtClean="0"/>
              <a:t>Bu </a:t>
            </a:r>
            <a:r>
              <a:rPr lang="tr-TR" sz="1300" dirty="0"/>
              <a:t>Sözleşme veya protokollerinde tanınan haklarının </a:t>
            </a:r>
            <a:r>
              <a:rPr lang="tr-TR" sz="1300" dirty="0" smtClean="0"/>
              <a:t>Yüksek Sözleşmeci </a:t>
            </a:r>
            <a:r>
              <a:rPr lang="tr-TR" sz="1300" dirty="0" err="1"/>
              <a:t>Taraflar’dan</a:t>
            </a:r>
            <a:r>
              <a:rPr lang="tr-TR" sz="1300" dirty="0"/>
              <a:t> biri tarafından ihlal </a:t>
            </a:r>
            <a:r>
              <a:rPr lang="tr-TR" sz="1300" dirty="0" smtClean="0"/>
              <a:t>edilmesinden dolayı </a:t>
            </a:r>
            <a:r>
              <a:rPr lang="tr-TR" sz="1300" dirty="0"/>
              <a:t>mağdur olduğunu öne süren her gerçek kişi</a:t>
            </a:r>
            <a:r>
              <a:rPr lang="tr-TR" sz="1300" dirty="0" smtClean="0"/>
              <a:t>, hükümet </a:t>
            </a:r>
            <a:r>
              <a:rPr lang="tr-TR" sz="1300" dirty="0"/>
              <a:t>dışı kuruluş veya kişi grupları Mahkeme’ye başvurabilir</a:t>
            </a:r>
            <a:r>
              <a:rPr lang="tr-TR" sz="1300" dirty="0" smtClean="0"/>
              <a:t>.</a:t>
            </a:r>
          </a:p>
          <a:p>
            <a:pPr marL="0" indent="0" algn="just">
              <a:buNone/>
            </a:pPr>
            <a:endParaRPr lang="tr-TR" sz="1300" dirty="0"/>
          </a:p>
          <a:p>
            <a:pPr algn="just"/>
            <a:r>
              <a:rPr lang="tr-TR" sz="1300" dirty="0"/>
              <a:t>Yüksek Sözleşmeci Taraflar bu hakkın etkin bir </a:t>
            </a:r>
            <a:r>
              <a:rPr lang="tr-TR" sz="1300" dirty="0" smtClean="0"/>
              <a:t>şekilde kullanılmasını </a:t>
            </a:r>
            <a:r>
              <a:rPr lang="tr-TR" sz="1300" dirty="0"/>
              <a:t>hiçbir surette engel olmamayı taahhüt ederler</a:t>
            </a:r>
            <a:r>
              <a:rPr lang="tr-TR" sz="1300" dirty="0" smtClean="0"/>
              <a:t>.</a:t>
            </a:r>
          </a:p>
          <a:p>
            <a:pPr marL="0" indent="0" algn="just">
              <a:buNone/>
            </a:pPr>
            <a:endParaRPr lang="tr-TR" sz="1300" dirty="0"/>
          </a:p>
          <a:p>
            <a:pPr marL="0" lvl="0" indent="0" algn="ctr">
              <a:buClr>
                <a:srgbClr val="CC8E60"/>
              </a:buClr>
              <a:buNone/>
            </a:pPr>
            <a:r>
              <a:rPr lang="tr-TR" sz="1800" b="1" dirty="0">
                <a:solidFill>
                  <a:srgbClr val="000000"/>
                </a:solidFill>
              </a:rPr>
              <a:t>Etkili başvuru hakkı</a:t>
            </a:r>
          </a:p>
          <a:p>
            <a:pPr marL="0" lvl="0" indent="0" algn="ctr">
              <a:buClr>
                <a:srgbClr val="CC8E60"/>
              </a:buClr>
              <a:buNone/>
            </a:pPr>
            <a:r>
              <a:rPr lang="tr-TR" sz="1800" b="1" dirty="0">
                <a:solidFill>
                  <a:srgbClr val="000000"/>
                </a:solidFill>
              </a:rPr>
              <a:t>(</a:t>
            </a:r>
            <a:r>
              <a:rPr lang="tr-TR" sz="1800" b="1" dirty="0" err="1">
                <a:solidFill>
                  <a:srgbClr val="000000"/>
                </a:solidFill>
              </a:rPr>
              <a:t>md.</a:t>
            </a:r>
            <a:r>
              <a:rPr lang="tr-TR" sz="1800" b="1" dirty="0">
                <a:solidFill>
                  <a:srgbClr val="000000"/>
                </a:solidFill>
              </a:rPr>
              <a:t> 13)</a:t>
            </a:r>
          </a:p>
          <a:p>
            <a:pPr marL="0" lvl="0" indent="0" algn="ctr">
              <a:buClr>
                <a:srgbClr val="CC8E60"/>
              </a:buClr>
              <a:buNone/>
            </a:pPr>
            <a:endParaRPr lang="tr-TR" b="1" dirty="0">
              <a:solidFill>
                <a:srgbClr val="000000"/>
              </a:solidFill>
            </a:endParaRPr>
          </a:p>
          <a:p>
            <a:pPr algn="just">
              <a:buClr>
                <a:srgbClr val="CC8E60"/>
              </a:buClr>
            </a:pPr>
            <a:r>
              <a:rPr lang="tr-TR" sz="1300" dirty="0">
                <a:solidFill>
                  <a:srgbClr val="000000"/>
                </a:solidFill>
              </a:rPr>
              <a:t>Bu </a:t>
            </a:r>
            <a:r>
              <a:rPr lang="tr-TR" sz="1300" dirty="0" err="1">
                <a:solidFill>
                  <a:srgbClr val="000000"/>
                </a:solidFill>
              </a:rPr>
              <a:t>Sözleşme’de</a:t>
            </a:r>
            <a:r>
              <a:rPr lang="tr-TR" sz="1300" dirty="0">
                <a:solidFill>
                  <a:srgbClr val="000000"/>
                </a:solidFill>
              </a:rPr>
              <a:t> tanınmış olan hak ve özgürlükleri ihlal edilen herkes, söz konusu ihlal resmi bir hizmetin ifası için davranan kişiler tarafından gerçekleştirilmiş olsa dahi, ulusal bir merci önünde etkili bir yola başvurma hakkına sahiptir.</a:t>
            </a:r>
          </a:p>
          <a:p>
            <a:pPr marL="0" indent="0" algn="just">
              <a:buNone/>
            </a:pPr>
            <a:endParaRPr lang="tr-TR" sz="1300" dirty="0"/>
          </a:p>
        </p:txBody>
      </p:sp>
    </p:spTree>
    <p:extLst>
      <p:ext uri="{BB962C8B-B14F-4D97-AF65-F5344CB8AC3E}">
        <p14:creationId xmlns:p14="http://schemas.microsoft.com/office/powerpoint/2010/main" val="1951811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27696" r="27696"/>
          <a:stretch>
            <a:fillRect/>
          </a:stretch>
        </p:blipFill>
        <p:spPr/>
      </p:pic>
      <p:sp>
        <p:nvSpPr>
          <p:cNvPr id="3" name="Dikdörtgen 2"/>
          <p:cNvSpPr/>
          <p:nvPr/>
        </p:nvSpPr>
        <p:spPr>
          <a:xfrm rot="21261140">
            <a:off x="1403648" y="4382420"/>
            <a:ext cx="2485873" cy="1384995"/>
          </a:xfrm>
          <a:prstGeom prst="rect">
            <a:avLst/>
          </a:prstGeom>
          <a:noFill/>
        </p:spPr>
        <p:txBody>
          <a:bodyPr wrap="none" lIns="91440" tIns="45720" rIns="91440" bIns="45720">
            <a:spAutoFit/>
          </a:bodyPr>
          <a:lstStyle/>
          <a:p>
            <a:pPr algn="ct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TÜRKİYEDE </a:t>
            </a:r>
            <a:b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HASTANIN </a:t>
            </a:r>
          </a:p>
          <a:p>
            <a:pPr algn="ctr"/>
            <a:r>
              <a:rPr lang="tr-T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ŞİKAYET HAKKI</a:t>
            </a:r>
            <a:endParaRPr lang="tr-T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48197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solidFill>
                  <a:schemeClr val="accent4"/>
                </a:solidFill>
              </a:rPr>
              <a:t>HASTANIN BAŞVURU, </a:t>
            </a:r>
            <a:br>
              <a:rPr lang="tr-TR" sz="3200" b="1" dirty="0" smtClean="0">
                <a:solidFill>
                  <a:schemeClr val="accent4"/>
                </a:solidFill>
              </a:rPr>
            </a:br>
            <a:r>
              <a:rPr lang="tr-TR" sz="3200" b="1" u="sng" dirty="0" smtClean="0">
                <a:solidFill>
                  <a:schemeClr val="accent4"/>
                </a:solidFill>
              </a:rPr>
              <a:t>ŞİKAYET VE DAVA HAKKI</a:t>
            </a:r>
            <a:endParaRPr lang="tr-TR" sz="3200" u="sng" dirty="0">
              <a:solidFill>
                <a:schemeClr val="accent4"/>
              </a:solidFill>
            </a:endParaRPr>
          </a:p>
        </p:txBody>
      </p:sp>
      <p:sp>
        <p:nvSpPr>
          <p:cNvPr id="3" name="İçerik Yer Tutucusu 2"/>
          <p:cNvSpPr>
            <a:spLocks noGrp="1"/>
          </p:cNvSpPr>
          <p:nvPr>
            <p:ph idx="1"/>
          </p:nvPr>
        </p:nvSpPr>
        <p:spPr/>
        <p:txBody>
          <a:bodyPr/>
          <a:lstStyle/>
          <a:p>
            <a:pPr marL="0" indent="0" algn="ctr">
              <a:buNone/>
            </a:pPr>
            <a:r>
              <a:rPr lang="tr-TR" dirty="0" smtClean="0"/>
              <a:t>Hasta Hakları Yönetmeliği</a:t>
            </a:r>
          </a:p>
          <a:p>
            <a:pPr marL="0" indent="0" algn="ctr">
              <a:buNone/>
            </a:pPr>
            <a:r>
              <a:rPr lang="tr-TR" dirty="0" smtClean="0"/>
              <a:t>(md.42)</a:t>
            </a:r>
          </a:p>
          <a:p>
            <a:pPr marL="0" indent="0" algn="ctr">
              <a:buNone/>
            </a:pPr>
            <a:endParaRPr lang="tr-TR" dirty="0" smtClean="0"/>
          </a:p>
          <a:p>
            <a:pPr algn="just"/>
            <a:r>
              <a:rPr lang="tr-TR" dirty="0" smtClean="0"/>
              <a:t>Hastanın </a:t>
            </a:r>
            <a:r>
              <a:rPr lang="tr-TR" dirty="0"/>
              <a:t>ve hasta ile </a:t>
            </a:r>
            <a:r>
              <a:rPr lang="tr-TR" dirty="0" smtClean="0"/>
              <a:t>ilgili bulunanların</a:t>
            </a:r>
            <a:r>
              <a:rPr lang="tr-TR" dirty="0"/>
              <a:t>, hasta haklarının ihlali </a:t>
            </a:r>
            <a:r>
              <a:rPr lang="tr-TR" dirty="0" smtClean="0"/>
              <a:t>halinde, mevzuat </a:t>
            </a:r>
            <a:r>
              <a:rPr lang="tr-TR" dirty="0"/>
              <a:t>çerçevesinde her türlü müracaat, şikayet ve dava hakları vardır.</a:t>
            </a:r>
          </a:p>
        </p:txBody>
      </p:sp>
    </p:spTree>
    <p:extLst>
      <p:ext uri="{BB962C8B-B14F-4D97-AF65-F5344CB8AC3E}">
        <p14:creationId xmlns:p14="http://schemas.microsoft.com/office/powerpoint/2010/main" val="4143532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chemeClr val="accent4"/>
                </a:solidFill>
              </a:rPr>
              <a:t>SAĞLIK KURUM VE </a:t>
            </a:r>
            <a:br>
              <a:rPr lang="tr-TR" sz="2800" b="1" dirty="0" smtClean="0">
                <a:solidFill>
                  <a:schemeClr val="accent4"/>
                </a:solidFill>
              </a:rPr>
            </a:br>
            <a:r>
              <a:rPr lang="tr-TR" sz="2800" b="1" u="sng" dirty="0" smtClean="0">
                <a:solidFill>
                  <a:schemeClr val="accent4"/>
                </a:solidFill>
              </a:rPr>
              <a:t>KURULUŞLARININ SORUMLULUĞU</a:t>
            </a:r>
            <a:endParaRPr lang="tr-TR" sz="2800" u="sng" dirty="0">
              <a:solidFill>
                <a:schemeClr val="accent4"/>
              </a:solidFill>
            </a:endParaRPr>
          </a:p>
        </p:txBody>
      </p:sp>
      <p:sp>
        <p:nvSpPr>
          <p:cNvPr id="3" name="İçerik Yer Tutucusu 2"/>
          <p:cNvSpPr>
            <a:spLocks noGrp="1"/>
          </p:cNvSpPr>
          <p:nvPr>
            <p:ph idx="1"/>
          </p:nvPr>
        </p:nvSpPr>
        <p:spPr>
          <a:xfrm>
            <a:off x="1331640" y="1999027"/>
            <a:ext cx="6696744" cy="3878245"/>
          </a:xfrm>
        </p:spPr>
        <p:txBody>
          <a:bodyPr>
            <a:normAutofit fontScale="47500" lnSpcReduction="20000"/>
          </a:bodyPr>
          <a:lstStyle/>
          <a:p>
            <a:pPr marL="0" indent="0">
              <a:buNone/>
            </a:pPr>
            <a:endParaRPr lang="tr-TR" dirty="0" smtClean="0"/>
          </a:p>
          <a:p>
            <a:pPr marL="0" indent="0" algn="ctr">
              <a:buNone/>
            </a:pPr>
            <a:r>
              <a:rPr lang="tr-TR" dirty="0"/>
              <a:t>Hasta Hakları Yönetmeliği</a:t>
            </a:r>
          </a:p>
          <a:p>
            <a:pPr marL="0" indent="0" algn="ctr">
              <a:buNone/>
            </a:pPr>
            <a:r>
              <a:rPr lang="tr-TR" dirty="0"/>
              <a:t>(</a:t>
            </a:r>
            <a:r>
              <a:rPr lang="tr-TR" dirty="0" smtClean="0"/>
              <a:t>md.43)</a:t>
            </a:r>
            <a:endParaRPr lang="tr-TR" dirty="0"/>
          </a:p>
          <a:p>
            <a:endParaRPr lang="tr-TR" dirty="0"/>
          </a:p>
          <a:p>
            <a:pPr algn="just"/>
            <a:r>
              <a:rPr lang="tr-TR" dirty="0" smtClean="0"/>
              <a:t>Hasta </a:t>
            </a:r>
            <a:r>
              <a:rPr lang="tr-TR" dirty="0"/>
              <a:t>haklarının ihlali halinde, personeli istihdam eden kurum ve </a:t>
            </a:r>
            <a:r>
              <a:rPr lang="tr-TR" dirty="0" smtClean="0"/>
              <a:t>kuruluş aleyhine </a:t>
            </a:r>
            <a:r>
              <a:rPr lang="tr-TR" dirty="0"/>
              <a:t>maddi veya manevi veyahut hem maddi ve hem de manevi tazminat davası açılabilir</a:t>
            </a:r>
            <a:r>
              <a:rPr lang="tr-TR" dirty="0" smtClean="0"/>
              <a:t>.</a:t>
            </a:r>
          </a:p>
          <a:p>
            <a:pPr algn="just"/>
            <a:endParaRPr lang="tr-TR" dirty="0"/>
          </a:p>
          <a:p>
            <a:pPr algn="just"/>
            <a:r>
              <a:rPr lang="tr-TR" dirty="0"/>
              <a:t>Ancak, aleyhine dava açılacak merciin kamu kurum ve kuruluşu olması halinde</a:t>
            </a:r>
            <a:r>
              <a:rPr lang="tr-TR" dirty="0" smtClean="0"/>
              <a:t>;</a:t>
            </a:r>
          </a:p>
          <a:p>
            <a:pPr marL="0" indent="0" algn="just">
              <a:buNone/>
            </a:pPr>
            <a:endParaRPr lang="tr-TR" dirty="0" smtClean="0"/>
          </a:p>
          <a:p>
            <a:pPr marL="0" indent="0" algn="just">
              <a:buNone/>
            </a:pPr>
            <a:r>
              <a:rPr lang="tr-TR" dirty="0" smtClean="0"/>
              <a:t>	a</a:t>
            </a:r>
            <a:r>
              <a:rPr lang="tr-TR" dirty="0"/>
              <a:t>) 2577 sayılı İdari Yargılama Usulü Kanunu'nun 12 </a:t>
            </a:r>
            <a:r>
              <a:rPr lang="tr-TR" dirty="0" err="1"/>
              <a:t>nci</a:t>
            </a:r>
            <a:r>
              <a:rPr lang="tr-TR" dirty="0"/>
              <a:t> maddesine göre; hakkın </a:t>
            </a:r>
            <a:r>
              <a:rPr lang="tr-TR" dirty="0" smtClean="0"/>
              <a:t>bir </a:t>
            </a:r>
          </a:p>
          <a:p>
            <a:pPr marL="0" indent="0" algn="just">
              <a:buNone/>
            </a:pPr>
            <a:r>
              <a:rPr lang="tr-TR" dirty="0" smtClean="0"/>
              <a:t>	idari işlem dolayısı ile ihlal edilmesi halinde ilgililer, doğrudan doğruya tam yargı davası 	veya iptal ve tam yargı davalarını birlikte açabilecekleri gibi ilk önce iptal davası açarak 	bu davanın karara bağlanması üzerine dava açma süresi içerisinde tam yargı davası 	açabilirler.</a:t>
            </a:r>
          </a:p>
          <a:p>
            <a:pPr marL="0" indent="0" algn="just">
              <a:buNone/>
            </a:pPr>
            <a:endParaRPr lang="tr-TR" dirty="0"/>
          </a:p>
          <a:p>
            <a:pPr marL="0" indent="0" algn="just">
              <a:buNone/>
            </a:pPr>
            <a:r>
              <a:rPr lang="tr-TR" dirty="0" smtClean="0"/>
              <a:t>	b</a:t>
            </a:r>
            <a:r>
              <a:rPr lang="tr-TR" dirty="0"/>
              <a:t>) Aynı Kanun'un 13 üncü maddesi uyarınca, zarar verici eylemin öğrenildiği tarihten</a:t>
            </a:r>
          </a:p>
          <a:p>
            <a:pPr marL="0" indent="0" algn="just">
              <a:buNone/>
            </a:pPr>
            <a:r>
              <a:rPr lang="tr-TR" dirty="0" smtClean="0"/>
              <a:t>	itibaren </a:t>
            </a:r>
            <a:r>
              <a:rPr lang="tr-TR" dirty="0"/>
              <a:t>en geç bir yıl içinde maddi ve manevi tazminat olarak istenilen tazminat </a:t>
            </a:r>
            <a:r>
              <a:rPr lang="tr-TR" dirty="0" smtClean="0"/>
              <a:t>	miktarı ayrı ayrı </a:t>
            </a:r>
            <a:r>
              <a:rPr lang="tr-TR" dirty="0"/>
              <a:t>gösterilerek idareye müracaat edilmesi ve talebin açıkça veya zımnen </a:t>
            </a:r>
            <a:r>
              <a:rPr lang="tr-TR" dirty="0" smtClean="0"/>
              <a:t>	reddi halinde kanuni </a:t>
            </a:r>
            <a:r>
              <a:rPr lang="tr-TR" dirty="0"/>
              <a:t>süresi içinde idari yargı mercilerinde dava açılması gerekir.</a:t>
            </a:r>
          </a:p>
        </p:txBody>
      </p:sp>
    </p:spTree>
    <p:extLst>
      <p:ext uri="{BB962C8B-B14F-4D97-AF65-F5344CB8AC3E}">
        <p14:creationId xmlns:p14="http://schemas.microsoft.com/office/powerpoint/2010/main" val="2754687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sv-SE" sz="2400" b="1" dirty="0" smtClean="0">
                <a:solidFill>
                  <a:schemeClr val="accent4"/>
                </a:solidFill>
              </a:rPr>
              <a:t>DEVLET MEMURU VEYA DİĞER KAMU </a:t>
            </a:r>
            <a:r>
              <a:rPr lang="sv-SE" sz="2400" b="1" u="sng" dirty="0" smtClean="0">
                <a:solidFill>
                  <a:schemeClr val="accent4"/>
                </a:solidFill>
              </a:rPr>
              <a:t>GÖREVLİSİ PERSONELİN SORUMLULUĞU</a:t>
            </a:r>
            <a:endParaRPr lang="tr-TR" sz="2400" u="sng" dirty="0">
              <a:solidFill>
                <a:schemeClr val="accent4"/>
              </a:solidFill>
            </a:endParaRPr>
          </a:p>
        </p:txBody>
      </p:sp>
      <p:sp>
        <p:nvSpPr>
          <p:cNvPr id="3" name="İçerik Yer Tutucusu 2"/>
          <p:cNvSpPr>
            <a:spLocks noGrp="1"/>
          </p:cNvSpPr>
          <p:nvPr>
            <p:ph idx="1"/>
          </p:nvPr>
        </p:nvSpPr>
        <p:spPr/>
        <p:txBody>
          <a:bodyPr>
            <a:normAutofit fontScale="85000" lnSpcReduction="20000"/>
          </a:bodyPr>
          <a:lstStyle/>
          <a:p>
            <a:pPr marL="0" indent="0" algn="ctr">
              <a:buNone/>
            </a:pPr>
            <a:r>
              <a:rPr lang="tr-TR" dirty="0"/>
              <a:t>Hasta Hakları Yönetmeliği</a:t>
            </a:r>
          </a:p>
          <a:p>
            <a:pPr marL="0" indent="0" algn="ctr">
              <a:buNone/>
            </a:pPr>
            <a:r>
              <a:rPr lang="tr-TR" dirty="0"/>
              <a:t>(</a:t>
            </a:r>
            <a:r>
              <a:rPr lang="tr-TR" dirty="0" smtClean="0"/>
              <a:t>md.44)</a:t>
            </a:r>
            <a:endParaRPr lang="tr-TR" dirty="0"/>
          </a:p>
          <a:p>
            <a:pPr marL="0" indent="0">
              <a:buNone/>
            </a:pPr>
            <a:endParaRPr lang="tr-TR" b="1" dirty="0"/>
          </a:p>
          <a:p>
            <a:pPr algn="just"/>
            <a:r>
              <a:rPr lang="tr-TR" dirty="0" smtClean="0"/>
              <a:t>Bu </a:t>
            </a:r>
            <a:r>
              <a:rPr lang="tr-TR" dirty="0"/>
              <a:t>Yönetmelik'te gösterilmiş olan hasta haklarının fiilen </a:t>
            </a:r>
            <a:r>
              <a:rPr lang="tr-TR" dirty="0" smtClean="0"/>
              <a:t>kullanılmasına mani </a:t>
            </a:r>
            <a:r>
              <a:rPr lang="tr-TR" dirty="0"/>
              <a:t>olan veya bu hakları başka şekilde ihlal eden personelin, cezai, mali ve </a:t>
            </a:r>
            <a:r>
              <a:rPr lang="tr-TR" dirty="0" smtClean="0"/>
              <a:t>inzibati sorumluluklarının </a:t>
            </a:r>
            <a:r>
              <a:rPr lang="tr-TR" dirty="0"/>
              <a:t>tamamı veya bunlardan bir kısmı doğabilir.</a:t>
            </a:r>
          </a:p>
          <a:p>
            <a:pPr algn="just"/>
            <a:r>
              <a:rPr lang="tr-TR" dirty="0"/>
              <a:t>Birinci fıkrada belirtilen sorumluluklar haricinde, ihlalin durumuna göre, </a:t>
            </a:r>
            <a:r>
              <a:rPr lang="tr-TR" dirty="0" smtClean="0"/>
              <a:t>personeli istihdam </a:t>
            </a:r>
            <a:r>
              <a:rPr lang="tr-TR" dirty="0"/>
              <a:t>eden kurum ve kuruluş tarafından personel hakkında uygulanacak idari tedbir </a:t>
            </a:r>
            <a:r>
              <a:rPr lang="tr-TR" dirty="0" smtClean="0"/>
              <a:t>ve müeyyideler </a:t>
            </a:r>
            <a:r>
              <a:rPr lang="tr-TR" dirty="0"/>
              <a:t>saklıdır.</a:t>
            </a:r>
          </a:p>
        </p:txBody>
      </p:sp>
    </p:spTree>
    <p:extLst>
      <p:ext uri="{BB962C8B-B14F-4D97-AF65-F5344CB8AC3E}">
        <p14:creationId xmlns:p14="http://schemas.microsoft.com/office/powerpoint/2010/main" val="3832258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fi-FI" sz="2800" b="1" dirty="0" smtClean="0">
                <a:solidFill>
                  <a:schemeClr val="accent4"/>
                </a:solidFill>
              </a:rPr>
              <a:t>KAMU PERSONELİNİN </a:t>
            </a:r>
            <a:r>
              <a:rPr lang="fi-FI" sz="2800" b="1" u="sng" dirty="0" smtClean="0">
                <a:solidFill>
                  <a:schemeClr val="accent4"/>
                </a:solidFill>
              </a:rPr>
              <a:t>SORUMLULUĞUNU TESPİT USULÜ</a:t>
            </a:r>
            <a:endParaRPr lang="tr-TR" sz="2800" u="sng" dirty="0">
              <a:solidFill>
                <a:schemeClr val="accent4"/>
              </a:solidFill>
            </a:endParaRPr>
          </a:p>
        </p:txBody>
      </p:sp>
      <p:sp>
        <p:nvSpPr>
          <p:cNvPr id="3" name="İçerik Yer Tutucusu 2"/>
          <p:cNvSpPr>
            <a:spLocks noGrp="1"/>
          </p:cNvSpPr>
          <p:nvPr>
            <p:ph idx="1"/>
          </p:nvPr>
        </p:nvSpPr>
        <p:spPr/>
        <p:txBody>
          <a:bodyPr>
            <a:normAutofit fontScale="92500" lnSpcReduction="20000"/>
          </a:bodyPr>
          <a:lstStyle/>
          <a:p>
            <a:pPr marL="0" lvl="0" indent="0" algn="ctr">
              <a:buClr>
                <a:srgbClr val="AA2B1E"/>
              </a:buClr>
              <a:buNone/>
            </a:pPr>
            <a:r>
              <a:rPr lang="tr-TR" dirty="0">
                <a:solidFill>
                  <a:prstClr val="black"/>
                </a:solidFill>
              </a:rPr>
              <a:t>Hasta Hakları Yönetmeliği</a:t>
            </a:r>
          </a:p>
          <a:p>
            <a:pPr marL="0" lvl="0" indent="0" algn="ctr">
              <a:buClr>
                <a:srgbClr val="AA2B1E"/>
              </a:buClr>
              <a:buNone/>
            </a:pPr>
            <a:r>
              <a:rPr lang="tr-TR" dirty="0">
                <a:solidFill>
                  <a:prstClr val="black"/>
                </a:solidFill>
              </a:rPr>
              <a:t>(</a:t>
            </a:r>
            <a:r>
              <a:rPr lang="tr-TR" dirty="0" smtClean="0">
                <a:solidFill>
                  <a:prstClr val="black"/>
                </a:solidFill>
              </a:rPr>
              <a:t>md.45)</a:t>
            </a:r>
          </a:p>
          <a:p>
            <a:pPr marL="0" lvl="0" indent="0" algn="ctr">
              <a:buClr>
                <a:srgbClr val="AA2B1E"/>
              </a:buClr>
              <a:buNone/>
            </a:pPr>
            <a:endParaRPr lang="tr-TR" dirty="0">
              <a:solidFill>
                <a:prstClr val="black"/>
              </a:solidFill>
            </a:endParaRPr>
          </a:p>
          <a:p>
            <a:pPr marL="0" indent="0" algn="just">
              <a:buNone/>
            </a:pPr>
            <a:r>
              <a:rPr lang="tr-TR" dirty="0" smtClean="0"/>
              <a:t>Kamu </a:t>
            </a:r>
            <a:r>
              <a:rPr lang="tr-TR" dirty="0"/>
              <a:t>kurum ve kuruluşlarında görevli personelin, hasta haklarını ihlal </a:t>
            </a:r>
            <a:r>
              <a:rPr lang="tr-TR" dirty="0" smtClean="0"/>
              <a:t>eden fiil ve halleri, şikayet halinde veya idarece kendiliğinden tespit edildiğinde, hadisenin takibi, soruşturulması ve gerekir ise müeyyideye bağlanması için doğrudan valiliklerce veyahut  Bakanlık veya personelin görevli olduğu kurumlar tarafından müfettiş veya muhakkik görevlendirilir.</a:t>
            </a:r>
            <a:endParaRPr lang="tr-TR" dirty="0"/>
          </a:p>
        </p:txBody>
      </p:sp>
    </p:spTree>
    <p:extLst>
      <p:ext uri="{BB962C8B-B14F-4D97-AF65-F5344CB8AC3E}">
        <p14:creationId xmlns:p14="http://schemas.microsoft.com/office/powerpoint/2010/main" val="181958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solidFill>
                  <a:schemeClr val="accent4"/>
                </a:solidFill>
              </a:rPr>
              <a:t>KAMU PERSONELİ </a:t>
            </a:r>
            <a:r>
              <a:rPr lang="tr-TR" sz="3200" b="1" u="sng" dirty="0" smtClean="0">
                <a:solidFill>
                  <a:schemeClr val="accent4"/>
                </a:solidFill>
              </a:rPr>
              <a:t/>
            </a:r>
            <a:br>
              <a:rPr lang="tr-TR" sz="3200" b="1" u="sng" dirty="0" smtClean="0">
                <a:solidFill>
                  <a:schemeClr val="accent4"/>
                </a:solidFill>
              </a:rPr>
            </a:br>
            <a:r>
              <a:rPr lang="tr-TR" sz="3200" b="1" u="sng" dirty="0" smtClean="0">
                <a:solidFill>
                  <a:schemeClr val="accent4"/>
                </a:solidFill>
              </a:rPr>
              <a:t>HAKKINDAKİ YAPTIRIMLAR</a:t>
            </a:r>
            <a:endParaRPr lang="tr-TR" sz="3200" u="sng" dirty="0">
              <a:solidFill>
                <a:schemeClr val="accent4"/>
              </a:solidFill>
            </a:endParaRPr>
          </a:p>
        </p:txBody>
      </p:sp>
      <p:sp>
        <p:nvSpPr>
          <p:cNvPr id="3" name="İçerik Yer Tutucusu 2"/>
          <p:cNvSpPr>
            <a:spLocks noGrp="1"/>
          </p:cNvSpPr>
          <p:nvPr>
            <p:ph idx="1"/>
          </p:nvPr>
        </p:nvSpPr>
        <p:spPr>
          <a:xfrm>
            <a:off x="1463040" y="2119256"/>
            <a:ext cx="6781368" cy="3974039"/>
          </a:xfrm>
        </p:spPr>
        <p:txBody>
          <a:bodyPr>
            <a:normAutofit fontScale="47500" lnSpcReduction="20000"/>
          </a:bodyPr>
          <a:lstStyle/>
          <a:p>
            <a:pPr marL="0" indent="0" algn="ctr">
              <a:buNone/>
            </a:pPr>
            <a:r>
              <a:rPr lang="tr-TR" dirty="0"/>
              <a:t>Hasta Hakları Yönetmeliği</a:t>
            </a:r>
          </a:p>
          <a:p>
            <a:pPr marL="0" indent="0" algn="ctr">
              <a:buNone/>
            </a:pPr>
            <a:r>
              <a:rPr lang="tr-TR" dirty="0"/>
              <a:t>(</a:t>
            </a:r>
            <a:r>
              <a:rPr lang="tr-TR" dirty="0" smtClean="0"/>
              <a:t>md.46)</a:t>
            </a:r>
            <a:endParaRPr lang="tr-TR" dirty="0"/>
          </a:p>
          <a:p>
            <a:pPr algn="just"/>
            <a:endParaRPr lang="tr-TR" b="1" dirty="0" smtClean="0"/>
          </a:p>
          <a:p>
            <a:pPr marL="0" indent="0" algn="just">
              <a:buNone/>
            </a:pPr>
            <a:r>
              <a:rPr lang="tr-TR" dirty="0" smtClean="0"/>
              <a:t>Hasta </a:t>
            </a:r>
            <a:r>
              <a:rPr lang="tr-TR" dirty="0"/>
              <a:t>haklarının Devlet memuru veya diğer kamu görevlisi </a:t>
            </a:r>
            <a:r>
              <a:rPr lang="tr-TR" dirty="0" smtClean="0"/>
              <a:t>personel tarafından </a:t>
            </a:r>
            <a:r>
              <a:rPr lang="tr-TR" dirty="0"/>
              <a:t>ve görevleri sırasında herhangi bir şekilde ihlali halinde </a:t>
            </a:r>
            <a:endParaRPr lang="tr-TR" dirty="0" smtClean="0"/>
          </a:p>
          <a:p>
            <a:pPr marL="0" indent="0" algn="just">
              <a:buNone/>
            </a:pPr>
            <a:endParaRPr lang="tr-TR" dirty="0" smtClean="0"/>
          </a:p>
          <a:p>
            <a:pPr marL="457200" indent="-457200" algn="just">
              <a:buFont typeface="+mj-lt"/>
              <a:buAutoNum type="alphaLcPeriod"/>
            </a:pPr>
            <a:r>
              <a:rPr lang="tr-TR" dirty="0" smtClean="0"/>
              <a:t>Kamu </a:t>
            </a:r>
            <a:r>
              <a:rPr lang="tr-TR" dirty="0"/>
              <a:t>görevlisi olan personelin fiilinin niteliğine göre, soruşturmacı </a:t>
            </a:r>
            <a:r>
              <a:rPr lang="tr-TR" dirty="0" smtClean="0"/>
              <a:t>tarafından hakkında </a:t>
            </a:r>
            <a:r>
              <a:rPr lang="tr-TR" dirty="0"/>
              <a:t>disiplin cezası teklif edilmiş ise, mevzuatın öngördüğü disiplin cezaları yetkili </a:t>
            </a:r>
            <a:r>
              <a:rPr lang="tr-TR" dirty="0" smtClean="0"/>
              <a:t>amir veya </a:t>
            </a:r>
            <a:r>
              <a:rPr lang="tr-TR" dirty="0"/>
              <a:t>kurullarca usulüne göre takdir edilir</a:t>
            </a:r>
            <a:r>
              <a:rPr lang="tr-TR" dirty="0" smtClean="0"/>
              <a:t>.</a:t>
            </a:r>
          </a:p>
          <a:p>
            <a:pPr marL="457200" indent="-457200" algn="just">
              <a:buFont typeface="+mj-lt"/>
              <a:buAutoNum type="alphaLcPeriod"/>
            </a:pPr>
            <a:endParaRPr lang="tr-TR" dirty="0"/>
          </a:p>
          <a:p>
            <a:pPr marL="457200" indent="-457200" algn="just">
              <a:buFont typeface="+mj-lt"/>
              <a:buAutoNum type="alphaLcPeriod"/>
            </a:pPr>
            <a:r>
              <a:rPr lang="tr-TR" dirty="0" smtClean="0"/>
              <a:t>Hak </a:t>
            </a:r>
            <a:r>
              <a:rPr lang="tr-TR" dirty="0"/>
              <a:t>ihlali aynı zamanda ceza hukukuna göre suç teşkil ettiği takdirde, memur </a:t>
            </a:r>
            <a:r>
              <a:rPr lang="tr-TR" dirty="0" smtClean="0"/>
              <a:t>olan personel </a:t>
            </a:r>
            <a:r>
              <a:rPr lang="tr-TR" dirty="0"/>
              <a:t>hakkında, Memurin </a:t>
            </a:r>
            <a:r>
              <a:rPr lang="tr-TR" dirty="0" err="1"/>
              <a:t>Muhakematı</a:t>
            </a:r>
            <a:r>
              <a:rPr lang="tr-TR" dirty="0"/>
              <a:t> Hakkında Kanunu Muvakkat hükümlerine </a:t>
            </a:r>
            <a:r>
              <a:rPr lang="tr-TR" dirty="0" smtClean="0"/>
              <a:t>göre yapılan </a:t>
            </a:r>
            <a:r>
              <a:rPr lang="tr-TR" dirty="0"/>
              <a:t>soruşturma sonucunda lüzum-u muhakeme kararı verilir ise, dosya </a:t>
            </a:r>
            <a:r>
              <a:rPr lang="tr-TR" dirty="0" smtClean="0"/>
              <a:t>cumhuriyet </a:t>
            </a:r>
            <a:r>
              <a:rPr lang="tr-TR" dirty="0" err="1" smtClean="0"/>
              <a:t>başsavcılığı'na</a:t>
            </a:r>
            <a:r>
              <a:rPr lang="tr-TR" dirty="0" smtClean="0"/>
              <a:t> </a:t>
            </a:r>
            <a:r>
              <a:rPr lang="tr-TR" dirty="0"/>
              <a:t>gönderilerek ceza davası açılması ve böylece personel hakkında fiiline </a:t>
            </a:r>
            <a:r>
              <a:rPr lang="tr-TR" dirty="0" smtClean="0"/>
              <a:t>uygun bulunan </a:t>
            </a:r>
            <a:r>
              <a:rPr lang="tr-TR" dirty="0"/>
              <a:t>cezai müeyyidenin tatbiki sağlanır</a:t>
            </a:r>
            <a:r>
              <a:rPr lang="tr-TR" dirty="0" smtClean="0"/>
              <a:t>.</a:t>
            </a:r>
          </a:p>
          <a:p>
            <a:pPr marL="457200" indent="-457200" algn="just">
              <a:buFont typeface="+mj-lt"/>
              <a:buAutoNum type="alphaLcPeriod"/>
            </a:pPr>
            <a:endParaRPr lang="tr-TR" dirty="0"/>
          </a:p>
          <a:p>
            <a:pPr marL="457200" indent="-457200" algn="just">
              <a:buFont typeface="+mj-lt"/>
              <a:buAutoNum type="alphaLcPeriod"/>
            </a:pPr>
            <a:r>
              <a:rPr lang="tr-TR" dirty="0" smtClean="0"/>
              <a:t>Anayasa'nın </a:t>
            </a:r>
            <a:r>
              <a:rPr lang="tr-TR" dirty="0"/>
              <a:t>40 </a:t>
            </a:r>
            <a:r>
              <a:rPr lang="tr-TR" dirty="0" err="1"/>
              <a:t>ıncı</a:t>
            </a:r>
            <a:r>
              <a:rPr lang="tr-TR" dirty="0"/>
              <a:t> maddesinin ikinci fıkrası, 129 uncu maddesinin beşinci fıkrası </a:t>
            </a:r>
            <a:r>
              <a:rPr lang="tr-TR" dirty="0" smtClean="0"/>
              <a:t>ve 657 </a:t>
            </a:r>
            <a:r>
              <a:rPr lang="tr-TR" dirty="0"/>
              <a:t>sayılı Devlet Memurları Kanunu'nun 13 üncü maddesi ve ilgili diğer mevzuat uyarınca</a:t>
            </a:r>
            <a:r>
              <a:rPr lang="tr-TR" dirty="0" smtClean="0"/>
              <a:t>, memurların </a:t>
            </a:r>
            <a:r>
              <a:rPr lang="tr-TR" dirty="0"/>
              <a:t>ve diğer kamu görevlilerinin hukuki sorumluluğu doğrudan doğruya </a:t>
            </a:r>
            <a:r>
              <a:rPr lang="tr-TR" dirty="0" smtClean="0"/>
              <a:t>memur aleyhine </a:t>
            </a:r>
            <a:r>
              <a:rPr lang="tr-TR" dirty="0"/>
              <a:t>açılacak dava yolu ile gerçekleştirilemez. Dava, 43 üncü maddede gösterilen </a:t>
            </a:r>
            <a:r>
              <a:rPr lang="tr-TR" dirty="0" smtClean="0"/>
              <a:t>usule göre</a:t>
            </a:r>
            <a:r>
              <a:rPr lang="tr-TR" dirty="0"/>
              <a:t>, ancak idare aleyhine açılabilir. Bu personelin hukuki sorumluluğunun doğması, </a:t>
            </a:r>
            <a:r>
              <a:rPr lang="tr-TR" dirty="0" smtClean="0"/>
              <a:t>idare aleyhine </a:t>
            </a:r>
            <a:r>
              <a:rPr lang="tr-TR" dirty="0"/>
              <a:t>açılacak dava neticesinde tazmin kararı verilmesine bağlıdır</a:t>
            </a:r>
            <a:r>
              <a:rPr lang="tr-TR" dirty="0" smtClean="0"/>
              <a:t>. Kamu </a:t>
            </a:r>
            <a:r>
              <a:rPr lang="tr-TR" dirty="0"/>
              <a:t>görevlisi personelin verdiği zarar, mahkeme kararı üzerine idare </a:t>
            </a:r>
            <a:r>
              <a:rPr lang="tr-TR" dirty="0" smtClean="0"/>
              <a:t>tarafından tazmin </a:t>
            </a:r>
            <a:r>
              <a:rPr lang="tr-TR" dirty="0"/>
              <a:t>edildikten sonra, müsebbibi olan sorumlu personele rücu edilir</a:t>
            </a:r>
            <a:r>
              <a:rPr lang="tr-TR" dirty="0" smtClean="0"/>
              <a:t>. </a:t>
            </a:r>
          </a:p>
          <a:p>
            <a:pPr marL="457200" indent="-457200" algn="just">
              <a:buFont typeface="+mj-lt"/>
              <a:buAutoNum type="alphaLcPeriod"/>
            </a:pPr>
            <a:endParaRPr lang="tr-TR" dirty="0"/>
          </a:p>
          <a:p>
            <a:pPr marL="457200" indent="-457200" algn="just">
              <a:buFont typeface="+mj-lt"/>
              <a:buAutoNum type="alphaLcPeriod"/>
            </a:pPr>
            <a:r>
              <a:rPr lang="tr-TR" dirty="0" smtClean="0"/>
              <a:t>Kamu </a:t>
            </a:r>
            <a:r>
              <a:rPr lang="tr-TR" dirty="0"/>
              <a:t>görevlisi personelin mesleklerini resmi görevleri dışında serbest olarak </a:t>
            </a:r>
            <a:r>
              <a:rPr lang="tr-TR" dirty="0" smtClean="0"/>
              <a:t>icra etmekte </a:t>
            </a:r>
            <a:r>
              <a:rPr lang="tr-TR" dirty="0"/>
              <a:t>iken işledikleri fiillerden dolayı haklarında 47 </a:t>
            </a:r>
            <a:r>
              <a:rPr lang="tr-TR" dirty="0" err="1"/>
              <a:t>nci</a:t>
            </a:r>
            <a:r>
              <a:rPr lang="tr-TR" dirty="0"/>
              <a:t> maddeye göre işlem yapılır.</a:t>
            </a:r>
          </a:p>
        </p:txBody>
      </p:sp>
    </p:spTree>
    <p:extLst>
      <p:ext uri="{BB962C8B-B14F-4D97-AF65-F5344CB8AC3E}">
        <p14:creationId xmlns:p14="http://schemas.microsoft.com/office/powerpoint/2010/main" val="3431066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fi-FI" sz="2800" b="1" dirty="0" smtClean="0">
                <a:solidFill>
                  <a:schemeClr val="accent4"/>
                </a:solidFill>
              </a:rPr>
              <a:t>KAMU GÖREVLİSİ OLMAYAN </a:t>
            </a:r>
            <a:r>
              <a:rPr lang="fi-FI" sz="2800" b="1" u="sng" dirty="0" smtClean="0">
                <a:solidFill>
                  <a:schemeClr val="accent4"/>
                </a:solidFill>
              </a:rPr>
              <a:t>PERSONELİN SORUMLULUĞU</a:t>
            </a:r>
            <a:endParaRPr lang="tr-TR" sz="2800" u="sng" dirty="0">
              <a:solidFill>
                <a:schemeClr val="accent4"/>
              </a:solidFill>
            </a:endParaRPr>
          </a:p>
        </p:txBody>
      </p:sp>
      <p:sp>
        <p:nvSpPr>
          <p:cNvPr id="3" name="İçerik Yer Tutucusu 2"/>
          <p:cNvSpPr>
            <a:spLocks noGrp="1"/>
          </p:cNvSpPr>
          <p:nvPr>
            <p:ph idx="1"/>
          </p:nvPr>
        </p:nvSpPr>
        <p:spPr/>
        <p:txBody>
          <a:bodyPr>
            <a:normAutofit fontScale="47500" lnSpcReduction="20000"/>
          </a:bodyPr>
          <a:lstStyle/>
          <a:p>
            <a:pPr marL="0" indent="0" algn="ctr">
              <a:buNone/>
            </a:pPr>
            <a:r>
              <a:rPr lang="tr-TR" dirty="0"/>
              <a:t>Hasta Hakları Yönetmeliği</a:t>
            </a:r>
          </a:p>
          <a:p>
            <a:pPr marL="0" indent="0" algn="ctr">
              <a:buNone/>
            </a:pPr>
            <a:r>
              <a:rPr lang="tr-TR" dirty="0"/>
              <a:t>(</a:t>
            </a:r>
            <a:r>
              <a:rPr lang="tr-TR" dirty="0" smtClean="0"/>
              <a:t>md.47)</a:t>
            </a:r>
            <a:endParaRPr lang="tr-TR" dirty="0"/>
          </a:p>
          <a:p>
            <a:pPr marL="0" indent="0">
              <a:buNone/>
            </a:pPr>
            <a:endParaRPr lang="tr-TR" dirty="0" smtClean="0"/>
          </a:p>
          <a:p>
            <a:pPr marL="0" indent="0" algn="just">
              <a:buNone/>
            </a:pPr>
            <a:r>
              <a:rPr lang="tr-TR" dirty="0" smtClean="0"/>
              <a:t>Hasta </a:t>
            </a:r>
            <a:r>
              <a:rPr lang="tr-TR" dirty="0"/>
              <a:t>haklarının Devlet memuru veya diğer kamu görevlisi </a:t>
            </a:r>
            <a:r>
              <a:rPr lang="tr-TR" dirty="0" smtClean="0"/>
              <a:t>olmayan personel </a:t>
            </a:r>
            <a:r>
              <a:rPr lang="tr-TR" dirty="0"/>
              <a:t>tarafından herhangi bir şekilde ihlali halinde </a:t>
            </a:r>
            <a:r>
              <a:rPr lang="tr-TR" dirty="0" smtClean="0"/>
              <a:t>uygulanacak yaptırımlar şunlardır: </a:t>
            </a:r>
          </a:p>
          <a:p>
            <a:pPr marL="0" indent="0" algn="just">
              <a:buNone/>
            </a:pPr>
            <a:endParaRPr lang="tr-TR" dirty="0"/>
          </a:p>
          <a:p>
            <a:pPr marL="457200" indent="-457200" algn="just">
              <a:buFont typeface="+mj-lt"/>
              <a:buAutoNum type="alphaLcPeriod"/>
            </a:pPr>
            <a:r>
              <a:rPr lang="tr-TR" dirty="0" smtClean="0"/>
              <a:t>Kamu </a:t>
            </a:r>
            <a:r>
              <a:rPr lang="tr-TR" dirty="0"/>
              <a:t>görevlisi olmayan personel; hakları ihlal edilen hastanın doğrudan vaki </a:t>
            </a:r>
            <a:r>
              <a:rPr lang="tr-TR" dirty="0" smtClean="0"/>
              <a:t>olacak şikayeti </a:t>
            </a:r>
            <a:r>
              <a:rPr lang="tr-TR" dirty="0"/>
              <a:t>üzerine veya bu fiillerin başka şekilde tespiti halinde Bakanlık veya başka kurum </a:t>
            </a:r>
            <a:r>
              <a:rPr lang="tr-TR" dirty="0" smtClean="0"/>
              <a:t>ve kuruluşlar </a:t>
            </a:r>
            <a:r>
              <a:rPr lang="tr-TR" dirty="0"/>
              <a:t>tarafından yapılan bildirim üzerine, bunların özel kanunlara göre kurulmuş </a:t>
            </a:r>
            <a:r>
              <a:rPr lang="tr-TR" dirty="0" smtClean="0"/>
              <a:t>olan kamu </a:t>
            </a:r>
            <a:r>
              <a:rPr lang="tr-TR" dirty="0"/>
              <a:t>kurumu niteliğindeki meslek kuruluşları haysiyet divanlarınca disiplin cezaları </a:t>
            </a:r>
            <a:r>
              <a:rPr lang="tr-TR" dirty="0" smtClean="0"/>
              <a:t>ile cezalandırılabilir.</a:t>
            </a:r>
          </a:p>
          <a:p>
            <a:pPr marL="457200" indent="-457200" algn="just">
              <a:buFont typeface="+mj-lt"/>
              <a:buAutoNum type="alphaLcPeriod"/>
            </a:pPr>
            <a:endParaRPr lang="tr-TR" dirty="0"/>
          </a:p>
          <a:p>
            <a:pPr marL="457200" indent="-457200" algn="just">
              <a:buFont typeface="+mj-lt"/>
              <a:buAutoNum type="alphaLcPeriod"/>
            </a:pPr>
            <a:r>
              <a:rPr lang="tr-TR" dirty="0" smtClean="0"/>
              <a:t>Kamu </a:t>
            </a:r>
            <a:r>
              <a:rPr lang="tr-TR" dirty="0"/>
              <a:t>görevlisi olmayan personelin hasta haklarını ihlallerinden doğan </a:t>
            </a:r>
            <a:r>
              <a:rPr lang="tr-TR" dirty="0" smtClean="0"/>
              <a:t>hukuki sorumlulukları</a:t>
            </a:r>
            <a:r>
              <a:rPr lang="tr-TR" dirty="0"/>
              <a:t>, genel hükümlere göre doğrudan doğruya kendilerine veya bunları </a:t>
            </a:r>
            <a:r>
              <a:rPr lang="tr-TR" dirty="0" smtClean="0"/>
              <a:t>çalıştıran kurum </a:t>
            </a:r>
            <a:r>
              <a:rPr lang="tr-TR" dirty="0"/>
              <a:t>ve kuruluşlara karşı veya hem kendilerine ve hem de çalıştıranlara karşı birlikte </a:t>
            </a:r>
            <a:r>
              <a:rPr lang="tr-TR" dirty="0" smtClean="0"/>
              <a:t>dava açılarak </a:t>
            </a:r>
            <a:r>
              <a:rPr lang="tr-TR" dirty="0"/>
              <a:t>ileri sürülebilir</a:t>
            </a:r>
            <a:r>
              <a:rPr lang="tr-TR" dirty="0" smtClean="0"/>
              <a:t>.</a:t>
            </a:r>
          </a:p>
          <a:p>
            <a:pPr marL="457200" indent="-457200" algn="just">
              <a:buFont typeface="+mj-lt"/>
              <a:buAutoNum type="alphaLcPeriod"/>
            </a:pPr>
            <a:endParaRPr lang="tr-TR" dirty="0"/>
          </a:p>
          <a:p>
            <a:pPr marL="457200" indent="-457200" algn="just">
              <a:buFont typeface="+mj-lt"/>
              <a:buAutoNum type="alphaLcPeriod"/>
            </a:pPr>
            <a:r>
              <a:rPr lang="tr-TR" dirty="0" smtClean="0"/>
              <a:t>Kamu </a:t>
            </a:r>
            <a:r>
              <a:rPr lang="tr-TR" dirty="0"/>
              <a:t>görevlisi olmayan personel hakkında, ceza hukukuna göre suç teşkil </a:t>
            </a:r>
            <a:r>
              <a:rPr lang="tr-TR" dirty="0" smtClean="0"/>
              <a:t>eden fiilleri </a:t>
            </a:r>
            <a:r>
              <a:rPr lang="tr-TR" dirty="0"/>
              <a:t>sebebiyle cezai müeyyideler tatbik edilmesi, genel hükümlere göre doğrudan </a:t>
            </a:r>
            <a:r>
              <a:rPr lang="tr-TR" dirty="0" smtClean="0"/>
              <a:t>doğruya cumhuriyet </a:t>
            </a:r>
            <a:r>
              <a:rPr lang="tr-TR" dirty="0"/>
              <a:t>savcılıklarına yapılacak ihbar veya şikayet yoluyla gerçekleştirilebilir.</a:t>
            </a:r>
          </a:p>
        </p:txBody>
      </p:sp>
    </p:spTree>
    <p:extLst>
      <p:ext uri="{BB962C8B-B14F-4D97-AF65-F5344CB8AC3E}">
        <p14:creationId xmlns:p14="http://schemas.microsoft.com/office/powerpoint/2010/main" val="190458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u="sng" dirty="0" smtClean="0">
                <a:solidFill>
                  <a:schemeClr val="accent4"/>
                </a:solidFill>
              </a:rPr>
              <a:t>HAK KAVRAMI </a:t>
            </a:r>
            <a:endParaRPr lang="tr-TR" b="1" u="sng" dirty="0">
              <a:solidFill>
                <a:schemeClr val="accent4"/>
              </a:solidFill>
            </a:endParaRPr>
          </a:p>
        </p:txBody>
      </p:sp>
      <p:sp>
        <p:nvSpPr>
          <p:cNvPr id="3" name="İçerik Yer Tutucusu 2"/>
          <p:cNvSpPr>
            <a:spLocks noGrp="1"/>
          </p:cNvSpPr>
          <p:nvPr>
            <p:ph idx="1"/>
          </p:nvPr>
        </p:nvSpPr>
        <p:spPr>
          <a:xfrm>
            <a:off x="1340539" y="1999027"/>
            <a:ext cx="6399813" cy="3950253"/>
          </a:xfrm>
        </p:spPr>
        <p:txBody>
          <a:bodyPr>
            <a:normAutofit fontScale="55000" lnSpcReduction="20000"/>
          </a:bodyPr>
          <a:lstStyle/>
          <a:p>
            <a:pPr marL="0" indent="0" algn="ctr">
              <a:buNone/>
            </a:pPr>
            <a:r>
              <a:rPr lang="tr-TR" sz="2900" b="1" dirty="0" smtClean="0"/>
              <a:t>HAK: Hukuk düzeninin kişiye tanıdığı yetki. </a:t>
            </a:r>
          </a:p>
          <a:p>
            <a:pPr marL="0" indent="0" algn="ctr">
              <a:buNone/>
            </a:pPr>
            <a:endParaRPr lang="tr-TR" sz="2900" b="1" dirty="0" smtClean="0"/>
          </a:p>
          <a:p>
            <a:pPr marL="0" indent="0" algn="ctr">
              <a:buNone/>
            </a:pPr>
            <a:r>
              <a:rPr lang="tr-TR" dirty="0" smtClean="0"/>
              <a:t>Bu yetkinin kullanılması halinde hukuki yükümlülük ve ödevler söz konusu olur. </a:t>
            </a:r>
          </a:p>
          <a:p>
            <a:pPr marL="0" indent="0">
              <a:buNone/>
            </a:pPr>
            <a:r>
              <a:rPr lang="tr-TR" dirty="0" smtClean="0"/>
              <a:t> </a:t>
            </a:r>
          </a:p>
          <a:p>
            <a:r>
              <a:rPr lang="tr-TR" dirty="0" err="1" smtClean="0"/>
              <a:t>Savingy’ye</a:t>
            </a:r>
            <a:r>
              <a:rPr lang="tr-TR" dirty="0" smtClean="0"/>
              <a:t> göre hak</a:t>
            </a:r>
            <a:r>
              <a:rPr lang="tr-TR" b="1" i="1" dirty="0" smtClean="0"/>
              <a:t>, «bir kişiye ait irade kudretidir.»</a:t>
            </a:r>
          </a:p>
          <a:p>
            <a:pPr marL="0" indent="0">
              <a:buNone/>
            </a:pPr>
            <a:endParaRPr lang="tr-TR" b="1" i="1" dirty="0" smtClean="0"/>
          </a:p>
          <a:p>
            <a:r>
              <a:rPr lang="tr-TR" dirty="0" err="1" smtClean="0"/>
              <a:t>Jhering’e</a:t>
            </a:r>
            <a:r>
              <a:rPr lang="tr-TR" dirty="0" smtClean="0"/>
              <a:t> göre hakkın özü, </a:t>
            </a:r>
            <a:r>
              <a:rPr lang="tr-TR" b="1" i="1" dirty="0" smtClean="0"/>
              <a:t>«menfaattir.» </a:t>
            </a:r>
          </a:p>
          <a:p>
            <a:pPr marL="0" indent="0">
              <a:buNone/>
            </a:pPr>
            <a:endParaRPr lang="tr-TR" b="1" i="1" dirty="0"/>
          </a:p>
          <a:p>
            <a:r>
              <a:rPr lang="tr-TR" dirty="0" err="1" smtClean="0"/>
              <a:t>Jellinek’e</a:t>
            </a:r>
            <a:r>
              <a:rPr lang="tr-TR" dirty="0" smtClean="0"/>
              <a:t> göre hak, </a:t>
            </a:r>
            <a:r>
              <a:rPr lang="tr-TR" b="1" i="1" dirty="0" smtClean="0"/>
              <a:t>«insana irade kuvveti tanımak yoluyla korunan menfaattir.» </a:t>
            </a:r>
          </a:p>
          <a:p>
            <a:pPr marL="0" indent="0">
              <a:buNone/>
            </a:pPr>
            <a:endParaRPr lang="tr-TR" b="1" i="1" dirty="0" smtClean="0"/>
          </a:p>
          <a:p>
            <a:r>
              <a:rPr lang="tr-TR" dirty="0" smtClean="0"/>
              <a:t>Austin’e göre hak, </a:t>
            </a:r>
            <a:r>
              <a:rPr lang="tr-TR" b="1" i="1" dirty="0" smtClean="0"/>
              <a:t>«egemen gücün belirlediği ödevlerin yerine getirilmesi durumunda oluşur.» </a:t>
            </a:r>
          </a:p>
          <a:p>
            <a:pPr marL="0" indent="0">
              <a:buNone/>
            </a:pPr>
            <a:endParaRPr lang="tr-TR" b="1" i="1" dirty="0" smtClean="0"/>
          </a:p>
          <a:p>
            <a:r>
              <a:rPr lang="tr-TR" dirty="0" err="1" smtClean="0"/>
              <a:t>Duguit</a:t>
            </a:r>
            <a:r>
              <a:rPr lang="tr-TR" dirty="0" smtClean="0"/>
              <a:t> ise sübjektif  hak kavramını reddetmekte onun yerine </a:t>
            </a:r>
            <a:r>
              <a:rPr lang="tr-TR" b="1" i="1" dirty="0" smtClean="0"/>
              <a:t>«hukukun yarattığı objektif ve sübjektif hukuki durumlar»</a:t>
            </a:r>
            <a:r>
              <a:rPr lang="tr-TR" dirty="0" smtClean="0"/>
              <a:t> ayırımının kullanılmasını önermektedir.</a:t>
            </a:r>
          </a:p>
          <a:p>
            <a:pPr marL="0" indent="0">
              <a:buNone/>
            </a:pPr>
            <a:r>
              <a:rPr lang="tr-TR" dirty="0" smtClean="0"/>
              <a:t> </a:t>
            </a:r>
          </a:p>
          <a:p>
            <a:r>
              <a:rPr lang="tr-TR" dirty="0" smtClean="0"/>
              <a:t>Tabi hukukçulara göre hak kavramı bütün hakların temeli olan </a:t>
            </a:r>
            <a:r>
              <a:rPr lang="tr-TR" b="1" i="1" dirty="0" smtClean="0"/>
              <a:t>«hürriyetten» </a:t>
            </a:r>
            <a:r>
              <a:rPr lang="tr-TR" dirty="0" smtClean="0"/>
              <a:t>doğar. Oysa hukuki pozitivizm hakkın ancak </a:t>
            </a:r>
            <a:r>
              <a:rPr lang="tr-TR" b="1" i="1" dirty="0" smtClean="0"/>
              <a:t>«hukuk vaz eden organdan doğduğunu»</a:t>
            </a:r>
            <a:r>
              <a:rPr lang="tr-TR" dirty="0" smtClean="0"/>
              <a:t> kabul eder.  </a:t>
            </a:r>
            <a:endParaRPr lang="tr-TR" dirty="0"/>
          </a:p>
        </p:txBody>
      </p:sp>
    </p:spTree>
    <p:extLst>
      <p:ext uri="{BB962C8B-B14F-4D97-AF65-F5344CB8AC3E}">
        <p14:creationId xmlns:p14="http://schemas.microsoft.com/office/powerpoint/2010/main" val="3321222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22390" r="22390"/>
          <a:stretch>
            <a:fillRect/>
          </a:stretch>
        </p:blipFill>
        <p:spPr/>
      </p:pic>
      <p:sp>
        <p:nvSpPr>
          <p:cNvPr id="3" name="Dikdörtgen 2"/>
          <p:cNvSpPr/>
          <p:nvPr/>
        </p:nvSpPr>
        <p:spPr>
          <a:xfrm rot="21420073">
            <a:off x="991123" y="4674214"/>
            <a:ext cx="3234155" cy="830997"/>
          </a:xfrm>
          <a:prstGeom prst="rect">
            <a:avLst/>
          </a:prstGeom>
          <a:noFill/>
        </p:spPr>
        <p:txBody>
          <a:bodyPr wrap="none" lIns="91440" tIns="45720" rIns="91440" bIns="45720">
            <a:spAutoFit/>
          </a:bodyPr>
          <a:lstStyle/>
          <a:p>
            <a:pPr algn="ctr"/>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t>
            </a:r>
            <a:r>
              <a:rPr lang="tr-T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ASTA </a:t>
            </a:r>
            <a:r>
              <a:rPr lang="tr-T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HAKLARI </a:t>
            </a:r>
            <a:endParaRPr lang="tr-T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tr-T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UYGULAMA YÖNERGESİ</a:t>
            </a:r>
            <a:endParaRPr lang="tr-T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68449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smtClean="0">
                <a:solidFill>
                  <a:schemeClr val="accent4"/>
                </a:solidFill>
              </a:rPr>
              <a:t>YÖNERGE’NİN AMACI, </a:t>
            </a:r>
            <a:br>
              <a:rPr lang="tr-TR" sz="2400" b="1" dirty="0" smtClean="0">
                <a:solidFill>
                  <a:schemeClr val="accent4"/>
                </a:solidFill>
              </a:rPr>
            </a:br>
            <a:r>
              <a:rPr lang="tr-TR" sz="2400" b="1" u="sng" dirty="0" smtClean="0">
                <a:solidFill>
                  <a:schemeClr val="accent4"/>
                </a:solidFill>
              </a:rPr>
              <a:t>KAPSAMI VE DAYANAĞI</a:t>
            </a:r>
            <a:endParaRPr lang="tr-TR" sz="2400" u="sng" dirty="0">
              <a:solidFill>
                <a:schemeClr val="accent4"/>
              </a:solidFill>
            </a:endParaRPr>
          </a:p>
        </p:txBody>
      </p:sp>
      <p:sp>
        <p:nvSpPr>
          <p:cNvPr id="3" name="İçerik Yer Tutucusu 2"/>
          <p:cNvSpPr>
            <a:spLocks noGrp="1"/>
          </p:cNvSpPr>
          <p:nvPr>
            <p:ph idx="1"/>
          </p:nvPr>
        </p:nvSpPr>
        <p:spPr>
          <a:xfrm>
            <a:off x="1187624" y="2119257"/>
            <a:ext cx="6984776" cy="3758016"/>
          </a:xfrm>
        </p:spPr>
        <p:txBody>
          <a:bodyPr>
            <a:normAutofit fontScale="55000" lnSpcReduction="20000"/>
          </a:bodyPr>
          <a:lstStyle/>
          <a:p>
            <a:pPr algn="just"/>
            <a:r>
              <a:rPr lang="tr-TR" b="1" dirty="0" smtClean="0"/>
              <a:t>Amaç  </a:t>
            </a:r>
          </a:p>
          <a:p>
            <a:pPr marL="0" indent="0" algn="just">
              <a:buNone/>
            </a:pPr>
            <a:r>
              <a:rPr lang="tr-TR" dirty="0" smtClean="0"/>
              <a:t>Sağlık </a:t>
            </a:r>
            <a:r>
              <a:rPr lang="tr-TR" dirty="0"/>
              <a:t>tesislerinde </a:t>
            </a:r>
            <a:r>
              <a:rPr lang="tr-TR" dirty="0" smtClean="0"/>
              <a:t>yaşanan;</a:t>
            </a:r>
          </a:p>
          <a:p>
            <a:pPr marL="0" indent="0" algn="just">
              <a:buNone/>
            </a:pPr>
            <a:endParaRPr lang="tr-TR" dirty="0" smtClean="0"/>
          </a:p>
          <a:p>
            <a:pPr algn="just">
              <a:buFont typeface="Wingdings" panose="05000000000000000000" pitchFamily="2" charset="2"/>
              <a:buChar char="Ø"/>
            </a:pPr>
            <a:r>
              <a:rPr lang="tr-TR" b="1" dirty="0" smtClean="0"/>
              <a:t>hasta hakları </a:t>
            </a:r>
            <a:r>
              <a:rPr lang="tr-TR" b="1" dirty="0"/>
              <a:t>ihlalleri ile </a:t>
            </a:r>
            <a:r>
              <a:rPr lang="tr-TR" b="1" dirty="0" smtClean="0"/>
              <a:t>bunlara bağlı </a:t>
            </a:r>
            <a:r>
              <a:rPr lang="tr-TR" b="1" dirty="0"/>
              <a:t>ortaya </a:t>
            </a:r>
            <a:r>
              <a:rPr lang="tr-TR" b="1" dirty="0" smtClean="0"/>
              <a:t>çıkan sorunların </a:t>
            </a:r>
            <a:r>
              <a:rPr lang="tr-TR" b="1" dirty="0"/>
              <a:t>önlenmesi, </a:t>
            </a:r>
            <a:endParaRPr lang="tr-TR" b="1" dirty="0" smtClean="0"/>
          </a:p>
          <a:p>
            <a:pPr algn="just">
              <a:buFont typeface="Wingdings" panose="05000000000000000000" pitchFamily="2" charset="2"/>
              <a:buChar char="Ø"/>
            </a:pPr>
            <a:r>
              <a:rPr lang="tr-TR" b="1" dirty="0" smtClean="0"/>
              <a:t>sağlık </a:t>
            </a:r>
            <a:r>
              <a:rPr lang="tr-TR" b="1" dirty="0"/>
              <a:t>hizmetlerinin kalitesinin </a:t>
            </a:r>
            <a:r>
              <a:rPr lang="tr-TR" b="1" dirty="0" smtClean="0"/>
              <a:t>arttırılması, </a:t>
            </a:r>
          </a:p>
          <a:p>
            <a:pPr algn="just">
              <a:buFont typeface="Wingdings" panose="05000000000000000000" pitchFamily="2" charset="2"/>
              <a:buChar char="Ø"/>
            </a:pPr>
            <a:r>
              <a:rPr lang="tr-TR" b="1" dirty="0" smtClean="0"/>
              <a:t>sağlık hizmetlerinin insan </a:t>
            </a:r>
            <a:r>
              <a:rPr lang="tr-TR" b="1" dirty="0"/>
              <a:t>onuruna </a:t>
            </a:r>
            <a:r>
              <a:rPr lang="tr-TR" b="1" dirty="0" smtClean="0"/>
              <a:t>yakışır </a:t>
            </a:r>
            <a:r>
              <a:rPr lang="tr-TR" b="1" dirty="0"/>
              <a:t>biçimde </a:t>
            </a:r>
            <a:r>
              <a:rPr lang="tr-TR" b="1" dirty="0" smtClean="0"/>
              <a:t>sunulması, </a:t>
            </a:r>
          </a:p>
          <a:p>
            <a:pPr algn="just">
              <a:buFont typeface="Wingdings" panose="05000000000000000000" pitchFamily="2" charset="2"/>
              <a:buChar char="Ø"/>
            </a:pPr>
            <a:r>
              <a:rPr lang="tr-TR" b="1" dirty="0" smtClean="0"/>
              <a:t>hastaların </a:t>
            </a:r>
            <a:r>
              <a:rPr lang="tr-TR" b="1" dirty="0"/>
              <a:t>hak ihlallerinden </a:t>
            </a:r>
            <a:r>
              <a:rPr lang="tr-TR" b="1" dirty="0" smtClean="0"/>
              <a:t>korunabilmesine, </a:t>
            </a:r>
          </a:p>
          <a:p>
            <a:pPr algn="just">
              <a:buFont typeface="Wingdings" panose="05000000000000000000" pitchFamily="2" charset="2"/>
              <a:buChar char="Ø"/>
            </a:pPr>
            <a:r>
              <a:rPr lang="tr-TR" b="1" dirty="0" smtClean="0"/>
              <a:t>ve gerektiğinde </a:t>
            </a:r>
            <a:r>
              <a:rPr lang="tr-TR" b="1" dirty="0"/>
              <a:t>hukuki korunma </a:t>
            </a:r>
            <a:r>
              <a:rPr lang="tr-TR" b="1" dirty="0" smtClean="0"/>
              <a:t>yollarını </a:t>
            </a:r>
            <a:r>
              <a:rPr lang="tr-TR" b="1" dirty="0"/>
              <a:t>fiilen kullanabilmesine</a:t>
            </a:r>
            <a:r>
              <a:rPr lang="tr-TR" dirty="0"/>
              <a:t> </a:t>
            </a:r>
            <a:endParaRPr lang="tr-TR" dirty="0" smtClean="0"/>
          </a:p>
          <a:p>
            <a:pPr marL="0" indent="0" algn="just">
              <a:buNone/>
            </a:pPr>
            <a:r>
              <a:rPr lang="tr-TR" dirty="0" smtClean="0"/>
              <a:t>			    </a:t>
            </a:r>
            <a:r>
              <a:rPr lang="tr-TR" dirty="0"/>
              <a:t>	</a:t>
            </a:r>
            <a:r>
              <a:rPr lang="tr-TR" dirty="0" smtClean="0"/>
              <a:t>       dair </a:t>
            </a:r>
            <a:r>
              <a:rPr lang="tr-TR" dirty="0"/>
              <a:t>esas ve usulleri belirlemektir</a:t>
            </a:r>
            <a:r>
              <a:rPr lang="tr-TR" dirty="0" smtClean="0"/>
              <a:t>.</a:t>
            </a:r>
          </a:p>
          <a:p>
            <a:pPr marL="0" indent="0" algn="just">
              <a:buNone/>
            </a:pPr>
            <a:endParaRPr lang="tr-TR" dirty="0"/>
          </a:p>
          <a:p>
            <a:pPr algn="just"/>
            <a:r>
              <a:rPr lang="tr-TR" b="1" dirty="0" smtClean="0"/>
              <a:t>Kapsam  </a:t>
            </a:r>
          </a:p>
          <a:p>
            <a:pPr marL="0" indent="0" algn="just">
              <a:buNone/>
            </a:pPr>
            <a:r>
              <a:rPr lang="tr-TR" dirty="0" smtClean="0"/>
              <a:t>Sağlık Bakanlığına bağlı sağlık </a:t>
            </a:r>
            <a:r>
              <a:rPr lang="tr-TR" dirty="0"/>
              <a:t>tesislerini </a:t>
            </a:r>
            <a:r>
              <a:rPr lang="tr-TR" dirty="0" smtClean="0"/>
              <a:t>kapsamaktadır. </a:t>
            </a:r>
          </a:p>
          <a:p>
            <a:pPr marL="0" indent="0" algn="just">
              <a:buNone/>
            </a:pPr>
            <a:endParaRPr lang="tr-TR" dirty="0"/>
          </a:p>
          <a:p>
            <a:pPr algn="just"/>
            <a:r>
              <a:rPr lang="tr-TR" b="1" dirty="0" smtClean="0"/>
              <a:t>Dayanak </a:t>
            </a:r>
          </a:p>
          <a:p>
            <a:pPr algn="just">
              <a:buFont typeface="Wingdings" panose="05000000000000000000" pitchFamily="2" charset="2"/>
              <a:buChar char="Ø"/>
            </a:pPr>
            <a:r>
              <a:rPr lang="tr-TR" dirty="0" smtClean="0"/>
              <a:t>3359 sayılı Sağlık </a:t>
            </a:r>
            <a:r>
              <a:rPr lang="tr-TR" dirty="0"/>
              <a:t>Hizmetleri Temel Kanunu’nun </a:t>
            </a:r>
            <a:r>
              <a:rPr lang="tr-TR" dirty="0" smtClean="0"/>
              <a:t> 9 </a:t>
            </a:r>
            <a:r>
              <a:rPr lang="tr-TR" dirty="0"/>
              <a:t>uncu </a:t>
            </a:r>
            <a:r>
              <a:rPr lang="tr-TR" dirty="0" smtClean="0"/>
              <a:t>maddesinin (</a:t>
            </a:r>
            <a:r>
              <a:rPr lang="tr-TR" dirty="0"/>
              <a:t>c) </a:t>
            </a:r>
            <a:r>
              <a:rPr lang="tr-TR" dirty="0" smtClean="0"/>
              <a:t>bendi.</a:t>
            </a:r>
          </a:p>
          <a:p>
            <a:pPr algn="just">
              <a:buFont typeface="Wingdings" panose="05000000000000000000" pitchFamily="2" charset="2"/>
              <a:buChar char="Ø"/>
            </a:pPr>
            <a:r>
              <a:rPr lang="tr-TR" dirty="0" smtClean="0"/>
              <a:t>181 sayılı Sağlık Bakanlığı’nın </a:t>
            </a:r>
            <a:r>
              <a:rPr lang="tr-TR" dirty="0"/>
              <a:t>Teşkilat ve Görevleri </a:t>
            </a:r>
            <a:r>
              <a:rPr lang="tr-TR" dirty="0" smtClean="0"/>
              <a:t>Hakkında </a:t>
            </a:r>
            <a:r>
              <a:rPr lang="tr-TR" dirty="0"/>
              <a:t>Kanun </a:t>
            </a:r>
            <a:r>
              <a:rPr lang="tr-TR" dirty="0" smtClean="0"/>
              <a:t>Hükmünde Kararname’nin </a:t>
            </a:r>
            <a:r>
              <a:rPr lang="tr-TR" dirty="0"/>
              <a:t>43 üncü </a:t>
            </a:r>
            <a:r>
              <a:rPr lang="tr-TR" dirty="0" smtClean="0"/>
              <a:t>maddesi. </a:t>
            </a:r>
          </a:p>
          <a:p>
            <a:pPr algn="just">
              <a:buFont typeface="Wingdings" panose="05000000000000000000" pitchFamily="2" charset="2"/>
              <a:buChar char="Ø"/>
            </a:pPr>
            <a:r>
              <a:rPr lang="tr-TR" dirty="0" smtClean="0"/>
              <a:t>Hasta Hakları Yönetmeliği. </a:t>
            </a:r>
            <a:endParaRPr lang="tr-TR" dirty="0"/>
          </a:p>
        </p:txBody>
      </p:sp>
    </p:spTree>
    <p:extLst>
      <p:ext uri="{BB962C8B-B14F-4D97-AF65-F5344CB8AC3E}">
        <p14:creationId xmlns:p14="http://schemas.microsoft.com/office/powerpoint/2010/main" val="485938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chemeClr val="accent4"/>
                </a:solidFill>
              </a:rPr>
              <a:t>Tedavi Hizmetleri Genel Müdürlüğü Hasta </a:t>
            </a:r>
            <a:r>
              <a:rPr lang="tr-TR" sz="2800" u="sng" dirty="0">
                <a:solidFill>
                  <a:schemeClr val="accent4"/>
                </a:solidFill>
              </a:rPr>
              <a:t>Hakları Şubesinin Kuruluş ve Görevleri</a:t>
            </a:r>
          </a:p>
        </p:txBody>
      </p:sp>
      <p:sp>
        <p:nvSpPr>
          <p:cNvPr id="3" name="İçerik Yer Tutucusu 2"/>
          <p:cNvSpPr>
            <a:spLocks noGrp="1"/>
          </p:cNvSpPr>
          <p:nvPr>
            <p:ph idx="1"/>
          </p:nvPr>
        </p:nvSpPr>
        <p:spPr/>
        <p:txBody>
          <a:bodyPr>
            <a:normAutofit fontScale="40000" lnSpcReduction="20000"/>
          </a:bodyPr>
          <a:lstStyle/>
          <a:p>
            <a:pPr algn="just"/>
            <a:r>
              <a:rPr lang="tr-TR" dirty="0"/>
              <a:t> Hasta hakları ihlallerinin önlenmesi, hasta hakları uygulamalarının geliştirilmesi, ülke genelinde planlanması, denetlenmesi ve koordinasyonundan sorumlu, Tedavi Hizmetleri Genel Müdürlüğü bünyesinde Hasta Hakları Şubesi kurulur. Şube yeteri kadar sağlık ve genel idare sınıfı personelinden oluşur. </a:t>
            </a:r>
            <a:endParaRPr lang="tr-TR" dirty="0" smtClean="0"/>
          </a:p>
          <a:p>
            <a:pPr algn="just"/>
            <a:endParaRPr lang="tr-TR" dirty="0" smtClean="0"/>
          </a:p>
          <a:p>
            <a:pPr algn="just">
              <a:buFont typeface="Wingdings" panose="05000000000000000000" pitchFamily="2" charset="2"/>
              <a:buChar char="q"/>
            </a:pPr>
            <a:r>
              <a:rPr lang="tr-TR" b="1" dirty="0" smtClean="0"/>
              <a:t>Görevleri</a:t>
            </a:r>
            <a:endParaRPr lang="tr-TR" b="1" dirty="0"/>
          </a:p>
          <a:p>
            <a:pPr marL="0" indent="0" algn="just">
              <a:buNone/>
            </a:pPr>
            <a:endParaRPr lang="tr-TR" dirty="0"/>
          </a:p>
          <a:p>
            <a:pPr algn="just"/>
            <a:r>
              <a:rPr lang="tr-TR" dirty="0" smtClean="0"/>
              <a:t>Hasta haklarının uygulanmasana </a:t>
            </a:r>
            <a:r>
              <a:rPr lang="tr-TR" dirty="0"/>
              <a:t>yönelik proje </a:t>
            </a:r>
            <a:r>
              <a:rPr lang="tr-TR" dirty="0" smtClean="0"/>
              <a:t>çalışmaları </a:t>
            </a:r>
            <a:r>
              <a:rPr lang="tr-TR" dirty="0"/>
              <a:t>yapmak, </a:t>
            </a:r>
            <a:r>
              <a:rPr lang="tr-TR" dirty="0" smtClean="0"/>
              <a:t>bunları </a:t>
            </a:r>
            <a:r>
              <a:rPr lang="tr-TR" dirty="0"/>
              <a:t>uygulamak</a:t>
            </a:r>
            <a:r>
              <a:rPr lang="tr-TR" dirty="0" smtClean="0"/>
              <a:t>.</a:t>
            </a:r>
          </a:p>
          <a:p>
            <a:pPr marL="0" indent="0" algn="just">
              <a:buNone/>
            </a:pPr>
            <a:endParaRPr lang="tr-TR" dirty="0"/>
          </a:p>
          <a:p>
            <a:pPr algn="just"/>
            <a:r>
              <a:rPr lang="tr-TR" dirty="0" smtClean="0"/>
              <a:t>Hasta hakları </a:t>
            </a:r>
            <a:r>
              <a:rPr lang="tr-TR" dirty="0"/>
              <a:t>ihlallerinin önlenmesine yönelik </a:t>
            </a:r>
            <a:r>
              <a:rPr lang="tr-TR" dirty="0" smtClean="0"/>
              <a:t>çalışmaları </a:t>
            </a:r>
            <a:r>
              <a:rPr lang="tr-TR" dirty="0"/>
              <a:t>geliştirmek</a:t>
            </a:r>
            <a:r>
              <a:rPr lang="tr-TR" dirty="0" smtClean="0"/>
              <a:t>.</a:t>
            </a:r>
          </a:p>
          <a:p>
            <a:pPr marL="0" indent="0" algn="just">
              <a:buNone/>
            </a:pPr>
            <a:endParaRPr lang="tr-TR" dirty="0"/>
          </a:p>
          <a:p>
            <a:pPr algn="just"/>
            <a:r>
              <a:rPr lang="tr-TR" dirty="0" smtClean="0"/>
              <a:t>Hasta hakları uygulamasana </a:t>
            </a:r>
            <a:r>
              <a:rPr lang="tr-TR" dirty="0"/>
              <a:t>yönelik </a:t>
            </a:r>
            <a:r>
              <a:rPr lang="tr-TR" dirty="0" smtClean="0"/>
              <a:t>sağlıklı </a:t>
            </a:r>
            <a:r>
              <a:rPr lang="tr-TR" dirty="0"/>
              <a:t>bir süreç oluşturmak, bu sürecin </a:t>
            </a:r>
            <a:r>
              <a:rPr lang="tr-TR" dirty="0" smtClean="0"/>
              <a:t>uygulanmasını sağlamak.</a:t>
            </a:r>
          </a:p>
          <a:p>
            <a:pPr marL="0" indent="0" algn="just">
              <a:buNone/>
            </a:pPr>
            <a:endParaRPr lang="tr-TR" dirty="0"/>
          </a:p>
          <a:p>
            <a:pPr algn="just"/>
            <a:r>
              <a:rPr lang="tr-TR" dirty="0" smtClean="0"/>
              <a:t>Sağlık </a:t>
            </a:r>
            <a:r>
              <a:rPr lang="tr-TR" dirty="0"/>
              <a:t>tesislerinde Hasta </a:t>
            </a:r>
            <a:r>
              <a:rPr lang="tr-TR" dirty="0" smtClean="0"/>
              <a:t>Hakları </a:t>
            </a:r>
            <a:r>
              <a:rPr lang="tr-TR" dirty="0"/>
              <a:t>Birimlerini ve Hasta </a:t>
            </a:r>
            <a:r>
              <a:rPr lang="tr-TR" dirty="0" smtClean="0"/>
              <a:t>Hakları Kurullarını </a:t>
            </a:r>
            <a:r>
              <a:rPr lang="tr-TR" dirty="0"/>
              <a:t>oluşturmak</a:t>
            </a:r>
            <a:r>
              <a:rPr lang="tr-TR" dirty="0" smtClean="0"/>
              <a:t>.</a:t>
            </a:r>
          </a:p>
          <a:p>
            <a:pPr marL="0" indent="0" algn="just">
              <a:buNone/>
            </a:pPr>
            <a:endParaRPr lang="tr-TR" dirty="0"/>
          </a:p>
          <a:p>
            <a:pPr algn="just"/>
            <a:r>
              <a:rPr lang="tr-TR" dirty="0" smtClean="0"/>
              <a:t>Hasta Hakları </a:t>
            </a:r>
            <a:r>
              <a:rPr lang="tr-TR" dirty="0"/>
              <a:t>Birimlerinde görev alacak personelin sürekli eğitimlerini yapmak ve </a:t>
            </a:r>
            <a:r>
              <a:rPr lang="tr-TR" dirty="0" smtClean="0"/>
              <a:t>bu personelin </a:t>
            </a:r>
            <a:r>
              <a:rPr lang="tr-TR" dirty="0"/>
              <a:t>birimlerde </a:t>
            </a:r>
            <a:r>
              <a:rPr lang="tr-TR" dirty="0" smtClean="0"/>
              <a:t>devamlılığını </a:t>
            </a:r>
            <a:r>
              <a:rPr lang="tr-TR" dirty="0"/>
              <a:t>sağlamak</a:t>
            </a:r>
            <a:r>
              <a:rPr lang="tr-TR" dirty="0" smtClean="0"/>
              <a:t>.</a:t>
            </a:r>
          </a:p>
          <a:p>
            <a:pPr marL="0" indent="0" algn="just">
              <a:buNone/>
            </a:pPr>
            <a:endParaRPr lang="tr-TR" dirty="0"/>
          </a:p>
          <a:p>
            <a:pPr algn="just"/>
            <a:r>
              <a:rPr lang="tr-TR" dirty="0" smtClean="0"/>
              <a:t>Hasta hakları uygulamalarının </a:t>
            </a:r>
            <a:r>
              <a:rPr lang="tr-TR" dirty="0"/>
              <a:t>geliştirilmesi için her kademedeki </a:t>
            </a:r>
            <a:r>
              <a:rPr lang="tr-TR" dirty="0" smtClean="0"/>
              <a:t>sağlık </a:t>
            </a:r>
            <a:r>
              <a:rPr lang="tr-TR" dirty="0"/>
              <a:t>personelinin </a:t>
            </a:r>
            <a:r>
              <a:rPr lang="tr-TR" dirty="0" smtClean="0"/>
              <a:t>sürekli eğitimlerinin </a:t>
            </a:r>
            <a:r>
              <a:rPr lang="tr-TR" dirty="0"/>
              <a:t>sivil toplum </a:t>
            </a:r>
            <a:r>
              <a:rPr lang="tr-TR" dirty="0" smtClean="0"/>
              <a:t>Kuruluşları </a:t>
            </a:r>
            <a:r>
              <a:rPr lang="tr-TR" dirty="0"/>
              <a:t>ve üniversitelerin ilgili bölümleriyle işbirliği </a:t>
            </a:r>
            <a:r>
              <a:rPr lang="tr-TR" dirty="0" smtClean="0"/>
              <a:t>içerisinde  yürütülmesini </a:t>
            </a:r>
            <a:r>
              <a:rPr lang="tr-TR" dirty="0"/>
              <a:t>sağlamak</a:t>
            </a:r>
            <a:r>
              <a:rPr lang="tr-TR" dirty="0" smtClean="0"/>
              <a:t>.</a:t>
            </a:r>
          </a:p>
          <a:p>
            <a:pPr marL="0" indent="0" algn="just">
              <a:buNone/>
            </a:pPr>
            <a:endParaRPr lang="tr-TR" dirty="0"/>
          </a:p>
          <a:p>
            <a:pPr algn="just"/>
            <a:r>
              <a:rPr lang="tr-TR" dirty="0" smtClean="0"/>
              <a:t>Türkiye </a:t>
            </a:r>
            <a:r>
              <a:rPr lang="tr-TR" dirty="0"/>
              <a:t>genelinde hasta </a:t>
            </a:r>
            <a:r>
              <a:rPr lang="tr-TR" dirty="0" smtClean="0"/>
              <a:t>hakları </a:t>
            </a:r>
            <a:r>
              <a:rPr lang="tr-TR" dirty="0"/>
              <a:t>konusundaki </a:t>
            </a:r>
            <a:r>
              <a:rPr lang="tr-TR" dirty="0" smtClean="0"/>
              <a:t>çalışmaları </a:t>
            </a:r>
            <a:r>
              <a:rPr lang="tr-TR" dirty="0"/>
              <a:t>koordine etmek</a:t>
            </a:r>
            <a:r>
              <a:rPr lang="tr-TR" dirty="0" smtClean="0"/>
              <a:t>.</a:t>
            </a:r>
          </a:p>
          <a:p>
            <a:pPr marL="0" indent="0" algn="just">
              <a:buNone/>
            </a:pPr>
            <a:endParaRPr lang="tr-TR" dirty="0"/>
          </a:p>
          <a:p>
            <a:pPr algn="just"/>
            <a:r>
              <a:rPr lang="tr-TR" dirty="0" smtClean="0"/>
              <a:t>Hasta hakları </a:t>
            </a:r>
            <a:r>
              <a:rPr lang="tr-TR" dirty="0"/>
              <a:t>ihlallerine ilişkin olarak doğrudan müracaat edenlerle ile ilk görüşmeyi yapmak</a:t>
            </a:r>
            <a:r>
              <a:rPr lang="tr-TR" dirty="0" smtClean="0"/>
              <a:t>, yönlendirmek</a:t>
            </a:r>
            <a:r>
              <a:rPr lang="tr-TR" dirty="0"/>
              <a:t>, şikayetleri takip etmek ve şikayetlerin belirlenen süre </a:t>
            </a:r>
            <a:r>
              <a:rPr lang="tr-TR" dirty="0" smtClean="0"/>
              <a:t>içerisinde neticelendirilmesini </a:t>
            </a:r>
            <a:r>
              <a:rPr lang="tr-TR" dirty="0"/>
              <a:t>sağlamak</a:t>
            </a:r>
            <a:r>
              <a:rPr lang="tr-TR" dirty="0" smtClean="0"/>
              <a:t>.</a:t>
            </a:r>
            <a:endParaRPr lang="tr-TR" dirty="0"/>
          </a:p>
        </p:txBody>
      </p:sp>
    </p:spTree>
    <p:extLst>
      <p:ext uri="{BB962C8B-B14F-4D97-AF65-F5344CB8AC3E}">
        <p14:creationId xmlns:p14="http://schemas.microsoft.com/office/powerpoint/2010/main" val="3022836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350955"/>
            <a:ext cx="7200800" cy="4886357"/>
          </a:xfrm>
        </p:spPr>
        <p:txBody>
          <a:bodyPr>
            <a:normAutofit fontScale="47500" lnSpcReduction="20000"/>
          </a:bodyPr>
          <a:lstStyle/>
          <a:p>
            <a:pPr algn="just"/>
            <a:r>
              <a:rPr lang="tr-TR" dirty="0" smtClean="0"/>
              <a:t>Hasta hakları uygulamaları </a:t>
            </a:r>
            <a:r>
              <a:rPr lang="tr-TR" dirty="0"/>
              <a:t>konusunda </a:t>
            </a:r>
            <a:r>
              <a:rPr lang="tr-TR" dirty="0" smtClean="0"/>
              <a:t>bakanlığa bağlı </a:t>
            </a:r>
            <a:r>
              <a:rPr lang="tr-TR" dirty="0"/>
              <a:t>birimler </a:t>
            </a:r>
            <a:r>
              <a:rPr lang="tr-TR" dirty="0" smtClean="0"/>
              <a:t>arasında </a:t>
            </a:r>
            <a:r>
              <a:rPr lang="tr-TR" dirty="0"/>
              <a:t>işbirliği </a:t>
            </a:r>
            <a:r>
              <a:rPr lang="tr-TR" dirty="0" smtClean="0"/>
              <a:t>ve koordinasyonu </a:t>
            </a:r>
            <a:r>
              <a:rPr lang="tr-TR" dirty="0"/>
              <a:t>sağlamak</a:t>
            </a:r>
            <a:r>
              <a:rPr lang="tr-TR" dirty="0" smtClean="0"/>
              <a:t>.</a:t>
            </a:r>
          </a:p>
          <a:p>
            <a:pPr marL="0" indent="0" algn="just">
              <a:buNone/>
            </a:pPr>
            <a:endParaRPr lang="tr-TR" dirty="0"/>
          </a:p>
          <a:p>
            <a:pPr algn="just"/>
            <a:r>
              <a:rPr lang="tr-TR" dirty="0" smtClean="0"/>
              <a:t>Hasta hakları uygulamaları </a:t>
            </a:r>
            <a:r>
              <a:rPr lang="tr-TR" dirty="0"/>
              <a:t>konusunda diğer </a:t>
            </a:r>
            <a:r>
              <a:rPr lang="tr-TR" dirty="0" smtClean="0"/>
              <a:t>bakanlık birimleri ve Hasta hakları uygulamaları </a:t>
            </a:r>
            <a:r>
              <a:rPr lang="tr-TR" dirty="0"/>
              <a:t>konusunda diğer </a:t>
            </a:r>
            <a:r>
              <a:rPr lang="tr-TR" dirty="0" smtClean="0"/>
              <a:t>bakanlık </a:t>
            </a:r>
            <a:r>
              <a:rPr lang="tr-TR" dirty="0"/>
              <a:t>birimleri </a:t>
            </a:r>
            <a:r>
              <a:rPr lang="tr-TR" dirty="0" smtClean="0"/>
              <a:t>arasında </a:t>
            </a:r>
            <a:r>
              <a:rPr lang="tr-TR" dirty="0"/>
              <a:t>işbirliği </a:t>
            </a:r>
            <a:r>
              <a:rPr lang="tr-TR" dirty="0" smtClean="0"/>
              <a:t>ve koordinasyonu </a:t>
            </a:r>
            <a:r>
              <a:rPr lang="tr-TR" dirty="0"/>
              <a:t>sağlamak</a:t>
            </a:r>
            <a:r>
              <a:rPr lang="tr-TR" dirty="0" smtClean="0"/>
              <a:t>.</a:t>
            </a:r>
          </a:p>
          <a:p>
            <a:pPr marL="0" indent="0" algn="just">
              <a:buNone/>
            </a:pPr>
            <a:endParaRPr lang="tr-TR" dirty="0"/>
          </a:p>
          <a:p>
            <a:pPr algn="just"/>
            <a:r>
              <a:rPr lang="tr-TR" dirty="0" smtClean="0"/>
              <a:t>Hasta hakları uygulamalarına </a:t>
            </a:r>
            <a:r>
              <a:rPr lang="tr-TR" dirty="0"/>
              <a:t>ilişkin verileri incelemek, istatistik raporlar </a:t>
            </a:r>
            <a:r>
              <a:rPr lang="tr-TR" dirty="0" smtClean="0"/>
              <a:t>hazırlamak.</a:t>
            </a:r>
          </a:p>
          <a:p>
            <a:pPr marL="0" indent="0" algn="just">
              <a:buNone/>
            </a:pPr>
            <a:endParaRPr lang="tr-TR" dirty="0"/>
          </a:p>
          <a:p>
            <a:pPr algn="just"/>
            <a:r>
              <a:rPr lang="tr-TR" dirty="0" smtClean="0"/>
              <a:t>Yerel </a:t>
            </a:r>
            <a:r>
              <a:rPr lang="tr-TR" dirty="0"/>
              <a:t>ve ulusal düzeyde </a:t>
            </a:r>
            <a:r>
              <a:rPr lang="tr-TR" dirty="0" smtClean="0"/>
              <a:t>kuruluşların </a:t>
            </a:r>
            <a:r>
              <a:rPr lang="tr-TR" dirty="0"/>
              <a:t>hasta </a:t>
            </a:r>
            <a:r>
              <a:rPr lang="tr-TR" dirty="0" smtClean="0"/>
              <a:t>hakları </a:t>
            </a:r>
            <a:r>
              <a:rPr lang="tr-TR" dirty="0"/>
              <a:t>konusunda </a:t>
            </a:r>
            <a:r>
              <a:rPr lang="tr-TR" dirty="0" smtClean="0"/>
              <a:t>performanslarını </a:t>
            </a:r>
            <a:r>
              <a:rPr lang="tr-TR" dirty="0"/>
              <a:t>izlemek </a:t>
            </a:r>
            <a:r>
              <a:rPr lang="tr-TR" dirty="0" smtClean="0"/>
              <a:t>ve kamuoyuna açıklamak.</a:t>
            </a:r>
          </a:p>
          <a:p>
            <a:pPr marL="0" indent="0" algn="just">
              <a:buNone/>
            </a:pPr>
            <a:endParaRPr lang="tr-TR" dirty="0"/>
          </a:p>
          <a:p>
            <a:pPr algn="just"/>
            <a:r>
              <a:rPr lang="tr-TR" dirty="0" smtClean="0"/>
              <a:t>Tüm sağlık </a:t>
            </a:r>
            <a:r>
              <a:rPr lang="tr-TR" dirty="0"/>
              <a:t>tesislerinde </a:t>
            </a:r>
            <a:r>
              <a:rPr lang="tr-TR" dirty="0" smtClean="0"/>
              <a:t>kullanılmak </a:t>
            </a:r>
            <a:r>
              <a:rPr lang="tr-TR" dirty="0"/>
              <a:t>üzere hasta </a:t>
            </a:r>
            <a:r>
              <a:rPr lang="tr-TR" dirty="0" smtClean="0"/>
              <a:t>haklarına </a:t>
            </a:r>
            <a:r>
              <a:rPr lang="tr-TR" dirty="0"/>
              <a:t>yönelik afiş, broşür, </a:t>
            </a:r>
            <a:r>
              <a:rPr lang="tr-TR" dirty="0" smtClean="0"/>
              <a:t>kitapçık </a:t>
            </a:r>
            <a:r>
              <a:rPr lang="tr-TR" dirty="0"/>
              <a:t>vb</a:t>
            </a:r>
            <a:r>
              <a:rPr lang="tr-TR" dirty="0" smtClean="0"/>
              <a:t>. hazırlamak, hazırlatmak </a:t>
            </a:r>
            <a:r>
              <a:rPr lang="tr-TR" dirty="0"/>
              <a:t>ve </a:t>
            </a:r>
            <a:r>
              <a:rPr lang="tr-TR" dirty="0" smtClean="0"/>
              <a:t>bunların dağıtımlarını yapmak.</a:t>
            </a:r>
          </a:p>
          <a:p>
            <a:pPr marL="0" indent="0" algn="just">
              <a:buNone/>
            </a:pPr>
            <a:endParaRPr lang="tr-TR" dirty="0"/>
          </a:p>
          <a:p>
            <a:pPr algn="just"/>
            <a:r>
              <a:rPr lang="tr-TR" dirty="0" smtClean="0"/>
              <a:t>Hastaneye </a:t>
            </a:r>
            <a:r>
              <a:rPr lang="tr-TR" dirty="0"/>
              <a:t>sevk edilen </a:t>
            </a:r>
            <a:r>
              <a:rPr lang="tr-TR" dirty="0" smtClean="0"/>
              <a:t>hastaların </a:t>
            </a:r>
            <a:r>
              <a:rPr lang="tr-TR" dirty="0"/>
              <a:t>randevu ve tedavi edilmeleri için gereken Yerel ve </a:t>
            </a:r>
            <a:r>
              <a:rPr lang="tr-TR" dirty="0" smtClean="0"/>
              <a:t>Ulusal Bekleme </a:t>
            </a:r>
            <a:r>
              <a:rPr lang="tr-TR" dirty="0"/>
              <a:t>Süreleri </a:t>
            </a:r>
            <a:r>
              <a:rPr lang="tr-TR" dirty="0" smtClean="0"/>
              <a:t>Standarda </a:t>
            </a:r>
            <a:r>
              <a:rPr lang="tr-TR" dirty="0"/>
              <a:t>oluşturmak</a:t>
            </a:r>
            <a:r>
              <a:rPr lang="tr-TR" dirty="0" smtClean="0"/>
              <a:t>.</a:t>
            </a:r>
          </a:p>
          <a:p>
            <a:pPr marL="0" indent="0" algn="just">
              <a:buNone/>
            </a:pPr>
            <a:endParaRPr lang="tr-TR" dirty="0"/>
          </a:p>
          <a:p>
            <a:pPr algn="just"/>
            <a:r>
              <a:rPr lang="tr-TR" dirty="0" smtClean="0"/>
              <a:t>Genel </a:t>
            </a:r>
            <a:r>
              <a:rPr lang="tr-TR" dirty="0"/>
              <a:t>hasta eğitimlerini koordine etmek</a:t>
            </a:r>
            <a:r>
              <a:rPr lang="tr-TR" dirty="0" smtClean="0"/>
              <a:t>.</a:t>
            </a:r>
          </a:p>
          <a:p>
            <a:pPr marL="0" indent="0" algn="just">
              <a:buNone/>
            </a:pPr>
            <a:endParaRPr lang="tr-TR" dirty="0"/>
          </a:p>
          <a:p>
            <a:pPr algn="just"/>
            <a:r>
              <a:rPr lang="tr-TR" dirty="0" smtClean="0"/>
              <a:t>Hasta hakları uygulamaları sırasında kullanılacak </a:t>
            </a:r>
            <a:r>
              <a:rPr lang="tr-TR" dirty="0"/>
              <a:t>olan her türlü form ve diğer </a:t>
            </a:r>
            <a:r>
              <a:rPr lang="tr-TR" dirty="0" smtClean="0"/>
              <a:t>basılı materyali hazırlamak </a:t>
            </a:r>
            <a:r>
              <a:rPr lang="tr-TR" dirty="0"/>
              <a:t>ve </a:t>
            </a:r>
            <a:r>
              <a:rPr lang="tr-TR" dirty="0" smtClean="0"/>
              <a:t>dağıtılmasını </a:t>
            </a:r>
            <a:r>
              <a:rPr lang="tr-TR" dirty="0"/>
              <a:t>sağlamak</a:t>
            </a:r>
            <a:r>
              <a:rPr lang="tr-TR" dirty="0" smtClean="0"/>
              <a:t>.</a:t>
            </a:r>
          </a:p>
          <a:p>
            <a:pPr marL="0" indent="0" algn="just">
              <a:buNone/>
            </a:pPr>
            <a:endParaRPr lang="tr-TR" dirty="0"/>
          </a:p>
          <a:p>
            <a:pPr algn="just"/>
            <a:r>
              <a:rPr lang="tr-TR" dirty="0" smtClean="0"/>
              <a:t>Bakanlık </a:t>
            </a:r>
            <a:r>
              <a:rPr lang="tr-TR" dirty="0"/>
              <a:t>web </a:t>
            </a:r>
            <a:r>
              <a:rPr lang="tr-TR" dirty="0" smtClean="0"/>
              <a:t>sayfası </a:t>
            </a:r>
            <a:r>
              <a:rPr lang="tr-TR" dirty="0"/>
              <a:t>üzerinden hasta </a:t>
            </a:r>
            <a:r>
              <a:rPr lang="tr-TR" dirty="0" smtClean="0"/>
              <a:t>hakları </a:t>
            </a:r>
            <a:r>
              <a:rPr lang="tr-TR" dirty="0"/>
              <a:t>şikayetlerinin iletilebilmesini sağlamak. </a:t>
            </a:r>
            <a:r>
              <a:rPr lang="tr-TR" dirty="0" smtClean="0"/>
              <a:t>Web sayfası </a:t>
            </a:r>
            <a:r>
              <a:rPr lang="tr-TR" dirty="0"/>
              <a:t>üzerinden gelecek şikayetleri belirli kriterlere göre değerlendirilmek, takibini yapmak </a:t>
            </a:r>
            <a:r>
              <a:rPr lang="tr-TR" dirty="0" smtClean="0"/>
              <a:t>ve aylık-yıllık </a:t>
            </a:r>
            <a:r>
              <a:rPr lang="tr-TR" dirty="0"/>
              <a:t>istatistiki raporlar </a:t>
            </a:r>
            <a:r>
              <a:rPr lang="tr-TR" dirty="0" smtClean="0"/>
              <a:t>hazırlamak.</a:t>
            </a:r>
          </a:p>
          <a:p>
            <a:pPr marL="0" indent="0" algn="just">
              <a:buNone/>
            </a:pPr>
            <a:endParaRPr lang="tr-TR" dirty="0"/>
          </a:p>
          <a:p>
            <a:pPr algn="just"/>
            <a:r>
              <a:rPr lang="tr-TR" dirty="0" smtClean="0"/>
              <a:t>Hasta haklarının </a:t>
            </a:r>
            <a:r>
              <a:rPr lang="tr-TR" dirty="0"/>
              <a:t>neler olduğuna dair bir standart oluşturmak.</a:t>
            </a:r>
          </a:p>
          <a:p>
            <a:endParaRPr lang="tr-TR" dirty="0"/>
          </a:p>
        </p:txBody>
      </p:sp>
    </p:spTree>
    <p:extLst>
      <p:ext uri="{BB962C8B-B14F-4D97-AF65-F5344CB8AC3E}">
        <p14:creationId xmlns:p14="http://schemas.microsoft.com/office/powerpoint/2010/main" val="2886943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solidFill>
                  <a:schemeClr val="accent4"/>
                </a:solidFill>
              </a:rPr>
              <a:t>HASTANE HASTA </a:t>
            </a:r>
            <a:r>
              <a:rPr lang="tr-TR" sz="2400" b="1" dirty="0" smtClean="0">
                <a:solidFill>
                  <a:schemeClr val="accent4"/>
                </a:solidFill>
              </a:rPr>
              <a:t>HAKLARI</a:t>
            </a:r>
            <a:br>
              <a:rPr lang="tr-TR" sz="2400" b="1" dirty="0" smtClean="0">
                <a:solidFill>
                  <a:schemeClr val="accent4"/>
                </a:solidFill>
              </a:rPr>
            </a:br>
            <a:r>
              <a:rPr lang="tr-TR" sz="2400" b="1" u="sng" dirty="0" smtClean="0">
                <a:solidFill>
                  <a:schemeClr val="accent4"/>
                </a:solidFill>
              </a:rPr>
              <a:t> KURULUNUN, </a:t>
            </a:r>
            <a:r>
              <a:rPr lang="tr-TR" sz="2400" b="1" u="sng" dirty="0">
                <a:solidFill>
                  <a:schemeClr val="accent4"/>
                </a:solidFill>
              </a:rPr>
              <a:t>KURULUŞ GÖREV VE İŞLEYİŞİ</a:t>
            </a:r>
            <a:endParaRPr lang="tr-TR" sz="2400" u="sng" dirty="0">
              <a:solidFill>
                <a:schemeClr val="accent4"/>
              </a:solidFill>
            </a:endParaRPr>
          </a:p>
        </p:txBody>
      </p:sp>
      <p:sp>
        <p:nvSpPr>
          <p:cNvPr id="3" name="İçerik Yer Tutucusu 2"/>
          <p:cNvSpPr>
            <a:spLocks noGrp="1"/>
          </p:cNvSpPr>
          <p:nvPr>
            <p:ph idx="1"/>
          </p:nvPr>
        </p:nvSpPr>
        <p:spPr>
          <a:xfrm>
            <a:off x="1043608" y="2119257"/>
            <a:ext cx="7200800" cy="3603812"/>
          </a:xfrm>
        </p:spPr>
        <p:txBody>
          <a:bodyPr>
            <a:normAutofit fontScale="55000" lnSpcReduction="20000"/>
          </a:bodyPr>
          <a:lstStyle/>
          <a:p>
            <a:r>
              <a:rPr lang="tr-TR" sz="2200" dirty="0" smtClean="0"/>
              <a:t>Sağlık </a:t>
            </a:r>
            <a:r>
              <a:rPr lang="tr-TR" sz="2200" dirty="0"/>
              <a:t>tesislerinde hasta </a:t>
            </a:r>
            <a:r>
              <a:rPr lang="tr-TR" sz="2200" dirty="0" smtClean="0"/>
              <a:t>haklarını </a:t>
            </a:r>
            <a:r>
              <a:rPr lang="tr-TR" sz="2200" dirty="0"/>
              <a:t>korumak ve sorunlara çözüm bulabilmek </a:t>
            </a:r>
            <a:r>
              <a:rPr lang="tr-TR" sz="2200" dirty="0" smtClean="0"/>
              <a:t>amacıyla  Hastane </a:t>
            </a:r>
            <a:r>
              <a:rPr lang="tr-TR" sz="2200" dirty="0"/>
              <a:t>Hasta </a:t>
            </a:r>
            <a:r>
              <a:rPr lang="tr-TR" sz="2200" dirty="0" smtClean="0"/>
              <a:t>Hakları </a:t>
            </a:r>
            <a:r>
              <a:rPr lang="tr-TR" sz="2200" dirty="0"/>
              <a:t>Kurulu kurulur. Hastane Hasta </a:t>
            </a:r>
            <a:r>
              <a:rPr lang="tr-TR" sz="2200" dirty="0" smtClean="0"/>
              <a:t>Hakları </a:t>
            </a:r>
            <a:r>
              <a:rPr lang="tr-TR" sz="2200" dirty="0"/>
              <a:t>Kurulu üyeleri </a:t>
            </a:r>
            <a:r>
              <a:rPr lang="tr-TR" sz="2200" dirty="0" smtClean="0"/>
              <a:t>şunlardır:</a:t>
            </a:r>
          </a:p>
          <a:p>
            <a:endParaRPr lang="tr-TR" sz="2200" dirty="0"/>
          </a:p>
          <a:p>
            <a:pPr marL="0" indent="0">
              <a:buNone/>
            </a:pPr>
            <a:r>
              <a:rPr lang="tr-TR" sz="2200" dirty="0" smtClean="0"/>
              <a:t>	a</a:t>
            </a:r>
            <a:r>
              <a:rPr lang="tr-TR" sz="2200" dirty="0"/>
              <a:t>) Hastane Toplam kalite </a:t>
            </a:r>
            <a:r>
              <a:rPr lang="tr-TR" sz="2200" dirty="0" smtClean="0"/>
              <a:t>uygulamalarından </a:t>
            </a:r>
            <a:r>
              <a:rPr lang="tr-TR" sz="2200" dirty="0"/>
              <a:t>sorumlu Başhekim </a:t>
            </a:r>
            <a:r>
              <a:rPr lang="tr-TR" sz="2200" dirty="0" smtClean="0"/>
              <a:t>yardımcısı</a:t>
            </a:r>
            <a:endParaRPr lang="tr-TR" sz="2200" dirty="0"/>
          </a:p>
          <a:p>
            <a:pPr marL="0" indent="0">
              <a:buNone/>
            </a:pPr>
            <a:r>
              <a:rPr lang="tr-TR" sz="2200" dirty="0" smtClean="0"/>
              <a:t>	b</a:t>
            </a:r>
            <a:r>
              <a:rPr lang="tr-TR" sz="2200" dirty="0"/>
              <a:t>) Hasta </a:t>
            </a:r>
            <a:r>
              <a:rPr lang="tr-TR" sz="2200" dirty="0" smtClean="0"/>
              <a:t>Hakları </a:t>
            </a:r>
            <a:r>
              <a:rPr lang="tr-TR" sz="2200" dirty="0"/>
              <a:t>Şikayet Birimi sorumlusu</a:t>
            </a:r>
          </a:p>
          <a:p>
            <a:pPr marL="0" indent="0">
              <a:buNone/>
            </a:pPr>
            <a:r>
              <a:rPr lang="tr-TR" sz="2200" dirty="0" smtClean="0"/>
              <a:t>	c) </a:t>
            </a:r>
            <a:r>
              <a:rPr lang="tr-TR" sz="2200" dirty="0"/>
              <a:t>Şikayet edilen personelin birim sorumlusu</a:t>
            </a:r>
          </a:p>
          <a:p>
            <a:pPr marL="0" indent="0">
              <a:buNone/>
            </a:pPr>
            <a:r>
              <a:rPr lang="tr-TR" sz="2200" dirty="0" smtClean="0"/>
              <a:t>	d</a:t>
            </a:r>
            <a:r>
              <a:rPr lang="tr-TR" sz="2200" dirty="0"/>
              <a:t>) Sosyal Hizmet </a:t>
            </a:r>
            <a:r>
              <a:rPr lang="tr-TR" sz="2200" dirty="0" smtClean="0"/>
              <a:t>Uzmanı </a:t>
            </a:r>
            <a:r>
              <a:rPr lang="tr-TR" sz="2200" dirty="0"/>
              <a:t>veya Psikolog</a:t>
            </a:r>
          </a:p>
          <a:p>
            <a:pPr marL="0" indent="0">
              <a:buNone/>
            </a:pPr>
            <a:r>
              <a:rPr lang="tr-TR" sz="2200" dirty="0" smtClean="0"/>
              <a:t>	e</a:t>
            </a:r>
            <a:r>
              <a:rPr lang="tr-TR" sz="2200" dirty="0"/>
              <a:t>) Hasta </a:t>
            </a:r>
            <a:r>
              <a:rPr lang="tr-TR" sz="2200" dirty="0" smtClean="0"/>
              <a:t>Hakları konusunda </a:t>
            </a:r>
            <a:r>
              <a:rPr lang="tr-TR" sz="2200" dirty="0"/>
              <a:t>faaliyet gösteren sivil toplum </a:t>
            </a:r>
            <a:r>
              <a:rPr lang="tr-TR" sz="2200" dirty="0" smtClean="0"/>
              <a:t>kuruluşu temsilcisi</a:t>
            </a:r>
            <a:endParaRPr lang="tr-TR" sz="2200" dirty="0"/>
          </a:p>
          <a:p>
            <a:pPr marL="0" indent="0">
              <a:buNone/>
            </a:pPr>
            <a:r>
              <a:rPr lang="tr-TR" sz="2200" dirty="0" smtClean="0"/>
              <a:t>	</a:t>
            </a:r>
            <a:r>
              <a:rPr lang="es-ES" sz="2200" dirty="0" smtClean="0"/>
              <a:t>f) </a:t>
            </a:r>
            <a:r>
              <a:rPr lang="tr-TR" sz="2200" dirty="0" smtClean="0"/>
              <a:t> </a:t>
            </a:r>
            <a:r>
              <a:rPr lang="es-ES" sz="2200" dirty="0" smtClean="0"/>
              <a:t>Varsa hastan</a:t>
            </a:r>
            <a:r>
              <a:rPr lang="tr-TR" sz="2200" dirty="0" smtClean="0"/>
              <a:t>ı</a:t>
            </a:r>
            <a:r>
              <a:rPr lang="es-ES" sz="2200" dirty="0" smtClean="0"/>
              <a:t>n </a:t>
            </a:r>
            <a:r>
              <a:rPr lang="es-ES" sz="2200" dirty="0"/>
              <a:t>yasal savunucusu</a:t>
            </a:r>
          </a:p>
          <a:p>
            <a:pPr marL="0" indent="0">
              <a:buNone/>
            </a:pPr>
            <a:r>
              <a:rPr lang="tr-TR" sz="2200" dirty="0" smtClean="0"/>
              <a:t>	g</a:t>
            </a:r>
            <a:r>
              <a:rPr lang="tr-TR" sz="2200" dirty="0"/>
              <a:t>) 4688 </a:t>
            </a:r>
            <a:r>
              <a:rPr lang="tr-TR" sz="2200" dirty="0" smtClean="0"/>
              <a:t>Sayılı </a:t>
            </a:r>
            <a:r>
              <a:rPr lang="tr-TR" sz="2200" dirty="0"/>
              <a:t>Kamu </a:t>
            </a:r>
            <a:r>
              <a:rPr lang="tr-TR" sz="2200" dirty="0" smtClean="0"/>
              <a:t>Sendikaları Kanununa </a:t>
            </a:r>
            <a:r>
              <a:rPr lang="tr-TR" sz="2200" dirty="0"/>
              <a:t>göre o kurumda yetki </a:t>
            </a:r>
            <a:r>
              <a:rPr lang="tr-TR" sz="2200" dirty="0" smtClean="0"/>
              <a:t>almış sendika temsilcisi</a:t>
            </a:r>
          </a:p>
          <a:p>
            <a:pPr marL="0" indent="0">
              <a:buNone/>
            </a:pPr>
            <a:r>
              <a:rPr lang="tr-TR" sz="2200" dirty="0" smtClean="0"/>
              <a:t>	g</a:t>
            </a:r>
            <a:r>
              <a:rPr lang="tr-TR" sz="2200" dirty="0"/>
              <a:t>) Valiliğin belirleyeceği bir vatandaş. </a:t>
            </a:r>
            <a:endParaRPr lang="tr-TR" sz="2200" dirty="0" smtClean="0"/>
          </a:p>
          <a:p>
            <a:pPr marL="0" indent="0">
              <a:buNone/>
            </a:pPr>
            <a:r>
              <a:rPr lang="tr-TR" sz="2200" dirty="0"/>
              <a:t>	</a:t>
            </a:r>
            <a:r>
              <a:rPr lang="tr-TR" sz="2200" dirty="0" smtClean="0"/>
              <a:t>h</a:t>
            </a:r>
            <a:r>
              <a:rPr lang="tr-TR" sz="2200" dirty="0"/>
              <a:t>) İl genel meclisi üyeleri arasından Vali tarafından seçilecek bir üye,</a:t>
            </a:r>
          </a:p>
          <a:p>
            <a:endParaRPr lang="tr-TR" sz="2200" dirty="0" smtClean="0"/>
          </a:p>
          <a:p>
            <a:r>
              <a:rPr lang="tr-TR" sz="2200" dirty="0" smtClean="0"/>
              <a:t>Kurul </a:t>
            </a:r>
            <a:r>
              <a:rPr lang="tr-TR" sz="2200" dirty="0"/>
              <a:t>ilk </a:t>
            </a:r>
            <a:r>
              <a:rPr lang="tr-TR" sz="2200" dirty="0" smtClean="0"/>
              <a:t>toplantıda </a:t>
            </a:r>
            <a:r>
              <a:rPr lang="tr-TR" sz="2200" dirty="0"/>
              <a:t>kendi </a:t>
            </a:r>
            <a:r>
              <a:rPr lang="tr-TR" sz="2200" dirty="0" smtClean="0"/>
              <a:t>arasından </a:t>
            </a:r>
            <a:r>
              <a:rPr lang="tr-TR" sz="2200" dirty="0"/>
              <a:t>bir başkan seçer. Başkan bir </a:t>
            </a:r>
            <a:r>
              <a:rPr lang="tr-TR" sz="2200" dirty="0" smtClean="0"/>
              <a:t>yıllığına seçilir</a:t>
            </a:r>
            <a:r>
              <a:rPr lang="tr-TR" sz="2200" dirty="0"/>
              <a:t>. </a:t>
            </a:r>
            <a:r>
              <a:rPr lang="tr-TR" sz="2200" dirty="0" smtClean="0"/>
              <a:t>Yeniden seçilebilir</a:t>
            </a:r>
            <a:r>
              <a:rPr lang="tr-TR" sz="2200" dirty="0"/>
              <a:t>. Kurul </a:t>
            </a:r>
            <a:r>
              <a:rPr lang="tr-TR" sz="2200" dirty="0" smtClean="0"/>
              <a:t>kararlarını </a:t>
            </a:r>
            <a:r>
              <a:rPr lang="tr-TR" sz="2200" dirty="0"/>
              <a:t>oy çokluğu ile </a:t>
            </a:r>
            <a:r>
              <a:rPr lang="tr-TR" sz="2200" dirty="0" smtClean="0"/>
              <a:t>alır. </a:t>
            </a:r>
            <a:r>
              <a:rPr lang="tr-TR" sz="2200" dirty="0"/>
              <a:t>Eşitlik halinde başkan son </a:t>
            </a:r>
            <a:r>
              <a:rPr lang="tr-TR" sz="2200" dirty="0" smtClean="0"/>
              <a:t>kararı </a:t>
            </a:r>
            <a:r>
              <a:rPr lang="tr-TR" sz="2200" dirty="0"/>
              <a:t>vermekle </a:t>
            </a:r>
            <a:r>
              <a:rPr lang="tr-TR" sz="2200" dirty="0" smtClean="0"/>
              <a:t>yetkilidir.</a:t>
            </a:r>
          </a:p>
          <a:p>
            <a:pPr marL="0" indent="0">
              <a:buNone/>
            </a:pPr>
            <a:endParaRPr lang="tr-TR" sz="2200" dirty="0"/>
          </a:p>
          <a:p>
            <a:r>
              <a:rPr lang="tr-TR" sz="2200" dirty="0"/>
              <a:t>Kurul haftada en az bir defa </a:t>
            </a:r>
            <a:r>
              <a:rPr lang="tr-TR" sz="2200" dirty="0" smtClean="0"/>
              <a:t>toplanır. </a:t>
            </a:r>
            <a:r>
              <a:rPr lang="tr-TR" sz="2200" dirty="0"/>
              <a:t>Kararlar gizli oylama ile </a:t>
            </a:r>
            <a:r>
              <a:rPr lang="tr-TR" sz="2200" dirty="0" smtClean="0"/>
              <a:t>alınır</a:t>
            </a:r>
            <a:r>
              <a:rPr lang="tr-TR" dirty="0" smtClean="0"/>
              <a:t>.</a:t>
            </a:r>
            <a:endParaRPr lang="tr-TR" dirty="0"/>
          </a:p>
        </p:txBody>
      </p:sp>
    </p:spTree>
    <p:extLst>
      <p:ext uri="{BB962C8B-B14F-4D97-AF65-F5344CB8AC3E}">
        <p14:creationId xmlns:p14="http://schemas.microsoft.com/office/powerpoint/2010/main" val="3983997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700" b="1" dirty="0" smtClean="0"/>
              <a:t/>
            </a:r>
            <a:br>
              <a:rPr lang="tr-TR" sz="2700" b="1" dirty="0" smtClean="0"/>
            </a:br>
            <a:r>
              <a:rPr lang="tr-TR" sz="2700" b="1" dirty="0" smtClean="0">
                <a:solidFill>
                  <a:schemeClr val="accent4"/>
                </a:solidFill>
              </a:rPr>
              <a:t>HASTANE HASTA HAKLARI </a:t>
            </a:r>
            <a:br>
              <a:rPr lang="tr-TR" sz="2700" b="1" dirty="0" smtClean="0">
                <a:solidFill>
                  <a:schemeClr val="accent4"/>
                </a:solidFill>
              </a:rPr>
            </a:br>
            <a:r>
              <a:rPr lang="tr-TR" sz="2700" b="1" u="sng" dirty="0" smtClean="0">
                <a:solidFill>
                  <a:schemeClr val="accent4"/>
                </a:solidFill>
              </a:rPr>
              <a:t>KURULLARININ GÖREVLERİ</a:t>
            </a:r>
            <a:r>
              <a:rPr lang="tr-TR" sz="2700" b="1" dirty="0" smtClean="0"/>
              <a:t/>
            </a:r>
            <a:br>
              <a:rPr lang="tr-TR" sz="2700" b="1" dirty="0" smtClean="0"/>
            </a:br>
            <a:endParaRPr lang="tr-TR" dirty="0"/>
          </a:p>
        </p:txBody>
      </p:sp>
      <p:sp>
        <p:nvSpPr>
          <p:cNvPr id="3" name="İçerik Yer Tutucusu 2"/>
          <p:cNvSpPr>
            <a:spLocks noGrp="1"/>
          </p:cNvSpPr>
          <p:nvPr>
            <p:ph idx="1"/>
          </p:nvPr>
        </p:nvSpPr>
        <p:spPr/>
        <p:txBody>
          <a:bodyPr>
            <a:normAutofit/>
          </a:bodyPr>
          <a:lstStyle/>
          <a:p>
            <a:pPr marL="0" indent="0" algn="ctr">
              <a:buNone/>
            </a:pPr>
            <a:r>
              <a:rPr lang="tr-TR" sz="1800" dirty="0" smtClean="0"/>
              <a:t>Hastane </a:t>
            </a:r>
            <a:r>
              <a:rPr lang="tr-TR" sz="1800" dirty="0"/>
              <a:t>Hasta </a:t>
            </a:r>
            <a:r>
              <a:rPr lang="tr-TR" sz="1800" dirty="0" smtClean="0"/>
              <a:t>Hakları </a:t>
            </a:r>
            <a:r>
              <a:rPr lang="tr-TR" sz="1800" dirty="0"/>
              <a:t>Kurulunun görevleri </a:t>
            </a:r>
            <a:r>
              <a:rPr lang="tr-TR" sz="1800" dirty="0" smtClean="0"/>
              <a:t>şunlardır:</a:t>
            </a:r>
          </a:p>
          <a:p>
            <a:pPr marL="0" indent="0" algn="just">
              <a:buNone/>
            </a:pPr>
            <a:endParaRPr lang="tr-TR" sz="1800" dirty="0"/>
          </a:p>
          <a:p>
            <a:pPr marL="0" indent="0" algn="just">
              <a:buNone/>
            </a:pPr>
            <a:r>
              <a:rPr lang="tr-TR" sz="1800" dirty="0" smtClean="0"/>
              <a:t>a) Hasta hakları </a:t>
            </a:r>
            <a:r>
              <a:rPr lang="tr-TR" sz="1800" dirty="0"/>
              <a:t>ihlallerine ilişkin kendisine ulaşan </a:t>
            </a:r>
            <a:r>
              <a:rPr lang="tr-TR" sz="1800" dirty="0" smtClean="0"/>
              <a:t>başvuruları </a:t>
            </a:r>
            <a:r>
              <a:rPr lang="tr-TR" sz="1800" dirty="0"/>
              <a:t>incelemek</a:t>
            </a:r>
            <a:r>
              <a:rPr lang="tr-TR" sz="1800" dirty="0" smtClean="0"/>
              <a:t>, değerlendirmek </a:t>
            </a:r>
            <a:r>
              <a:rPr lang="tr-TR" sz="1800" dirty="0"/>
              <a:t>ve </a:t>
            </a:r>
            <a:r>
              <a:rPr lang="tr-TR" sz="1800" dirty="0" smtClean="0"/>
              <a:t>sonuçlandırmak.</a:t>
            </a:r>
          </a:p>
          <a:p>
            <a:pPr marL="0" indent="0" algn="just">
              <a:buNone/>
            </a:pPr>
            <a:endParaRPr lang="tr-TR" sz="1800" dirty="0"/>
          </a:p>
          <a:p>
            <a:pPr marL="0" indent="0" algn="just">
              <a:buNone/>
            </a:pPr>
            <a:r>
              <a:rPr lang="tr-TR" sz="1800" dirty="0"/>
              <a:t>b) Hastanede hasta </a:t>
            </a:r>
            <a:r>
              <a:rPr lang="tr-TR" sz="1800" dirty="0" smtClean="0"/>
              <a:t>hakları uygulamalarına </a:t>
            </a:r>
            <a:r>
              <a:rPr lang="tr-TR" sz="1800" dirty="0"/>
              <a:t>geliştirmek için başhekime </a:t>
            </a:r>
            <a:r>
              <a:rPr lang="tr-TR" sz="1800" dirty="0" smtClean="0"/>
              <a:t>önerilerde bulunmak</a:t>
            </a:r>
            <a:endParaRPr lang="tr-TR" sz="1800" dirty="0"/>
          </a:p>
        </p:txBody>
      </p:sp>
    </p:spTree>
    <p:extLst>
      <p:ext uri="{BB962C8B-B14F-4D97-AF65-F5344CB8AC3E}">
        <p14:creationId xmlns:p14="http://schemas.microsoft.com/office/powerpoint/2010/main" val="3282893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chemeClr val="accent4"/>
                </a:solidFill>
              </a:rPr>
              <a:t>HASTANE HASTA HAKLARI </a:t>
            </a:r>
            <a:r>
              <a:rPr lang="tr-TR" sz="2800" b="1" u="sng" dirty="0" smtClean="0">
                <a:solidFill>
                  <a:schemeClr val="accent4"/>
                </a:solidFill>
              </a:rPr>
              <a:t>KURULLARININ İŞLEYİŞLERİ</a:t>
            </a:r>
            <a:endParaRPr lang="tr-TR" sz="2800" u="sng" dirty="0">
              <a:solidFill>
                <a:schemeClr val="accent4"/>
              </a:solidFill>
            </a:endParaRPr>
          </a:p>
        </p:txBody>
      </p:sp>
      <p:sp>
        <p:nvSpPr>
          <p:cNvPr id="3" name="İçerik Yer Tutucusu 2"/>
          <p:cNvSpPr>
            <a:spLocks noGrp="1"/>
          </p:cNvSpPr>
          <p:nvPr>
            <p:ph idx="1"/>
          </p:nvPr>
        </p:nvSpPr>
        <p:spPr/>
        <p:txBody>
          <a:bodyPr>
            <a:normAutofit fontScale="62500" lnSpcReduction="20000"/>
          </a:bodyPr>
          <a:lstStyle/>
          <a:p>
            <a:pPr algn="just"/>
            <a:r>
              <a:rPr lang="tr-TR" dirty="0" smtClean="0"/>
              <a:t>Hastane </a:t>
            </a:r>
            <a:r>
              <a:rPr lang="tr-TR" dirty="0"/>
              <a:t>Hasta </a:t>
            </a:r>
            <a:r>
              <a:rPr lang="tr-TR" dirty="0" smtClean="0"/>
              <a:t>hakları </a:t>
            </a:r>
            <a:r>
              <a:rPr lang="tr-TR" dirty="0"/>
              <a:t>birimine gelen şikayetler 1 gün içerisinde kurul üyelerine </a:t>
            </a:r>
            <a:r>
              <a:rPr lang="tr-TR" dirty="0" smtClean="0"/>
              <a:t>şikayet konuları </a:t>
            </a:r>
            <a:r>
              <a:rPr lang="tr-TR" dirty="0"/>
              <a:t>ve </a:t>
            </a:r>
            <a:r>
              <a:rPr lang="tr-TR" dirty="0" smtClean="0"/>
              <a:t>raporları dağıtılır.</a:t>
            </a:r>
          </a:p>
          <a:p>
            <a:pPr marL="0" indent="0" algn="just">
              <a:buNone/>
            </a:pPr>
            <a:endParaRPr lang="tr-TR" dirty="0"/>
          </a:p>
          <a:p>
            <a:pPr algn="just"/>
            <a:r>
              <a:rPr lang="tr-TR" dirty="0" smtClean="0"/>
              <a:t>Şikayet </a:t>
            </a:r>
            <a:r>
              <a:rPr lang="tr-TR" dirty="0"/>
              <a:t>edilen personelden 1 gün içerisinde bilgi istenir</a:t>
            </a:r>
            <a:r>
              <a:rPr lang="tr-TR" dirty="0" smtClean="0"/>
              <a:t>.</a:t>
            </a:r>
          </a:p>
          <a:p>
            <a:pPr marL="0" indent="0" algn="just">
              <a:buNone/>
            </a:pPr>
            <a:endParaRPr lang="tr-TR" dirty="0"/>
          </a:p>
          <a:p>
            <a:pPr algn="just"/>
            <a:r>
              <a:rPr lang="tr-TR" dirty="0" smtClean="0"/>
              <a:t>Personel </a:t>
            </a:r>
            <a:r>
              <a:rPr lang="tr-TR" dirty="0"/>
              <a:t>2 gün içerisinde kurula cevap verir</a:t>
            </a:r>
            <a:r>
              <a:rPr lang="tr-TR" dirty="0" smtClean="0"/>
              <a:t>.</a:t>
            </a:r>
          </a:p>
          <a:p>
            <a:pPr marL="0" indent="0" algn="just">
              <a:buNone/>
            </a:pPr>
            <a:endParaRPr lang="tr-TR" dirty="0"/>
          </a:p>
          <a:p>
            <a:pPr algn="just"/>
            <a:r>
              <a:rPr lang="tr-TR" dirty="0" smtClean="0"/>
              <a:t>Personelden </a:t>
            </a:r>
            <a:r>
              <a:rPr lang="tr-TR" dirty="0"/>
              <a:t>istenen bilgileri en geç bir gün içinde kurul üyelerine </a:t>
            </a:r>
            <a:r>
              <a:rPr lang="tr-TR" dirty="0" smtClean="0"/>
              <a:t>ulaştırılır. </a:t>
            </a:r>
          </a:p>
          <a:p>
            <a:pPr marL="0" indent="0" algn="just">
              <a:buNone/>
            </a:pPr>
            <a:endParaRPr lang="tr-TR" dirty="0"/>
          </a:p>
          <a:p>
            <a:pPr algn="just"/>
            <a:r>
              <a:rPr lang="tr-TR" dirty="0" smtClean="0"/>
              <a:t>Konuyla </a:t>
            </a:r>
            <a:r>
              <a:rPr lang="tr-TR" dirty="0"/>
              <a:t>ilgili </a:t>
            </a:r>
            <a:r>
              <a:rPr lang="tr-TR" dirty="0" smtClean="0"/>
              <a:t>tarafların dosandaki </a:t>
            </a:r>
            <a:r>
              <a:rPr lang="tr-TR" dirty="0"/>
              <a:t>kişilerin görüşleri gerekirse kurul </a:t>
            </a:r>
            <a:r>
              <a:rPr lang="tr-TR" dirty="0" smtClean="0"/>
              <a:t>başkanın görevlendirileceği </a:t>
            </a:r>
            <a:r>
              <a:rPr lang="tr-TR" dirty="0"/>
              <a:t>bir kişi </a:t>
            </a:r>
            <a:r>
              <a:rPr lang="tr-TR" dirty="0" smtClean="0"/>
              <a:t>tarafından alınır. Alınan </a:t>
            </a:r>
            <a:r>
              <a:rPr lang="tr-TR" dirty="0"/>
              <a:t>bu görüşler 1 gün içerisinde </a:t>
            </a:r>
            <a:r>
              <a:rPr lang="tr-TR" dirty="0" smtClean="0"/>
              <a:t>kurul üyelerine </a:t>
            </a:r>
            <a:r>
              <a:rPr lang="tr-TR" dirty="0"/>
              <a:t>tekrar </a:t>
            </a:r>
            <a:r>
              <a:rPr lang="tr-TR" dirty="0" smtClean="0"/>
              <a:t>dağıtılır. </a:t>
            </a:r>
          </a:p>
          <a:p>
            <a:pPr marL="0" indent="0" algn="just">
              <a:buNone/>
            </a:pPr>
            <a:endParaRPr lang="tr-TR" dirty="0"/>
          </a:p>
          <a:p>
            <a:pPr algn="just"/>
            <a:r>
              <a:rPr lang="tr-TR" dirty="0" smtClean="0"/>
              <a:t>Verilen </a:t>
            </a:r>
            <a:r>
              <a:rPr lang="tr-TR" dirty="0"/>
              <a:t>karar hasta </a:t>
            </a:r>
            <a:r>
              <a:rPr lang="tr-TR" dirty="0" smtClean="0"/>
              <a:t>hakları </a:t>
            </a:r>
            <a:r>
              <a:rPr lang="tr-TR" dirty="0"/>
              <a:t>birimi sorumlusunca hastaya iletilir. Daha sonraki </a:t>
            </a:r>
            <a:r>
              <a:rPr lang="tr-TR" dirty="0" smtClean="0"/>
              <a:t>yasal süreç </a:t>
            </a:r>
            <a:r>
              <a:rPr lang="tr-TR" dirty="0"/>
              <a:t>ve yapabilecekleri </a:t>
            </a:r>
            <a:r>
              <a:rPr lang="tr-TR" dirty="0" smtClean="0"/>
              <a:t>hakkında </a:t>
            </a:r>
            <a:r>
              <a:rPr lang="tr-TR" dirty="0"/>
              <a:t>bilgi </a:t>
            </a:r>
            <a:r>
              <a:rPr lang="tr-TR" dirty="0" smtClean="0"/>
              <a:t>ayraca verilir</a:t>
            </a:r>
            <a:r>
              <a:rPr lang="tr-TR" dirty="0"/>
              <a:t>.</a:t>
            </a:r>
          </a:p>
        </p:txBody>
      </p:sp>
    </p:spTree>
    <p:extLst>
      <p:ext uri="{BB962C8B-B14F-4D97-AF65-F5344CB8AC3E}">
        <p14:creationId xmlns:p14="http://schemas.microsoft.com/office/powerpoint/2010/main" val="1519842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u="sng" dirty="0">
                <a:solidFill>
                  <a:schemeClr val="accent4"/>
                </a:solidFill>
              </a:rPr>
              <a:t>HASTANE </a:t>
            </a:r>
            <a:r>
              <a:rPr lang="tr-TR" sz="3200" b="1" u="sng" dirty="0" smtClean="0">
                <a:solidFill>
                  <a:schemeClr val="accent4"/>
                </a:solidFill>
              </a:rPr>
              <a:t>HASTA HAKLARI BİRİMİ</a:t>
            </a:r>
            <a:endParaRPr lang="tr-TR" sz="3200" u="sng" dirty="0">
              <a:solidFill>
                <a:schemeClr val="accent4"/>
              </a:solidFill>
            </a:endParaRPr>
          </a:p>
        </p:txBody>
      </p:sp>
      <p:sp>
        <p:nvSpPr>
          <p:cNvPr id="3" name="İçerik Yer Tutucusu 2"/>
          <p:cNvSpPr>
            <a:spLocks noGrp="1"/>
          </p:cNvSpPr>
          <p:nvPr>
            <p:ph idx="1"/>
          </p:nvPr>
        </p:nvSpPr>
        <p:spPr>
          <a:xfrm>
            <a:off x="1043608" y="1988840"/>
            <a:ext cx="7128792" cy="4104456"/>
          </a:xfrm>
        </p:spPr>
        <p:txBody>
          <a:bodyPr>
            <a:normAutofit fontScale="55000" lnSpcReduction="20000"/>
          </a:bodyPr>
          <a:lstStyle/>
          <a:p>
            <a:pPr marL="0" indent="0">
              <a:buNone/>
            </a:pPr>
            <a:endParaRPr lang="tr-TR" b="1" dirty="0"/>
          </a:p>
          <a:p>
            <a:pPr algn="just"/>
            <a:r>
              <a:rPr lang="tr-TR" dirty="0" smtClean="0"/>
              <a:t>Hasta hakları uygulamalarına </a:t>
            </a:r>
            <a:r>
              <a:rPr lang="tr-TR" dirty="0"/>
              <a:t>ilişin </a:t>
            </a:r>
            <a:r>
              <a:rPr lang="tr-TR" dirty="0" smtClean="0"/>
              <a:t>sağlık </a:t>
            </a:r>
            <a:r>
              <a:rPr lang="tr-TR" dirty="0"/>
              <a:t>tesislerinden gelecek şikayetleri almak</a:t>
            </a:r>
            <a:r>
              <a:rPr lang="tr-TR" dirty="0" smtClean="0"/>
              <a:t>, değerlendirmek </a:t>
            </a:r>
            <a:r>
              <a:rPr lang="tr-TR" dirty="0"/>
              <a:t>ve çözüm önerileri üretmek üzere Hasta </a:t>
            </a:r>
            <a:r>
              <a:rPr lang="tr-TR" dirty="0" smtClean="0"/>
              <a:t>Hakları </a:t>
            </a:r>
            <a:r>
              <a:rPr lang="tr-TR" dirty="0"/>
              <a:t>Birimleri oluşturulur</a:t>
            </a:r>
            <a:r>
              <a:rPr lang="tr-TR" dirty="0" smtClean="0"/>
              <a:t>.</a:t>
            </a:r>
          </a:p>
          <a:p>
            <a:pPr marL="0" indent="0" algn="just">
              <a:buNone/>
            </a:pPr>
            <a:endParaRPr lang="tr-TR" dirty="0"/>
          </a:p>
          <a:p>
            <a:pPr algn="just"/>
            <a:r>
              <a:rPr lang="tr-TR" dirty="0"/>
              <a:t>Hasta </a:t>
            </a:r>
            <a:r>
              <a:rPr lang="tr-TR" dirty="0" smtClean="0"/>
              <a:t>Hakları </a:t>
            </a:r>
            <a:r>
              <a:rPr lang="tr-TR" dirty="0"/>
              <a:t>Birimleri </a:t>
            </a:r>
            <a:r>
              <a:rPr lang="tr-TR" dirty="0" smtClean="0"/>
              <a:t>Bakanlıkça </a:t>
            </a:r>
            <a:r>
              <a:rPr lang="tr-TR" dirty="0"/>
              <a:t>belirlenecek </a:t>
            </a:r>
            <a:r>
              <a:rPr lang="tr-TR" dirty="0" smtClean="0"/>
              <a:t>sağlık </a:t>
            </a:r>
            <a:r>
              <a:rPr lang="tr-TR" dirty="0"/>
              <a:t>tesislerinde oluşturulur</a:t>
            </a:r>
            <a:r>
              <a:rPr lang="tr-TR" dirty="0" smtClean="0"/>
              <a:t>.</a:t>
            </a:r>
          </a:p>
          <a:p>
            <a:pPr marL="0" indent="0" algn="just">
              <a:buNone/>
            </a:pPr>
            <a:endParaRPr lang="tr-TR" dirty="0"/>
          </a:p>
          <a:p>
            <a:pPr algn="just"/>
            <a:r>
              <a:rPr lang="tr-TR" dirty="0"/>
              <a:t>Hastane Hasta </a:t>
            </a:r>
            <a:r>
              <a:rPr lang="tr-TR" dirty="0" smtClean="0"/>
              <a:t>Hakları </a:t>
            </a:r>
            <a:r>
              <a:rPr lang="tr-TR" dirty="0"/>
              <a:t>Birimleri kolay </a:t>
            </a:r>
            <a:r>
              <a:rPr lang="tr-TR" dirty="0" smtClean="0"/>
              <a:t>ulaşılabilir </a:t>
            </a:r>
            <a:r>
              <a:rPr lang="tr-TR" dirty="0"/>
              <a:t>yerlerde, </a:t>
            </a:r>
            <a:r>
              <a:rPr lang="tr-TR" dirty="0" smtClean="0"/>
              <a:t>hastanın korkmasana, çekinmesine yol </a:t>
            </a:r>
            <a:r>
              <a:rPr lang="tr-TR" dirty="0"/>
              <a:t>açmayacak, idari fonksiyonu bulunmayan tercihen fakülte yüksek okul mezunu </a:t>
            </a:r>
            <a:r>
              <a:rPr lang="tr-TR" dirty="0" smtClean="0"/>
              <a:t>meslek elemanlarından </a:t>
            </a:r>
            <a:r>
              <a:rPr lang="tr-TR" dirty="0"/>
              <a:t>(sosyal hizmet </a:t>
            </a:r>
            <a:r>
              <a:rPr lang="tr-TR" dirty="0" smtClean="0"/>
              <a:t>uzmanı, </a:t>
            </a:r>
            <a:r>
              <a:rPr lang="tr-TR" dirty="0"/>
              <a:t>psikolog, halkla ilişkiler </a:t>
            </a:r>
            <a:r>
              <a:rPr lang="tr-TR" dirty="0" smtClean="0"/>
              <a:t>uzmanı </a:t>
            </a:r>
            <a:r>
              <a:rPr lang="tr-TR" dirty="0"/>
              <a:t>ve bu konularda </a:t>
            </a:r>
            <a:r>
              <a:rPr lang="tr-TR" dirty="0" smtClean="0"/>
              <a:t>görev </a:t>
            </a:r>
            <a:r>
              <a:rPr lang="sv-SE" dirty="0" smtClean="0"/>
              <a:t>alabilecek </a:t>
            </a:r>
            <a:r>
              <a:rPr lang="sv-SE" dirty="0"/>
              <a:t>nitelikli diğer personel) oluşturulur</a:t>
            </a:r>
            <a:r>
              <a:rPr lang="sv-SE" dirty="0" smtClean="0"/>
              <a:t>.</a:t>
            </a:r>
            <a:endParaRPr lang="tr-TR" dirty="0" smtClean="0"/>
          </a:p>
          <a:p>
            <a:pPr marL="0" indent="0" algn="just">
              <a:buNone/>
            </a:pPr>
            <a:endParaRPr lang="sv-SE" dirty="0"/>
          </a:p>
          <a:p>
            <a:pPr algn="just"/>
            <a:r>
              <a:rPr lang="tr-TR" dirty="0"/>
              <a:t>Hastane Hasta </a:t>
            </a:r>
            <a:r>
              <a:rPr lang="tr-TR" dirty="0" smtClean="0"/>
              <a:t>hakları </a:t>
            </a:r>
            <a:r>
              <a:rPr lang="tr-TR" dirty="0"/>
              <a:t>biriminde </a:t>
            </a:r>
            <a:r>
              <a:rPr lang="tr-TR" dirty="0" smtClean="0"/>
              <a:t>çalışan </a:t>
            </a:r>
            <a:r>
              <a:rPr lang="tr-TR" dirty="0"/>
              <a:t>personel görevlendirildikten sonra kendi istekleri</a:t>
            </a:r>
          </a:p>
          <a:p>
            <a:pPr marL="0" indent="0" algn="just">
              <a:buNone/>
            </a:pPr>
            <a:r>
              <a:rPr lang="tr-TR" dirty="0"/>
              <a:t> </a:t>
            </a:r>
            <a:r>
              <a:rPr lang="tr-TR" dirty="0" smtClean="0"/>
              <a:t>      dışında  </a:t>
            </a:r>
            <a:r>
              <a:rPr lang="tr-TR" dirty="0"/>
              <a:t>başka bir kurum, kuruluş veya ünitede görevlendirilemezler</a:t>
            </a:r>
            <a:r>
              <a:rPr lang="tr-TR" dirty="0" smtClean="0"/>
              <a:t>.</a:t>
            </a:r>
          </a:p>
          <a:p>
            <a:pPr marL="0" indent="0" algn="just">
              <a:buNone/>
            </a:pPr>
            <a:endParaRPr lang="tr-TR" dirty="0"/>
          </a:p>
          <a:p>
            <a:pPr algn="just"/>
            <a:r>
              <a:rPr lang="tr-TR" dirty="0"/>
              <a:t>Hastane hasta </a:t>
            </a:r>
            <a:r>
              <a:rPr lang="tr-TR" dirty="0" smtClean="0"/>
              <a:t>hakları </a:t>
            </a:r>
            <a:r>
              <a:rPr lang="tr-TR" dirty="0"/>
              <a:t>biriminde personelin rahat </a:t>
            </a:r>
            <a:r>
              <a:rPr lang="tr-TR" dirty="0" smtClean="0"/>
              <a:t>çalışmasana </a:t>
            </a:r>
            <a:r>
              <a:rPr lang="tr-TR" dirty="0"/>
              <a:t>imkan verecek telefon, </a:t>
            </a:r>
            <a:r>
              <a:rPr lang="tr-TR" dirty="0" err="1"/>
              <a:t>fax</a:t>
            </a:r>
            <a:r>
              <a:rPr lang="tr-TR" dirty="0"/>
              <a:t> vb</a:t>
            </a:r>
            <a:r>
              <a:rPr lang="tr-TR" dirty="0" smtClean="0"/>
              <a:t>. büro ihtiyaçları </a:t>
            </a:r>
            <a:r>
              <a:rPr lang="tr-TR" dirty="0"/>
              <a:t>ile, web </a:t>
            </a:r>
            <a:r>
              <a:rPr lang="tr-TR" dirty="0" smtClean="0"/>
              <a:t>ortamında </a:t>
            </a:r>
            <a:r>
              <a:rPr lang="tr-TR" dirty="0"/>
              <a:t>şikayetleri aktarmak ve takip etmek üzere internet </a:t>
            </a:r>
            <a:r>
              <a:rPr lang="tr-TR" dirty="0" smtClean="0"/>
              <a:t>bağlantısı </a:t>
            </a:r>
            <a:r>
              <a:rPr lang="tr-TR" dirty="0"/>
              <a:t>olan </a:t>
            </a:r>
            <a:r>
              <a:rPr lang="tr-TR" dirty="0" smtClean="0"/>
              <a:t>bir bilgisayar </a:t>
            </a:r>
            <a:r>
              <a:rPr lang="tr-TR" dirty="0"/>
              <a:t>verilir</a:t>
            </a:r>
            <a:r>
              <a:rPr lang="tr-TR" dirty="0" smtClean="0"/>
              <a:t>.</a:t>
            </a:r>
          </a:p>
          <a:p>
            <a:pPr marL="0" indent="0" algn="just">
              <a:buNone/>
            </a:pPr>
            <a:endParaRPr lang="tr-TR" dirty="0"/>
          </a:p>
          <a:p>
            <a:pPr algn="just"/>
            <a:r>
              <a:rPr lang="tr-TR" dirty="0" smtClean="0"/>
              <a:t>Ayraca hastaların </a:t>
            </a:r>
            <a:r>
              <a:rPr lang="tr-TR" dirty="0"/>
              <a:t>geldiklerinde oturabilmeleri için yeterli </a:t>
            </a:r>
            <a:r>
              <a:rPr lang="tr-TR" dirty="0" smtClean="0"/>
              <a:t>sayada </a:t>
            </a:r>
            <a:r>
              <a:rPr lang="tr-TR" dirty="0"/>
              <a:t>koltuk, sandalye </a:t>
            </a:r>
            <a:r>
              <a:rPr lang="tr-TR" dirty="0" smtClean="0"/>
              <a:t>sağlanır.</a:t>
            </a:r>
          </a:p>
          <a:p>
            <a:pPr algn="just"/>
            <a:endParaRPr lang="tr-TR" dirty="0"/>
          </a:p>
          <a:p>
            <a:pPr algn="just"/>
            <a:r>
              <a:rPr lang="tr-TR" dirty="0"/>
              <a:t>Yeterince </a:t>
            </a:r>
            <a:r>
              <a:rPr lang="tr-TR" dirty="0" smtClean="0"/>
              <a:t>yardımcı </a:t>
            </a:r>
            <a:r>
              <a:rPr lang="tr-TR" dirty="0"/>
              <a:t>personel verilir.</a:t>
            </a:r>
          </a:p>
        </p:txBody>
      </p:sp>
    </p:spTree>
    <p:extLst>
      <p:ext uri="{BB962C8B-B14F-4D97-AF65-F5344CB8AC3E}">
        <p14:creationId xmlns:p14="http://schemas.microsoft.com/office/powerpoint/2010/main" val="514126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20688"/>
            <a:ext cx="6965245" cy="1202485"/>
          </a:xfrm>
        </p:spPr>
        <p:txBody>
          <a:bodyPr>
            <a:normAutofit fontScale="90000"/>
          </a:bodyPr>
          <a:lstStyle/>
          <a:p>
            <a:r>
              <a:rPr lang="tr-TR" sz="3600" b="1" dirty="0" smtClean="0"/>
              <a:t/>
            </a:r>
            <a:br>
              <a:rPr lang="tr-TR" sz="3600" b="1" dirty="0" smtClean="0"/>
            </a:br>
            <a:r>
              <a:rPr lang="tr-TR" sz="3600" b="1" dirty="0" smtClean="0">
                <a:solidFill>
                  <a:schemeClr val="accent4"/>
                </a:solidFill>
              </a:rPr>
              <a:t>HASTANE HASTA HAKLAR </a:t>
            </a:r>
            <a:r>
              <a:rPr lang="tr-TR" sz="3600" b="1" u="sng" dirty="0" smtClean="0">
                <a:solidFill>
                  <a:schemeClr val="accent4"/>
                </a:solidFill>
              </a:rPr>
              <a:t>BİRİMİNİN GÖREVLERİ</a:t>
            </a:r>
            <a:r>
              <a:rPr lang="tr-TR" sz="3600" b="1" dirty="0"/>
              <a:t/>
            </a:r>
            <a:br>
              <a:rPr lang="tr-TR" sz="3600" b="1" dirty="0"/>
            </a:br>
            <a:endParaRPr lang="tr-TR" dirty="0"/>
          </a:p>
        </p:txBody>
      </p:sp>
      <p:sp>
        <p:nvSpPr>
          <p:cNvPr id="3" name="İçerik Yer Tutucusu 2"/>
          <p:cNvSpPr>
            <a:spLocks noGrp="1"/>
          </p:cNvSpPr>
          <p:nvPr>
            <p:ph idx="1"/>
          </p:nvPr>
        </p:nvSpPr>
        <p:spPr>
          <a:xfrm>
            <a:off x="827584" y="1700808"/>
            <a:ext cx="7344816" cy="4392488"/>
          </a:xfrm>
        </p:spPr>
        <p:txBody>
          <a:bodyPr>
            <a:normAutofit fontScale="47500" lnSpcReduction="20000"/>
          </a:bodyPr>
          <a:lstStyle/>
          <a:p>
            <a:endParaRPr lang="tr-TR" dirty="0" smtClean="0"/>
          </a:p>
          <a:p>
            <a:r>
              <a:rPr lang="tr-TR" dirty="0" smtClean="0"/>
              <a:t>Sorumlu </a:t>
            </a:r>
            <a:r>
              <a:rPr lang="tr-TR" dirty="0"/>
              <a:t>olacak olan kişi tercihen; sosyal hizmet </a:t>
            </a:r>
            <a:r>
              <a:rPr lang="tr-TR" dirty="0" smtClean="0"/>
              <a:t>uzmanı, psikolog </a:t>
            </a:r>
            <a:r>
              <a:rPr lang="tr-TR" dirty="0"/>
              <a:t>ve halkla </a:t>
            </a:r>
            <a:r>
              <a:rPr lang="tr-TR" dirty="0" smtClean="0"/>
              <a:t>ilişkiler uzmanı, </a:t>
            </a:r>
            <a:r>
              <a:rPr lang="tr-TR" dirty="0"/>
              <a:t>yada bu alanda eğitim </a:t>
            </a:r>
            <a:r>
              <a:rPr lang="tr-TR" dirty="0" smtClean="0"/>
              <a:t>almış </a:t>
            </a:r>
            <a:r>
              <a:rPr lang="tr-TR" dirty="0"/>
              <a:t>üniversite mezunu bir </a:t>
            </a:r>
            <a:r>
              <a:rPr lang="tr-TR" dirty="0" smtClean="0"/>
              <a:t>meslek elamanından </a:t>
            </a:r>
            <a:r>
              <a:rPr lang="tr-TR" dirty="0"/>
              <a:t>seçilir. Bu kişi </a:t>
            </a:r>
            <a:r>
              <a:rPr lang="tr-TR" dirty="0" smtClean="0"/>
              <a:t>Sağlık </a:t>
            </a:r>
            <a:r>
              <a:rPr lang="tr-TR" dirty="0"/>
              <a:t>müdürlüklerince belirlenir ve </a:t>
            </a:r>
            <a:r>
              <a:rPr lang="tr-TR" dirty="0" smtClean="0"/>
              <a:t>atanır.</a:t>
            </a:r>
          </a:p>
          <a:p>
            <a:pPr marL="0" indent="0">
              <a:buNone/>
            </a:pPr>
            <a:endParaRPr lang="tr-TR" dirty="0"/>
          </a:p>
          <a:p>
            <a:r>
              <a:rPr lang="tr-TR" dirty="0" smtClean="0"/>
              <a:t>Başta </a:t>
            </a:r>
            <a:r>
              <a:rPr lang="tr-TR" dirty="0"/>
              <a:t>psikiyatri </a:t>
            </a:r>
            <a:r>
              <a:rPr lang="tr-TR" dirty="0" smtClean="0"/>
              <a:t>hastaları </a:t>
            </a:r>
            <a:r>
              <a:rPr lang="tr-TR" dirty="0"/>
              <a:t>ve özürlüler olmak üzere tüm </a:t>
            </a:r>
            <a:r>
              <a:rPr lang="tr-TR" dirty="0" smtClean="0"/>
              <a:t>hastaların </a:t>
            </a:r>
            <a:r>
              <a:rPr lang="tr-TR" dirty="0"/>
              <a:t>savunuculuğunu </a:t>
            </a:r>
            <a:r>
              <a:rPr lang="tr-TR" dirty="0" smtClean="0"/>
              <a:t>yapmak.</a:t>
            </a:r>
          </a:p>
          <a:p>
            <a:pPr marL="0" indent="0">
              <a:buNone/>
            </a:pPr>
            <a:endParaRPr lang="tr-TR" dirty="0"/>
          </a:p>
          <a:p>
            <a:r>
              <a:rPr lang="tr-TR" dirty="0" smtClean="0"/>
              <a:t>Hasta hakları uygulamalarının </a:t>
            </a:r>
            <a:r>
              <a:rPr lang="tr-TR" dirty="0"/>
              <a:t>geliştirilmesi için yerel düzeyde </a:t>
            </a:r>
            <a:r>
              <a:rPr lang="tr-TR" dirty="0" smtClean="0"/>
              <a:t>çalışmak.</a:t>
            </a:r>
          </a:p>
          <a:p>
            <a:pPr marL="0" indent="0">
              <a:buNone/>
            </a:pPr>
            <a:endParaRPr lang="tr-TR" dirty="0"/>
          </a:p>
          <a:p>
            <a:r>
              <a:rPr lang="tr-TR" dirty="0" smtClean="0"/>
              <a:t>Birimlere </a:t>
            </a:r>
            <a:r>
              <a:rPr lang="tr-TR" dirty="0"/>
              <a:t>ulaşan şikayetleri belirtilen süre </a:t>
            </a:r>
            <a:r>
              <a:rPr lang="tr-TR" dirty="0" smtClean="0"/>
              <a:t>içeresinde </a:t>
            </a:r>
            <a:r>
              <a:rPr lang="tr-TR" dirty="0"/>
              <a:t>incelemek ve buna dayanarak </a:t>
            </a:r>
            <a:r>
              <a:rPr lang="tr-TR" dirty="0" smtClean="0"/>
              <a:t>Yönerge ekinde </a:t>
            </a:r>
            <a:r>
              <a:rPr lang="tr-TR" dirty="0"/>
              <a:t>yer alan </a:t>
            </a:r>
            <a:r>
              <a:rPr lang="tr-TR" dirty="0" smtClean="0"/>
              <a:t>Şikayet </a:t>
            </a:r>
            <a:r>
              <a:rPr lang="tr-TR" dirty="0"/>
              <a:t>Bildirim Formunu doldurmak</a:t>
            </a:r>
            <a:r>
              <a:rPr lang="tr-TR" dirty="0" smtClean="0"/>
              <a:t>.</a:t>
            </a:r>
          </a:p>
          <a:p>
            <a:pPr marL="0" indent="0">
              <a:buNone/>
            </a:pPr>
            <a:endParaRPr lang="tr-TR" dirty="0"/>
          </a:p>
          <a:p>
            <a:r>
              <a:rPr lang="tr-TR" dirty="0" smtClean="0"/>
              <a:t>Hasta hakları </a:t>
            </a:r>
            <a:r>
              <a:rPr lang="tr-TR" dirty="0"/>
              <a:t>merkez birimi </a:t>
            </a:r>
            <a:r>
              <a:rPr lang="tr-TR" dirty="0" smtClean="0"/>
              <a:t>tarafından hazırlanan </a:t>
            </a:r>
            <a:r>
              <a:rPr lang="tr-TR" dirty="0"/>
              <a:t>anketlerin </a:t>
            </a:r>
            <a:r>
              <a:rPr lang="tr-TR" dirty="0" smtClean="0"/>
              <a:t>uygulatılmasını </a:t>
            </a:r>
            <a:r>
              <a:rPr lang="tr-TR" dirty="0"/>
              <a:t>sağlamak</a:t>
            </a:r>
            <a:r>
              <a:rPr lang="tr-TR" dirty="0" smtClean="0"/>
              <a:t>.</a:t>
            </a:r>
          </a:p>
          <a:p>
            <a:endParaRPr lang="tr-TR" dirty="0"/>
          </a:p>
          <a:p>
            <a:r>
              <a:rPr lang="tr-TR" dirty="0" smtClean="0"/>
              <a:t>Hasta hakları </a:t>
            </a:r>
            <a:r>
              <a:rPr lang="tr-TR" dirty="0"/>
              <a:t>ihlali nedeniyle başvuran hasta yada </a:t>
            </a:r>
            <a:r>
              <a:rPr lang="tr-TR" dirty="0" smtClean="0"/>
              <a:t>yakanı </a:t>
            </a:r>
            <a:r>
              <a:rPr lang="tr-TR" dirty="0"/>
              <a:t>ile ilk görüşmeyi yapmak</a:t>
            </a:r>
            <a:r>
              <a:rPr lang="tr-TR" dirty="0" smtClean="0"/>
              <a:t>.</a:t>
            </a:r>
          </a:p>
          <a:p>
            <a:endParaRPr lang="tr-TR" dirty="0"/>
          </a:p>
          <a:p>
            <a:r>
              <a:rPr lang="tr-TR" dirty="0" smtClean="0"/>
              <a:t>Şikayetle </a:t>
            </a:r>
            <a:r>
              <a:rPr lang="tr-TR" dirty="0"/>
              <a:t>ilgili bilgileri tam ve doğru olarak almak</a:t>
            </a:r>
            <a:r>
              <a:rPr lang="tr-TR" dirty="0" smtClean="0"/>
              <a:t>.</a:t>
            </a:r>
          </a:p>
          <a:p>
            <a:endParaRPr lang="tr-TR" dirty="0" smtClean="0"/>
          </a:p>
          <a:p>
            <a:r>
              <a:rPr lang="tr-TR" dirty="0" smtClean="0"/>
              <a:t>Hasta hakları uygulamalarının </a:t>
            </a:r>
            <a:r>
              <a:rPr lang="tr-TR" dirty="0"/>
              <a:t>yerel düzeyde </a:t>
            </a:r>
            <a:r>
              <a:rPr lang="tr-TR" dirty="0" smtClean="0"/>
              <a:t>sağlıklı </a:t>
            </a:r>
            <a:r>
              <a:rPr lang="tr-TR" dirty="0"/>
              <a:t>işlemesini sağlamak</a:t>
            </a:r>
            <a:r>
              <a:rPr lang="tr-TR" dirty="0" smtClean="0"/>
              <a:t>.</a:t>
            </a:r>
          </a:p>
          <a:p>
            <a:endParaRPr lang="tr-TR" dirty="0"/>
          </a:p>
          <a:p>
            <a:r>
              <a:rPr lang="tr-TR" dirty="0" smtClean="0"/>
              <a:t>Sürecin nasıl </a:t>
            </a:r>
            <a:r>
              <a:rPr lang="tr-TR" dirty="0"/>
              <a:t>işleyeceği konusunda şikayet sahibine bilgi vermek</a:t>
            </a:r>
            <a:r>
              <a:rPr lang="tr-TR" dirty="0" smtClean="0"/>
              <a:t>.</a:t>
            </a:r>
          </a:p>
          <a:p>
            <a:endParaRPr lang="tr-TR" dirty="0"/>
          </a:p>
          <a:p>
            <a:r>
              <a:rPr lang="tr-TR" dirty="0" smtClean="0"/>
              <a:t>Sonuç hakkında </a:t>
            </a:r>
            <a:r>
              <a:rPr lang="tr-TR" dirty="0"/>
              <a:t>ilgiliye bilgi vermek. Sonraki aşamalar </a:t>
            </a:r>
            <a:r>
              <a:rPr lang="tr-TR" dirty="0" smtClean="0"/>
              <a:t>hakkında açıklamalarda </a:t>
            </a:r>
            <a:r>
              <a:rPr lang="tr-TR" dirty="0"/>
              <a:t>bulunmak</a:t>
            </a:r>
            <a:r>
              <a:rPr lang="tr-TR" dirty="0" smtClean="0"/>
              <a:t>.</a:t>
            </a:r>
          </a:p>
          <a:p>
            <a:endParaRPr lang="tr-TR" dirty="0"/>
          </a:p>
          <a:p>
            <a:r>
              <a:rPr lang="tr-TR" dirty="0" smtClean="0"/>
              <a:t>Hasta hakları </a:t>
            </a:r>
            <a:r>
              <a:rPr lang="tr-TR" dirty="0"/>
              <a:t>merkez biriminin </a:t>
            </a:r>
            <a:r>
              <a:rPr lang="tr-TR" dirty="0" smtClean="0"/>
              <a:t>hazırlamış </a:t>
            </a:r>
            <a:r>
              <a:rPr lang="tr-TR" dirty="0"/>
              <a:t>olduğu hizmet içi ve </a:t>
            </a:r>
            <a:r>
              <a:rPr lang="tr-TR" dirty="0" smtClean="0"/>
              <a:t>halkın Sağlık eğitimi çalışmalarına yardım </a:t>
            </a:r>
            <a:r>
              <a:rPr lang="tr-TR" dirty="0"/>
              <a:t>etmek.</a:t>
            </a:r>
          </a:p>
        </p:txBody>
      </p:sp>
    </p:spTree>
    <p:extLst>
      <p:ext uri="{BB962C8B-B14F-4D97-AF65-F5344CB8AC3E}">
        <p14:creationId xmlns:p14="http://schemas.microsoft.com/office/powerpoint/2010/main" val="587682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t/>
            </a:r>
            <a:br>
              <a:rPr lang="tr-TR" sz="3600" b="1" dirty="0" smtClean="0"/>
            </a:br>
            <a:r>
              <a:rPr lang="tr-TR" sz="3100" b="1" dirty="0" smtClean="0">
                <a:solidFill>
                  <a:schemeClr val="accent4"/>
                </a:solidFill>
              </a:rPr>
              <a:t>HASTANE HASTA HAKLARI </a:t>
            </a:r>
            <a:r>
              <a:rPr lang="tr-TR" sz="3100" b="1" u="sng" dirty="0" smtClean="0">
                <a:solidFill>
                  <a:schemeClr val="accent4"/>
                </a:solidFill>
              </a:rPr>
              <a:t/>
            </a:r>
            <a:br>
              <a:rPr lang="tr-TR" sz="3100" b="1" u="sng" dirty="0" smtClean="0">
                <a:solidFill>
                  <a:schemeClr val="accent4"/>
                </a:solidFill>
              </a:rPr>
            </a:br>
            <a:r>
              <a:rPr lang="tr-TR" sz="3100" b="1" u="sng" dirty="0" smtClean="0">
                <a:solidFill>
                  <a:schemeClr val="accent4"/>
                </a:solidFill>
              </a:rPr>
              <a:t> BİRİMİNİN İŞLEYİŞİ</a:t>
            </a:r>
            <a:r>
              <a:rPr lang="tr-TR" b="1" dirty="0"/>
              <a:t/>
            </a:r>
            <a:br>
              <a:rPr lang="tr-TR" b="1" dirty="0"/>
            </a:br>
            <a:endParaRPr lang="tr-TR" dirty="0"/>
          </a:p>
        </p:txBody>
      </p:sp>
      <p:sp>
        <p:nvSpPr>
          <p:cNvPr id="3" name="İçerik Yer Tutucusu 2"/>
          <p:cNvSpPr>
            <a:spLocks noGrp="1"/>
          </p:cNvSpPr>
          <p:nvPr>
            <p:ph idx="1"/>
          </p:nvPr>
        </p:nvSpPr>
        <p:spPr>
          <a:xfrm>
            <a:off x="971600" y="1844824"/>
            <a:ext cx="7056784" cy="3878245"/>
          </a:xfrm>
        </p:spPr>
        <p:txBody>
          <a:bodyPr>
            <a:normAutofit fontScale="55000" lnSpcReduction="20000"/>
          </a:bodyPr>
          <a:lstStyle/>
          <a:p>
            <a:pPr algn="just"/>
            <a:endParaRPr lang="tr-TR" b="1" dirty="0" smtClean="0"/>
          </a:p>
          <a:p>
            <a:pPr marL="0" indent="0" algn="just">
              <a:buNone/>
            </a:pPr>
            <a:r>
              <a:rPr lang="tr-TR" dirty="0" smtClean="0"/>
              <a:t>a</a:t>
            </a:r>
            <a:r>
              <a:rPr lang="tr-TR" dirty="0"/>
              <a:t>) </a:t>
            </a:r>
            <a:r>
              <a:rPr lang="tr-TR" dirty="0" smtClean="0"/>
              <a:t>Hastanın </a:t>
            </a:r>
            <a:r>
              <a:rPr lang="tr-TR" dirty="0"/>
              <a:t>görüş veya şikayeti </a:t>
            </a:r>
            <a:r>
              <a:rPr lang="tr-TR" dirty="0" smtClean="0"/>
              <a:t>ayni </a:t>
            </a:r>
            <a:r>
              <a:rPr lang="tr-TR" dirty="0"/>
              <a:t>gün </a:t>
            </a:r>
            <a:r>
              <a:rPr lang="tr-TR" dirty="0" smtClean="0"/>
              <a:t>alınır. </a:t>
            </a:r>
            <a:r>
              <a:rPr lang="tr-TR" dirty="0"/>
              <a:t>Şikayet formu doldurtulur.</a:t>
            </a:r>
          </a:p>
          <a:p>
            <a:pPr algn="just"/>
            <a:endParaRPr lang="tr-TR" dirty="0" smtClean="0"/>
          </a:p>
          <a:p>
            <a:pPr marL="0" indent="0" algn="just">
              <a:buNone/>
            </a:pPr>
            <a:r>
              <a:rPr lang="tr-TR" dirty="0" smtClean="0"/>
              <a:t>b</a:t>
            </a:r>
            <a:r>
              <a:rPr lang="tr-TR" dirty="0"/>
              <a:t>) Çok acil bir durum varsa çözülmesi yolunda hastane idaresi </a:t>
            </a:r>
            <a:r>
              <a:rPr lang="tr-TR" dirty="0" smtClean="0"/>
              <a:t>ayni </a:t>
            </a:r>
            <a:r>
              <a:rPr lang="tr-TR" dirty="0"/>
              <a:t>gün bilgilendirilir.</a:t>
            </a:r>
          </a:p>
          <a:p>
            <a:pPr algn="just"/>
            <a:endParaRPr lang="tr-TR" dirty="0" smtClean="0"/>
          </a:p>
          <a:p>
            <a:pPr marL="0" indent="0" algn="just">
              <a:buNone/>
            </a:pPr>
            <a:r>
              <a:rPr lang="tr-TR" dirty="0" smtClean="0"/>
              <a:t>c</a:t>
            </a:r>
            <a:r>
              <a:rPr lang="tr-TR" dirty="0"/>
              <a:t>) Şikayete maruz kalan hastane </a:t>
            </a:r>
            <a:r>
              <a:rPr lang="tr-TR" dirty="0" smtClean="0"/>
              <a:t>çalışanından </a:t>
            </a:r>
            <a:r>
              <a:rPr lang="tr-TR" dirty="0"/>
              <a:t>1 gün içinde. bilgi istenir. Hastane </a:t>
            </a:r>
            <a:r>
              <a:rPr lang="tr-TR" dirty="0" smtClean="0"/>
              <a:t>çalışanı </a:t>
            </a:r>
            <a:r>
              <a:rPr lang="tr-TR" dirty="0"/>
              <a:t>bu</a:t>
            </a:r>
          </a:p>
          <a:p>
            <a:pPr marL="0" indent="0" algn="just">
              <a:buNone/>
            </a:pPr>
            <a:r>
              <a:rPr lang="tr-TR" dirty="0"/>
              <a:t>bilgiyi en geç 2 gün içinde </a:t>
            </a:r>
            <a:r>
              <a:rPr lang="tr-TR" dirty="0" smtClean="0"/>
              <a:t>cevaplandırmak zorundadır.</a:t>
            </a:r>
            <a:endParaRPr lang="tr-TR" dirty="0"/>
          </a:p>
          <a:p>
            <a:pPr algn="just"/>
            <a:endParaRPr lang="tr-TR" dirty="0" smtClean="0"/>
          </a:p>
          <a:p>
            <a:pPr marL="0" indent="0" algn="just">
              <a:buNone/>
            </a:pPr>
            <a:r>
              <a:rPr lang="tr-TR" dirty="0" smtClean="0"/>
              <a:t>d</a:t>
            </a:r>
            <a:r>
              <a:rPr lang="tr-TR" dirty="0"/>
              <a:t>) Taraflar </a:t>
            </a:r>
            <a:r>
              <a:rPr lang="tr-TR" dirty="0" smtClean="0"/>
              <a:t>dışında bilgi alınmasa </a:t>
            </a:r>
            <a:r>
              <a:rPr lang="tr-TR" dirty="0"/>
              <a:t>gereken kişiler varsa onlardan da bilgi istenir. (2 gün içinde)</a:t>
            </a:r>
          </a:p>
          <a:p>
            <a:pPr algn="just"/>
            <a:endParaRPr lang="tr-TR" dirty="0" smtClean="0"/>
          </a:p>
          <a:p>
            <a:pPr marL="0" indent="0" algn="just">
              <a:buNone/>
            </a:pPr>
            <a:r>
              <a:rPr lang="tr-TR" dirty="0" smtClean="0"/>
              <a:t>e</a:t>
            </a:r>
            <a:r>
              <a:rPr lang="tr-TR" dirty="0"/>
              <a:t>) </a:t>
            </a:r>
            <a:r>
              <a:rPr lang="tr-TR" dirty="0" smtClean="0"/>
              <a:t>Alınan </a:t>
            </a:r>
            <a:r>
              <a:rPr lang="tr-TR" dirty="0"/>
              <a:t>tüm bilgiler ve belgeler hastane hasta </a:t>
            </a:r>
            <a:r>
              <a:rPr lang="tr-TR" dirty="0" smtClean="0"/>
              <a:t>hakları </a:t>
            </a:r>
            <a:r>
              <a:rPr lang="tr-TR" dirty="0"/>
              <a:t>kuruluna dosya oluşturularak 3. günün</a:t>
            </a:r>
          </a:p>
          <a:p>
            <a:pPr marL="0" indent="0" algn="just">
              <a:buNone/>
            </a:pPr>
            <a:r>
              <a:rPr lang="tr-TR" dirty="0" smtClean="0"/>
              <a:t>sonunda dağıtılır.</a:t>
            </a:r>
            <a:endParaRPr lang="tr-TR" dirty="0"/>
          </a:p>
          <a:p>
            <a:pPr algn="just"/>
            <a:endParaRPr lang="tr-TR" dirty="0" smtClean="0"/>
          </a:p>
          <a:p>
            <a:pPr marL="0" indent="0" algn="just">
              <a:buNone/>
            </a:pPr>
            <a:r>
              <a:rPr lang="tr-TR" dirty="0" smtClean="0"/>
              <a:t>f</a:t>
            </a:r>
            <a:r>
              <a:rPr lang="tr-TR" dirty="0"/>
              <a:t>) Kurul haftada bir toplanarak (kurulun kendisinin belirleyeceği gün ve saat) </a:t>
            </a:r>
            <a:r>
              <a:rPr lang="tr-TR" dirty="0" smtClean="0"/>
              <a:t>dosyaları değerlendirir </a:t>
            </a:r>
            <a:r>
              <a:rPr lang="tr-TR" dirty="0"/>
              <a:t>oy çokluğu ile karar </a:t>
            </a:r>
            <a:r>
              <a:rPr lang="tr-TR" dirty="0" smtClean="0"/>
              <a:t>verir (</a:t>
            </a:r>
            <a:r>
              <a:rPr lang="tr-TR" dirty="0"/>
              <a:t>en geç 11 gün içinde</a:t>
            </a:r>
            <a:r>
              <a:rPr lang="tr-TR" dirty="0" smtClean="0"/>
              <a:t>).</a:t>
            </a:r>
            <a:endParaRPr lang="tr-TR" dirty="0"/>
          </a:p>
          <a:p>
            <a:pPr algn="just"/>
            <a:endParaRPr lang="tr-TR" dirty="0" smtClean="0"/>
          </a:p>
          <a:p>
            <a:pPr marL="0" indent="0" algn="just">
              <a:buNone/>
            </a:pPr>
            <a:r>
              <a:rPr lang="tr-TR" dirty="0" smtClean="0"/>
              <a:t>g</a:t>
            </a:r>
            <a:r>
              <a:rPr lang="tr-TR" dirty="0"/>
              <a:t>) Karar hasta </a:t>
            </a:r>
            <a:r>
              <a:rPr lang="tr-TR" dirty="0" smtClean="0"/>
              <a:t>hakları </a:t>
            </a:r>
            <a:r>
              <a:rPr lang="tr-TR" dirty="0"/>
              <a:t>birimine bildirilir. Hasta </a:t>
            </a:r>
            <a:r>
              <a:rPr lang="tr-TR" dirty="0" smtClean="0"/>
              <a:t>hakları </a:t>
            </a:r>
            <a:r>
              <a:rPr lang="tr-TR" dirty="0"/>
              <a:t>birimi </a:t>
            </a:r>
            <a:r>
              <a:rPr lang="tr-TR" dirty="0" smtClean="0"/>
              <a:t>raporları </a:t>
            </a:r>
            <a:r>
              <a:rPr lang="tr-TR" dirty="0"/>
              <a:t>arşivler.</a:t>
            </a:r>
          </a:p>
          <a:p>
            <a:pPr algn="just"/>
            <a:endParaRPr lang="tr-TR" dirty="0" smtClean="0"/>
          </a:p>
          <a:p>
            <a:pPr marL="0" indent="0" algn="just">
              <a:buNone/>
            </a:pPr>
            <a:r>
              <a:rPr lang="tr-TR" dirty="0" smtClean="0"/>
              <a:t>h</a:t>
            </a:r>
            <a:r>
              <a:rPr lang="tr-TR" dirty="0"/>
              <a:t>) Şikayetten sonra en geç 15 gün içinde, Sonuçtan taraflar haberdar edilir</a:t>
            </a:r>
            <a:r>
              <a:rPr lang="tr-TR" dirty="0" smtClean="0"/>
              <a:t>.</a:t>
            </a:r>
          </a:p>
          <a:p>
            <a:endParaRPr lang="tr-TR" dirty="0"/>
          </a:p>
        </p:txBody>
      </p:sp>
    </p:spTree>
    <p:extLst>
      <p:ext uri="{BB962C8B-B14F-4D97-AF65-F5344CB8AC3E}">
        <p14:creationId xmlns:p14="http://schemas.microsoft.com/office/powerpoint/2010/main" val="108361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1948" r="1948"/>
          <a:stretch>
            <a:fillRect/>
          </a:stretch>
        </p:blipFill>
        <p:spPr/>
      </p:pic>
      <p:sp>
        <p:nvSpPr>
          <p:cNvPr id="4" name="Dikdörtgen 3"/>
          <p:cNvSpPr/>
          <p:nvPr/>
        </p:nvSpPr>
        <p:spPr>
          <a:xfrm rot="21428410">
            <a:off x="924358" y="4500272"/>
            <a:ext cx="3384376" cy="1077218"/>
          </a:xfrm>
          <a:prstGeom prst="rect">
            <a:avLst/>
          </a:prstGeom>
          <a:noFill/>
        </p:spPr>
        <p:txBody>
          <a:bodyPr wrap="square" lIns="91440" tIns="45720" rIns="91440" bIns="45720">
            <a:spAutoFit/>
          </a:bodyPr>
          <a:lstStyle/>
          <a:p>
            <a:pPr algn="ctr"/>
            <a:r>
              <a:rPr lang="tr-T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HASTA VE </a:t>
            </a:r>
            <a:br>
              <a:rPr lang="tr-T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HASTA HAKLARI </a:t>
            </a:r>
            <a:endParaRPr lang="tr-TR"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23570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196752"/>
            <a:ext cx="6984776" cy="4680520"/>
          </a:xfrm>
        </p:spPr>
        <p:txBody>
          <a:bodyPr>
            <a:normAutofit fontScale="62500" lnSpcReduction="20000"/>
          </a:bodyPr>
          <a:lstStyle/>
          <a:p>
            <a:r>
              <a:rPr lang="tr-TR" b="1" dirty="0" smtClean="0"/>
              <a:t>Hastaya;</a:t>
            </a:r>
          </a:p>
          <a:p>
            <a:pPr marL="0" indent="0">
              <a:buNone/>
            </a:pPr>
            <a:endParaRPr lang="tr-TR" b="1" dirty="0"/>
          </a:p>
          <a:p>
            <a:pPr algn="just">
              <a:buFont typeface="Wingdings" panose="05000000000000000000" pitchFamily="2" charset="2"/>
              <a:buChar char="ü"/>
            </a:pPr>
            <a:r>
              <a:rPr lang="tr-TR" dirty="0" smtClean="0"/>
              <a:t>Karar hakkında </a:t>
            </a:r>
            <a:r>
              <a:rPr lang="tr-TR" dirty="0"/>
              <a:t>bilgi verilir.</a:t>
            </a:r>
          </a:p>
          <a:p>
            <a:pPr algn="just">
              <a:buFont typeface="Wingdings" panose="05000000000000000000" pitchFamily="2" charset="2"/>
              <a:buChar char="ü"/>
            </a:pPr>
            <a:r>
              <a:rPr lang="tr-TR" dirty="0" smtClean="0"/>
              <a:t>Bu </a:t>
            </a:r>
            <a:r>
              <a:rPr lang="tr-TR" dirty="0"/>
              <a:t>aşamadan sonra </a:t>
            </a:r>
            <a:r>
              <a:rPr lang="tr-TR" dirty="0" smtClean="0"/>
              <a:t>yapması </a:t>
            </a:r>
            <a:r>
              <a:rPr lang="tr-TR" dirty="0"/>
              <a:t>gerekenler konusunda bilgi verilir.</a:t>
            </a:r>
          </a:p>
          <a:p>
            <a:pPr algn="just">
              <a:buFont typeface="Wingdings" panose="05000000000000000000" pitchFamily="2" charset="2"/>
              <a:buChar char="ü"/>
            </a:pPr>
            <a:r>
              <a:rPr lang="tr-TR" dirty="0" smtClean="0"/>
              <a:t>Hastanın </a:t>
            </a:r>
            <a:r>
              <a:rPr lang="tr-TR" dirty="0"/>
              <a:t>sonraki süreci takip etmesini </a:t>
            </a:r>
            <a:r>
              <a:rPr lang="tr-TR" dirty="0" smtClean="0"/>
              <a:t>kolaylaştırıcı olmak </a:t>
            </a:r>
            <a:r>
              <a:rPr lang="tr-TR" dirty="0"/>
              <a:t>üzere irtibat veya </a:t>
            </a:r>
            <a:r>
              <a:rPr lang="tr-TR" dirty="0" smtClean="0"/>
              <a:t>kayıt numarası </a:t>
            </a:r>
            <a:r>
              <a:rPr lang="tr-TR" dirty="0"/>
              <a:t>verilir.</a:t>
            </a:r>
          </a:p>
          <a:p>
            <a:pPr algn="just">
              <a:buFont typeface="Wingdings" panose="05000000000000000000" pitchFamily="2" charset="2"/>
              <a:buChar char="ü"/>
            </a:pPr>
            <a:r>
              <a:rPr lang="nn-NO" dirty="0" smtClean="0"/>
              <a:t>Karar</a:t>
            </a:r>
            <a:r>
              <a:rPr lang="tr-TR" dirty="0" smtClean="0"/>
              <a:t>ı</a:t>
            </a:r>
            <a:r>
              <a:rPr lang="nn-NO" dirty="0" smtClean="0"/>
              <a:t>n </a:t>
            </a:r>
            <a:r>
              <a:rPr lang="nn-NO" dirty="0"/>
              <a:t>sonucu idari ve adli takip </a:t>
            </a:r>
            <a:r>
              <a:rPr lang="nn-NO" dirty="0" smtClean="0"/>
              <a:t>aç</a:t>
            </a:r>
            <a:r>
              <a:rPr lang="tr-TR" dirty="0" smtClean="0"/>
              <a:t>ısıdan </a:t>
            </a:r>
            <a:r>
              <a:rPr lang="nn-NO" dirty="0" smtClean="0"/>
              <a:t>hastane </a:t>
            </a:r>
            <a:r>
              <a:rPr lang="nn-NO" dirty="0"/>
              <a:t>idaresine ve hasta </a:t>
            </a:r>
            <a:r>
              <a:rPr lang="nn-NO" dirty="0" smtClean="0"/>
              <a:t>haklar</a:t>
            </a:r>
            <a:r>
              <a:rPr lang="tr-TR" dirty="0" smtClean="0"/>
              <a:t>ı merkezine </a:t>
            </a:r>
            <a:r>
              <a:rPr lang="tr-TR" dirty="0"/>
              <a:t>bildirilir.</a:t>
            </a:r>
          </a:p>
          <a:p>
            <a:pPr algn="just">
              <a:buFont typeface="Wingdings" panose="05000000000000000000" pitchFamily="2" charset="2"/>
              <a:buChar char="ü"/>
            </a:pPr>
            <a:r>
              <a:rPr lang="tr-TR" dirty="0" smtClean="0"/>
              <a:t>Tüm </a:t>
            </a:r>
            <a:r>
              <a:rPr lang="tr-TR" dirty="0"/>
              <a:t>bunlar şifahi bilgi verilmesinin </a:t>
            </a:r>
            <a:r>
              <a:rPr lang="tr-TR" dirty="0" smtClean="0"/>
              <a:t>yanında </a:t>
            </a:r>
            <a:r>
              <a:rPr lang="tr-TR" dirty="0"/>
              <a:t>muhakkak resmi evrakla hasta </a:t>
            </a:r>
            <a:r>
              <a:rPr lang="tr-TR" dirty="0" smtClean="0"/>
              <a:t>sahibine bilgi </a:t>
            </a:r>
            <a:r>
              <a:rPr lang="tr-TR" dirty="0"/>
              <a:t>verilir</a:t>
            </a:r>
            <a:r>
              <a:rPr lang="tr-TR" dirty="0" smtClean="0"/>
              <a:t>.</a:t>
            </a:r>
          </a:p>
          <a:p>
            <a:pPr algn="just">
              <a:buFont typeface="Wingdings" panose="05000000000000000000" pitchFamily="2" charset="2"/>
              <a:buChar char="ü"/>
            </a:pPr>
            <a:endParaRPr lang="tr-TR" dirty="0"/>
          </a:p>
          <a:p>
            <a:pPr algn="just"/>
            <a:r>
              <a:rPr lang="tr-TR" b="1" dirty="0"/>
              <a:t>Personele</a:t>
            </a:r>
            <a:r>
              <a:rPr lang="tr-TR" b="1" dirty="0" smtClean="0"/>
              <a:t>;</a:t>
            </a:r>
          </a:p>
          <a:p>
            <a:pPr algn="just">
              <a:buFont typeface="Wingdings" panose="05000000000000000000" pitchFamily="2" charset="2"/>
              <a:buChar char="ü"/>
            </a:pPr>
            <a:endParaRPr lang="tr-TR" b="1" dirty="0"/>
          </a:p>
          <a:p>
            <a:pPr algn="just">
              <a:buFont typeface="Wingdings" panose="05000000000000000000" pitchFamily="2" charset="2"/>
              <a:buChar char="ü"/>
            </a:pPr>
            <a:r>
              <a:rPr lang="nb-NO" dirty="0" smtClean="0"/>
              <a:t>Kurulun karar</a:t>
            </a:r>
            <a:r>
              <a:rPr lang="tr-TR" dirty="0" smtClean="0"/>
              <a:t>ı</a:t>
            </a:r>
            <a:r>
              <a:rPr lang="nb-NO" dirty="0" smtClean="0"/>
              <a:t> </a:t>
            </a:r>
            <a:r>
              <a:rPr lang="nb-NO" dirty="0"/>
              <a:t>ilgili personele bildirilir.</a:t>
            </a:r>
          </a:p>
          <a:p>
            <a:pPr algn="just">
              <a:buFont typeface="Wingdings" panose="05000000000000000000" pitchFamily="2" charset="2"/>
              <a:buChar char="ü"/>
            </a:pPr>
            <a:r>
              <a:rPr lang="tr-TR" dirty="0" smtClean="0"/>
              <a:t>Kurul</a:t>
            </a:r>
            <a:r>
              <a:rPr lang="tr-TR" dirty="0"/>
              <a:t>, ilgili personeli kusurlu bulmuş ise dosya gerekli idari ve adli takibat </a:t>
            </a:r>
            <a:r>
              <a:rPr lang="tr-TR" dirty="0" smtClean="0"/>
              <a:t>için başhekimliğe </a:t>
            </a:r>
            <a:r>
              <a:rPr lang="tr-TR" dirty="0"/>
              <a:t>üst </a:t>
            </a:r>
            <a:r>
              <a:rPr lang="tr-TR" dirty="0" smtClean="0"/>
              <a:t>yazı </a:t>
            </a:r>
            <a:r>
              <a:rPr lang="tr-TR" dirty="0"/>
              <a:t>ile iletilir.</a:t>
            </a:r>
          </a:p>
          <a:p>
            <a:pPr algn="just">
              <a:buFont typeface="Wingdings" panose="05000000000000000000" pitchFamily="2" charset="2"/>
              <a:buChar char="ü"/>
            </a:pPr>
            <a:r>
              <a:rPr lang="tr-TR" dirty="0" smtClean="0"/>
              <a:t>İdare</a:t>
            </a:r>
            <a:r>
              <a:rPr lang="tr-TR" dirty="0"/>
              <a:t>, 657 </a:t>
            </a:r>
            <a:r>
              <a:rPr lang="tr-TR" dirty="0" smtClean="0"/>
              <a:t>sayılı </a:t>
            </a:r>
            <a:r>
              <a:rPr lang="tr-TR" dirty="0"/>
              <a:t>kanuna göre gerekli idari ve adli takibi yapar</a:t>
            </a:r>
            <a:r>
              <a:rPr lang="tr-TR" dirty="0" smtClean="0"/>
              <a:t>. Sağlık kurumlarında </a:t>
            </a:r>
            <a:r>
              <a:rPr lang="tr-TR" dirty="0"/>
              <a:t>oluşturulacak olan Hasta </a:t>
            </a:r>
            <a:r>
              <a:rPr lang="tr-TR" dirty="0" smtClean="0"/>
              <a:t>Hakları </a:t>
            </a:r>
            <a:r>
              <a:rPr lang="tr-TR" dirty="0"/>
              <a:t>Şikayet Birimlerine ulaşan tüm </a:t>
            </a:r>
            <a:r>
              <a:rPr lang="tr-TR" dirty="0" smtClean="0"/>
              <a:t>hasta hakları </a:t>
            </a:r>
            <a:r>
              <a:rPr lang="tr-TR" dirty="0"/>
              <a:t>şikayetleri iki ayda bir Hasta </a:t>
            </a:r>
            <a:r>
              <a:rPr lang="tr-TR" dirty="0" smtClean="0"/>
              <a:t>Hakları </a:t>
            </a:r>
            <a:r>
              <a:rPr lang="tr-TR" dirty="0"/>
              <a:t>Merkez Birimine elektronik ortamda ve </a:t>
            </a:r>
            <a:r>
              <a:rPr lang="tr-TR" dirty="0" smtClean="0"/>
              <a:t>yazıl formlarla  ulaştırılacaktır. </a:t>
            </a:r>
            <a:endParaRPr lang="tr-TR" dirty="0"/>
          </a:p>
          <a:p>
            <a:endParaRPr lang="tr-TR" dirty="0"/>
          </a:p>
        </p:txBody>
      </p:sp>
    </p:spTree>
    <p:extLst>
      <p:ext uri="{BB962C8B-B14F-4D97-AF65-F5344CB8AC3E}">
        <p14:creationId xmlns:p14="http://schemas.microsoft.com/office/powerpoint/2010/main" val="200425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836712"/>
            <a:ext cx="6965245" cy="1202485"/>
          </a:xfrm>
        </p:spPr>
        <p:txBody>
          <a:bodyPr>
            <a:normAutofit fontScale="90000"/>
          </a:bodyPr>
          <a:lstStyle/>
          <a:p>
            <a:r>
              <a:rPr lang="tr-TR" b="1" dirty="0" smtClean="0"/>
              <a:t/>
            </a:r>
            <a:br>
              <a:rPr lang="tr-TR" b="1" dirty="0" smtClean="0"/>
            </a:br>
            <a:r>
              <a:rPr lang="tr-TR" sz="3600" b="1" u="sng" dirty="0" smtClean="0">
                <a:solidFill>
                  <a:schemeClr val="accent4"/>
                </a:solidFill>
              </a:rPr>
              <a:t>YAPTIRIMLAR</a:t>
            </a:r>
            <a:r>
              <a:rPr lang="tr-TR" b="1" u="sng" dirty="0">
                <a:solidFill>
                  <a:schemeClr val="accent4"/>
                </a:solidFill>
              </a:rPr>
              <a:t/>
            </a:r>
            <a:br>
              <a:rPr lang="tr-TR" b="1" u="sng" dirty="0">
                <a:solidFill>
                  <a:schemeClr val="accent4"/>
                </a:solidFill>
              </a:rPr>
            </a:br>
            <a:endParaRPr lang="tr-TR" u="sng" dirty="0">
              <a:solidFill>
                <a:schemeClr val="accent4"/>
              </a:solidFill>
            </a:endParaRPr>
          </a:p>
        </p:txBody>
      </p:sp>
      <p:sp>
        <p:nvSpPr>
          <p:cNvPr id="3" name="İçerik Yer Tutucusu 2"/>
          <p:cNvSpPr>
            <a:spLocks noGrp="1"/>
          </p:cNvSpPr>
          <p:nvPr>
            <p:ph idx="1"/>
          </p:nvPr>
        </p:nvSpPr>
        <p:spPr/>
        <p:txBody>
          <a:bodyPr>
            <a:normAutofit fontScale="92500" lnSpcReduction="10000"/>
          </a:bodyPr>
          <a:lstStyle/>
          <a:p>
            <a:pPr algn="just"/>
            <a:r>
              <a:rPr lang="tr-TR" sz="1800" dirty="0" smtClean="0"/>
              <a:t>Hasta hakları </a:t>
            </a:r>
            <a:r>
              <a:rPr lang="tr-TR" sz="1800" dirty="0"/>
              <a:t>ihlali nedeniyle hastane hasta </a:t>
            </a:r>
            <a:r>
              <a:rPr lang="tr-TR" sz="1800" dirty="0" smtClean="0"/>
              <a:t>hakları </a:t>
            </a:r>
            <a:r>
              <a:rPr lang="tr-TR" sz="1800" dirty="0"/>
              <a:t>kurulu </a:t>
            </a:r>
            <a:r>
              <a:rPr lang="tr-TR" sz="1800" dirty="0" smtClean="0"/>
              <a:t>tarafından kusurlu bulunan </a:t>
            </a:r>
            <a:r>
              <a:rPr lang="tr-TR" sz="1800" dirty="0"/>
              <a:t>ve başhekimliğe bildirilen personel </a:t>
            </a:r>
            <a:r>
              <a:rPr lang="tr-TR" sz="1800" dirty="0" smtClean="0"/>
              <a:t>hakkında </a:t>
            </a:r>
            <a:r>
              <a:rPr lang="tr-TR" sz="1800" dirty="0"/>
              <a:t>ilgili mevzuata göre başhekim </a:t>
            </a:r>
            <a:r>
              <a:rPr lang="tr-TR" sz="1800" dirty="0" smtClean="0"/>
              <a:t>tarafından işlem yapılır. </a:t>
            </a:r>
          </a:p>
          <a:p>
            <a:pPr marL="0" indent="0" algn="just">
              <a:buNone/>
            </a:pPr>
            <a:endParaRPr lang="tr-TR" sz="1800" dirty="0"/>
          </a:p>
          <a:p>
            <a:pPr algn="just"/>
            <a:r>
              <a:rPr lang="tr-TR" sz="1800" dirty="0" smtClean="0"/>
              <a:t>Hasta hakları </a:t>
            </a:r>
            <a:r>
              <a:rPr lang="tr-TR" sz="1800" dirty="0"/>
              <a:t>ihlali nedeniyle Hasta </a:t>
            </a:r>
            <a:r>
              <a:rPr lang="tr-TR" sz="1800" dirty="0" smtClean="0"/>
              <a:t>Hakları </a:t>
            </a:r>
            <a:r>
              <a:rPr lang="tr-TR" sz="1800" dirty="0"/>
              <a:t>kurulunca kusurlu bulunan </a:t>
            </a:r>
            <a:r>
              <a:rPr lang="tr-TR" sz="1800" dirty="0" smtClean="0"/>
              <a:t>sağlık personelinin performans </a:t>
            </a:r>
            <a:r>
              <a:rPr lang="tr-TR" sz="1800" dirty="0"/>
              <a:t>değerlendirme </a:t>
            </a:r>
            <a:r>
              <a:rPr lang="tr-TR" sz="1800" dirty="0" smtClean="0"/>
              <a:t>puanı Sağlık Bakanlığına Bağlı </a:t>
            </a:r>
            <a:r>
              <a:rPr lang="tr-TR" sz="1800" dirty="0"/>
              <a:t>Döner Sermayeli Kurum Ve </a:t>
            </a:r>
            <a:r>
              <a:rPr lang="tr-TR" sz="1800" dirty="0" smtClean="0"/>
              <a:t>Kuruluşlarda Performansa </a:t>
            </a:r>
            <a:r>
              <a:rPr lang="tr-TR" sz="1800" dirty="0"/>
              <a:t>Göre Ek Ödeme </a:t>
            </a:r>
            <a:r>
              <a:rPr lang="tr-TR" sz="1800" dirty="0" smtClean="0"/>
              <a:t>Dağıtmanda </a:t>
            </a:r>
            <a:r>
              <a:rPr lang="tr-TR" sz="1800" dirty="0"/>
              <a:t>Uyulacak Esaslar </a:t>
            </a:r>
            <a:r>
              <a:rPr lang="tr-TR" sz="1800" dirty="0" smtClean="0"/>
              <a:t>Hakkında Yönergeye </a:t>
            </a:r>
            <a:r>
              <a:rPr lang="tr-TR" sz="1800" dirty="0"/>
              <a:t>göre hak ettiği </a:t>
            </a:r>
            <a:r>
              <a:rPr lang="tr-TR" sz="1800" dirty="0" smtClean="0"/>
              <a:t>ek ödeme payından </a:t>
            </a:r>
            <a:r>
              <a:rPr lang="tr-TR" sz="1800" dirty="0"/>
              <a:t>% 10 düşürülerek ödenmesi yoluna </a:t>
            </a:r>
            <a:r>
              <a:rPr lang="tr-TR" sz="1800" dirty="0" smtClean="0"/>
              <a:t>gidilebilir.</a:t>
            </a:r>
          </a:p>
          <a:p>
            <a:pPr marL="0" indent="0" algn="just">
              <a:buNone/>
            </a:pPr>
            <a:endParaRPr lang="tr-TR" sz="1800" dirty="0" smtClean="0"/>
          </a:p>
          <a:p>
            <a:pPr algn="just"/>
            <a:r>
              <a:rPr lang="tr-TR" sz="1800" dirty="0" smtClean="0"/>
              <a:t>Ek </a:t>
            </a:r>
            <a:r>
              <a:rPr lang="tr-TR" sz="1800" dirty="0"/>
              <a:t>ödemenin düşürülmesi </a:t>
            </a:r>
            <a:r>
              <a:rPr lang="tr-TR" sz="1800" dirty="0" smtClean="0"/>
              <a:t>sadece kararın </a:t>
            </a:r>
            <a:r>
              <a:rPr lang="tr-TR" sz="1800" dirty="0"/>
              <a:t>personele bildirildiği dönemi kapsar.</a:t>
            </a:r>
          </a:p>
        </p:txBody>
      </p:sp>
    </p:spTree>
    <p:extLst>
      <p:ext uri="{BB962C8B-B14F-4D97-AF65-F5344CB8AC3E}">
        <p14:creationId xmlns:p14="http://schemas.microsoft.com/office/powerpoint/2010/main" val="716421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332656"/>
            <a:ext cx="6965245" cy="1202485"/>
          </a:xfrm>
        </p:spPr>
        <p:txBody>
          <a:bodyPr>
            <a:normAutofit/>
          </a:bodyPr>
          <a:lstStyle/>
          <a:p>
            <a:r>
              <a:rPr lang="tr-TR" sz="3200" b="1" u="sng" dirty="0" smtClean="0">
                <a:solidFill>
                  <a:schemeClr val="accent4"/>
                </a:solidFill>
              </a:rPr>
              <a:t>BİMER ve SABİM</a:t>
            </a:r>
            <a:endParaRPr lang="tr-TR" sz="3200" b="1" u="sng" dirty="0">
              <a:solidFill>
                <a:schemeClr val="accent4"/>
              </a:solidFill>
            </a:endParaRPr>
          </a:p>
        </p:txBody>
      </p:sp>
      <p:sp>
        <p:nvSpPr>
          <p:cNvPr id="3" name="Metin Yer Tutucusu 2"/>
          <p:cNvSpPr>
            <a:spLocks noGrp="1"/>
          </p:cNvSpPr>
          <p:nvPr>
            <p:ph type="body" idx="1"/>
          </p:nvPr>
        </p:nvSpPr>
        <p:spPr>
          <a:xfrm>
            <a:off x="1557869" y="764704"/>
            <a:ext cx="2939521" cy="820208"/>
          </a:xfrm>
        </p:spPr>
        <p:txBody>
          <a:bodyPr/>
          <a:lstStyle/>
          <a:p>
            <a:r>
              <a:rPr lang="tr-TR" dirty="0" err="1" smtClean="0"/>
              <a:t>Bimer</a:t>
            </a:r>
            <a:r>
              <a:rPr lang="tr-TR" dirty="0" smtClean="0"/>
              <a:t> </a:t>
            </a:r>
            <a:endParaRPr lang="tr-TR" dirty="0"/>
          </a:p>
        </p:txBody>
      </p:sp>
      <p:sp>
        <p:nvSpPr>
          <p:cNvPr id="4" name="Metin Yer Tutucusu 3"/>
          <p:cNvSpPr>
            <a:spLocks noGrp="1"/>
          </p:cNvSpPr>
          <p:nvPr>
            <p:ph type="body" sz="quarter" idx="3"/>
          </p:nvPr>
        </p:nvSpPr>
        <p:spPr>
          <a:xfrm>
            <a:off x="4910669" y="764704"/>
            <a:ext cx="2944368" cy="822960"/>
          </a:xfrm>
        </p:spPr>
        <p:txBody>
          <a:bodyPr/>
          <a:lstStyle/>
          <a:p>
            <a:r>
              <a:rPr lang="tr-TR" dirty="0" smtClean="0"/>
              <a:t>Sabim</a:t>
            </a:r>
            <a:endParaRPr lang="tr-TR" dirty="0"/>
          </a:p>
        </p:txBody>
      </p:sp>
      <p:sp>
        <p:nvSpPr>
          <p:cNvPr id="5" name="İçerik Yer Tutucusu 4"/>
          <p:cNvSpPr>
            <a:spLocks noGrp="1"/>
          </p:cNvSpPr>
          <p:nvPr>
            <p:ph sz="quarter" idx="13"/>
          </p:nvPr>
        </p:nvSpPr>
        <p:spPr>
          <a:xfrm>
            <a:off x="1298448" y="1556792"/>
            <a:ext cx="3227832" cy="4536504"/>
          </a:xfrm>
        </p:spPr>
        <p:txBody>
          <a:bodyPr>
            <a:normAutofit fontScale="47500" lnSpcReduction="20000"/>
          </a:bodyPr>
          <a:lstStyle/>
          <a:p>
            <a:pPr algn="just"/>
            <a:r>
              <a:rPr lang="tr-TR" dirty="0"/>
              <a:t>BİMER, bilişim ve iletişim teknolojileri kullanılarak hayata geçirilen bir halkla ilişkiler uygulamasıdır</a:t>
            </a:r>
            <a:r>
              <a:rPr lang="tr-TR" dirty="0" smtClean="0"/>
              <a:t>. İyi </a:t>
            </a:r>
            <a:r>
              <a:rPr lang="tr-TR" dirty="0"/>
              <a:t>ve sağlıklı işleyen bir halkla ilişkiler uygulaması için günümüz iletişim teknolojilerinin kullanılması bir zorunluluktur. BİMER ile oluşturulan sistem sayesinde vatandaş ile devlet arasındaki iletişim kanallarının tümü açık tutularak müracaatların her zaman ve her yerden yapılabilmesi yanı sıra, müracaatlara cevapların da hızlı, etkin ve daha ekonomik bir şekilde verilebilmesine imkan sağlanmıştır</a:t>
            </a:r>
            <a:r>
              <a:rPr lang="tr-TR" dirty="0" smtClean="0"/>
              <a:t>.</a:t>
            </a:r>
          </a:p>
          <a:p>
            <a:pPr marL="0" indent="0" algn="just">
              <a:buNone/>
            </a:pPr>
            <a:endParaRPr lang="tr-TR" dirty="0"/>
          </a:p>
          <a:p>
            <a:pPr algn="just"/>
            <a:r>
              <a:rPr lang="tr-TR" dirty="0"/>
              <a:t>BİMER uygulaması kapsamında Kaymakamlık, Valilik ve Bakanlıkların tümünde “Halkla İlişkiler Müracaat Büroları” kurulmuştur. Ancak “Alo 150” hattını cevaplamak üzere sadece valiliklerimizde çağrı merkezleri bulunmaktadır. Kaymakamlık ve Bakanlıklar’ a “Alo 150” hattı üzerinden ulaşılamaz</a:t>
            </a:r>
            <a:r>
              <a:rPr lang="tr-TR" dirty="0" smtClean="0"/>
              <a:t>.</a:t>
            </a:r>
            <a:r>
              <a:rPr lang="tr-TR" dirty="0"/>
              <a:t> </a:t>
            </a:r>
            <a:endParaRPr lang="tr-TR" dirty="0" smtClean="0"/>
          </a:p>
          <a:p>
            <a:pPr marL="0" indent="0" algn="just">
              <a:buNone/>
            </a:pPr>
            <a:endParaRPr lang="tr-TR" dirty="0" smtClean="0"/>
          </a:p>
          <a:p>
            <a:pPr algn="just"/>
            <a:r>
              <a:rPr lang="tr-TR" dirty="0" smtClean="0"/>
              <a:t>Bilgi </a:t>
            </a:r>
            <a:r>
              <a:rPr lang="tr-TR" dirty="0"/>
              <a:t>Edinme Hakkı Kanunu, Dilekçe Hakkının Kullanılması Hakkındaki Kanun, Kamu Görevlileri Etik Kurulu’na yapılacak müracaatlar ile İnsan Hakları İhlallerine ilişkin müracaatlar </a:t>
            </a:r>
            <a:r>
              <a:rPr lang="tr-TR" dirty="0" err="1"/>
              <a:t>BİMER’e</a:t>
            </a:r>
            <a:r>
              <a:rPr lang="tr-TR" dirty="0"/>
              <a:t> yapılabilir.</a:t>
            </a:r>
          </a:p>
          <a:p>
            <a:endParaRPr lang="tr-TR" dirty="0" smtClean="0"/>
          </a:p>
          <a:p>
            <a:r>
              <a:rPr lang="tr-TR" dirty="0"/>
              <a:t>BİMER’ e şahsen, telefon, internet ve mektup ile ulaşılabilir.</a:t>
            </a:r>
          </a:p>
          <a:p>
            <a:endParaRPr lang="tr-TR" dirty="0" smtClean="0"/>
          </a:p>
          <a:p>
            <a:endParaRPr lang="tr-TR" dirty="0"/>
          </a:p>
          <a:p>
            <a:endParaRPr lang="tr-TR" dirty="0"/>
          </a:p>
        </p:txBody>
      </p:sp>
      <p:sp>
        <p:nvSpPr>
          <p:cNvPr id="6" name="İçerik Yer Tutucusu 5"/>
          <p:cNvSpPr>
            <a:spLocks noGrp="1"/>
          </p:cNvSpPr>
          <p:nvPr>
            <p:ph sz="quarter" idx="14"/>
          </p:nvPr>
        </p:nvSpPr>
        <p:spPr>
          <a:xfrm>
            <a:off x="4645151" y="1556792"/>
            <a:ext cx="3227832" cy="4320480"/>
          </a:xfrm>
        </p:spPr>
        <p:txBody>
          <a:bodyPr>
            <a:noAutofit/>
          </a:bodyPr>
          <a:lstStyle/>
          <a:p>
            <a:pPr algn="just"/>
            <a:r>
              <a:rPr lang="tr-TR" sz="1000" dirty="0"/>
              <a:t>SABİM; sağlık sisteminde, yaşanan sorunların yerinde ve eş zamanlı tespiti, sorunun çözümünde etkin olacak mekanizmaların ivedilikle harekete geçirilmesi suretiyle özdenetimi sağlamaktadır. </a:t>
            </a:r>
            <a:endParaRPr lang="tr-TR" sz="1000" dirty="0" smtClean="0"/>
          </a:p>
          <a:p>
            <a:pPr marL="0" indent="0" algn="just">
              <a:buNone/>
            </a:pPr>
            <a:endParaRPr lang="tr-TR" sz="1000" dirty="0" smtClean="0"/>
          </a:p>
          <a:p>
            <a:pPr algn="just"/>
            <a:r>
              <a:rPr lang="tr-TR" sz="1000" dirty="0" smtClean="0"/>
              <a:t>Temel </a:t>
            </a:r>
            <a:r>
              <a:rPr lang="tr-TR" sz="1000" dirty="0"/>
              <a:t>hedefi, tarafların </a:t>
            </a:r>
            <a:r>
              <a:rPr lang="tr-TR" sz="1000" dirty="0" smtClean="0"/>
              <a:t>çoklu katılımını gerçekleştirerek</a:t>
            </a:r>
            <a:r>
              <a:rPr lang="tr-TR" sz="1000" dirty="0"/>
              <a:t>, “interaktif yönetimi” etkin kılmaktır</a:t>
            </a:r>
            <a:r>
              <a:rPr lang="tr-TR" sz="1000" dirty="0" smtClean="0"/>
              <a:t>.</a:t>
            </a:r>
          </a:p>
          <a:p>
            <a:pPr algn="just"/>
            <a:endParaRPr lang="tr-TR" sz="1000" dirty="0"/>
          </a:p>
          <a:p>
            <a:pPr algn="just"/>
            <a:r>
              <a:rPr lang="tr-TR" sz="1000" dirty="0"/>
              <a:t>Sistemin herhangi bir aşamasında yaşanan bir sorunun, 184 SABİM hattının aranması veya şahsen </a:t>
            </a:r>
            <a:r>
              <a:rPr lang="tr-TR" sz="1000" dirty="0" smtClean="0"/>
              <a:t>başvuru </a:t>
            </a:r>
            <a:r>
              <a:rPr lang="tr-TR" sz="1000" dirty="0"/>
              <a:t>yapılması ile özdenetim mekanizması harekete geçmektedir. </a:t>
            </a:r>
            <a:endParaRPr lang="tr-TR" sz="1000" dirty="0" smtClean="0"/>
          </a:p>
          <a:p>
            <a:pPr marL="0" indent="0" algn="just">
              <a:buNone/>
            </a:pPr>
            <a:endParaRPr lang="tr-TR" sz="1000" dirty="0" smtClean="0"/>
          </a:p>
          <a:p>
            <a:pPr algn="just"/>
            <a:r>
              <a:rPr lang="tr-TR" sz="1000" dirty="0" smtClean="0"/>
              <a:t>SABİM </a:t>
            </a:r>
            <a:r>
              <a:rPr lang="tr-TR" sz="1000" dirty="0"/>
              <a:t>Operatörleri tarafından kayıt altına alınan başvuru</a:t>
            </a:r>
            <a:r>
              <a:rPr lang="tr-TR" sz="1000" dirty="0" smtClean="0"/>
              <a:t>, SABİM </a:t>
            </a:r>
            <a:r>
              <a:rPr lang="tr-TR" sz="1000" dirty="0"/>
              <a:t>Çözümleyicilerince değerlendirilerek, ilgili illere sevk edilmektedir. </a:t>
            </a:r>
            <a:endParaRPr lang="tr-TR" sz="1000" dirty="0" smtClean="0"/>
          </a:p>
          <a:p>
            <a:pPr algn="just"/>
            <a:endParaRPr lang="tr-TR" sz="1000" dirty="0" smtClean="0"/>
          </a:p>
          <a:p>
            <a:pPr algn="just"/>
            <a:r>
              <a:rPr lang="tr-TR" sz="1000" dirty="0" smtClean="0"/>
              <a:t>SABİM</a:t>
            </a:r>
            <a:r>
              <a:rPr lang="tr-TR" sz="1000" dirty="0"/>
              <a:t> varlığına esas olan amaç ve hedefleri doğrultusunda 7 gün, 24 </a:t>
            </a:r>
            <a:r>
              <a:rPr lang="tr-TR" sz="1000" dirty="0" smtClean="0"/>
              <a:t>saat boyunca, tamamı </a:t>
            </a:r>
            <a:r>
              <a:rPr lang="tr-TR" sz="1000" dirty="0"/>
              <a:t>sağlık personelinden oluşan, sağlık sisteminin işleyişine hakim, sağlık mevzuatı konusunda yeterli bilgilerle donatılmış operatörler, sağlık sisteminin işleyişi ile ilgili her türlü soru, sorun, eleştiri, öneri ve talebi cevaplandırmakta ve kayıt altına almaktadır.</a:t>
            </a:r>
          </a:p>
          <a:p>
            <a:pPr algn="just"/>
            <a:endParaRPr lang="tr-TR" sz="1100" dirty="0" smtClean="0"/>
          </a:p>
          <a:p>
            <a:pPr algn="just"/>
            <a:endParaRPr lang="tr-TR" sz="1100" dirty="0"/>
          </a:p>
        </p:txBody>
      </p:sp>
    </p:spTree>
    <p:extLst>
      <p:ext uri="{BB962C8B-B14F-4D97-AF65-F5344CB8AC3E}">
        <p14:creationId xmlns:p14="http://schemas.microsoft.com/office/powerpoint/2010/main" val="3377801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61" y="980728"/>
            <a:ext cx="7296547" cy="4592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6573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548680"/>
            <a:ext cx="6965245" cy="1202485"/>
          </a:xfrm>
        </p:spPr>
        <p:txBody>
          <a:bodyPr>
            <a:normAutofit/>
          </a:bodyPr>
          <a:lstStyle/>
          <a:p>
            <a:r>
              <a:rPr lang="tr-TR" sz="3600" b="1" u="sng" dirty="0" smtClean="0">
                <a:solidFill>
                  <a:schemeClr val="accent4"/>
                </a:solidFill>
              </a:rPr>
              <a:t>SONUÇ</a:t>
            </a:r>
            <a:endParaRPr lang="tr-TR" sz="3600" b="1" u="sng" dirty="0">
              <a:solidFill>
                <a:schemeClr val="accent4"/>
              </a:solidFill>
            </a:endParaRPr>
          </a:p>
        </p:txBody>
      </p:sp>
      <p:sp>
        <p:nvSpPr>
          <p:cNvPr id="3" name="İçerik Yer Tutucusu 2"/>
          <p:cNvSpPr>
            <a:spLocks noGrp="1"/>
          </p:cNvSpPr>
          <p:nvPr>
            <p:ph idx="1"/>
          </p:nvPr>
        </p:nvSpPr>
        <p:spPr>
          <a:xfrm>
            <a:off x="1331640" y="1628800"/>
            <a:ext cx="6768752" cy="4094269"/>
          </a:xfrm>
        </p:spPr>
        <p:txBody>
          <a:bodyPr>
            <a:normAutofit fontScale="55000" lnSpcReduction="20000"/>
          </a:bodyPr>
          <a:lstStyle/>
          <a:p>
            <a:r>
              <a:rPr lang="tr-TR" dirty="0" smtClean="0"/>
              <a:t>Evrensel insan haklarının 20. ve 21.yüzyıldaki gelişim sürecinin en önemli olgularından biri kuşkusuz hasta haklarıdır. </a:t>
            </a:r>
          </a:p>
          <a:p>
            <a:pPr marL="0" indent="0">
              <a:buNone/>
            </a:pPr>
            <a:endParaRPr lang="tr-TR" dirty="0" smtClean="0"/>
          </a:p>
          <a:p>
            <a:r>
              <a:rPr lang="tr-TR" dirty="0" smtClean="0"/>
              <a:t>Hastanın şikayet hakkı, en temel hasta haklarından olup, hukuksal gelişimini tamamlamış ülkelerde sorunsuz uygulanmaya devam etmektedir. </a:t>
            </a:r>
          </a:p>
          <a:p>
            <a:pPr marL="0" indent="0">
              <a:buNone/>
            </a:pPr>
            <a:endParaRPr lang="tr-TR" dirty="0" smtClean="0"/>
          </a:p>
          <a:p>
            <a:r>
              <a:rPr lang="tr-TR" dirty="0" smtClean="0"/>
              <a:t>Ülkemizde bu hususta yapılan normatif ve uygulamaya dönük (SABİM/BİMER) çalışmalar son derece önemlidir. </a:t>
            </a:r>
          </a:p>
          <a:p>
            <a:pPr marL="0" indent="0">
              <a:buNone/>
            </a:pPr>
            <a:endParaRPr lang="tr-TR" dirty="0" smtClean="0"/>
          </a:p>
          <a:p>
            <a:pPr algn="just"/>
            <a:r>
              <a:rPr lang="tr-TR" dirty="0" smtClean="0"/>
              <a:t>Ne var ki sağlık çalışanlarına dönük yaşanan şiddet olayları salt düzenleme ve pratik uygulamaların yeterli ve yerinde olmadığını açık bir şekilde ortaya koymaktadır. </a:t>
            </a:r>
          </a:p>
          <a:p>
            <a:pPr marL="0" indent="0">
              <a:buNone/>
            </a:pPr>
            <a:endParaRPr lang="tr-TR" dirty="0" smtClean="0"/>
          </a:p>
          <a:p>
            <a:pPr algn="just"/>
            <a:r>
              <a:rPr lang="tr-TR" dirty="0" smtClean="0"/>
              <a:t>Bu nokta da </a:t>
            </a:r>
            <a:r>
              <a:rPr lang="tr-TR" dirty="0"/>
              <a:t>hasta haklarının özünü </a:t>
            </a:r>
            <a:r>
              <a:rPr lang="tr-TR" dirty="0" smtClean="0"/>
              <a:t>kavramadan, toplumsal duyarlılığı güçlendirip, eğitim ve gelişimi sağlanmadan, ÖZELLİKLE POLİTİK SÖYLEMLERLE ve YASAK SAVMACI BİR DÜŞÜNCEYLE bir takım uygulamalara girişmek, bir nevi hekim düşmanlığına ve şiddetine alan açmaktır. Bu da İNSAN HAKLARI söylemleriyle İNSANA, HASTAYA VE TOPLUMA ZARAR VERMEKTEN öte bir şey değildir. Netice de sağlık çalışanı da bir insandır ve hasta kadar onunda İnsan Haklarından yararlanma hakkı bulunmaktadır.  </a:t>
            </a:r>
          </a:p>
          <a:p>
            <a:pPr marL="0" indent="0">
              <a:buNone/>
            </a:pPr>
            <a:endParaRPr lang="tr-TR" dirty="0" smtClean="0"/>
          </a:p>
          <a:p>
            <a:r>
              <a:rPr lang="tr-TR" b="1" dirty="0" smtClean="0">
                <a:solidFill>
                  <a:schemeClr val="accent4"/>
                </a:solidFill>
              </a:rPr>
              <a:t>İNSAN HAKLARINA SIĞINIRKEN KARŞIMIZDAKİNİN DE BİR «İNSAN» OLDUĞUNU UNUTMAMAK DİLEĞİYLE….  </a:t>
            </a:r>
            <a:endParaRPr lang="tr-TR" b="1" dirty="0">
              <a:solidFill>
                <a:schemeClr val="accent4"/>
              </a:solidFill>
            </a:endParaRPr>
          </a:p>
        </p:txBody>
      </p:sp>
    </p:spTree>
    <p:extLst>
      <p:ext uri="{BB962C8B-B14F-4D97-AF65-F5344CB8AC3E}">
        <p14:creationId xmlns:p14="http://schemas.microsoft.com/office/powerpoint/2010/main" val="2033125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96" b="296"/>
          <a:stretch>
            <a:fillRect/>
          </a:stretch>
        </p:blipFill>
        <p:spPr>
          <a:xfrm rot="277612">
            <a:off x="4986338" y="1094452"/>
            <a:ext cx="2914650" cy="2352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456" y="3968888"/>
            <a:ext cx="1938528"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35885">
            <a:off x="1331640" y="1099754"/>
            <a:ext cx="2582792" cy="26661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6227">
            <a:off x="1569321" y="4181600"/>
            <a:ext cx="2281003" cy="15557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42235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rot="652442">
            <a:off x="4819381" y="1177055"/>
            <a:ext cx="3044952" cy="2103120"/>
          </a:xfrm>
        </p:spPr>
        <p:txBody>
          <a:bodyPr/>
          <a:lstStyle/>
          <a:p>
            <a:endParaRPr lang="tr-TR" dirty="0" smtClean="0"/>
          </a:p>
          <a:p>
            <a:r>
              <a:rPr lang="tr-TR" sz="1400" b="1" dirty="0">
                <a:solidFill>
                  <a:schemeClr val="accent4"/>
                </a:solidFill>
                <a:effectLst>
                  <a:outerShdw blurRad="38100" dist="38100" dir="2700000" algn="tl">
                    <a:srgbClr val="000000">
                      <a:alpha val="43137"/>
                    </a:srgbClr>
                  </a:outerShdw>
                </a:effectLst>
                <a:latin typeface="Copperplate Gothic Light" panose="020E0507020206020404" pitchFamily="34" charset="0"/>
              </a:rPr>
              <a:t>Teşekkürlerimizle….</a:t>
            </a:r>
          </a:p>
          <a:p>
            <a:endParaRPr lang="tr-TR" b="1" dirty="0" smtClean="0">
              <a:effectLst>
                <a:outerShdw blurRad="38100" dist="38100" dir="2700000" algn="tl">
                  <a:srgbClr val="000000">
                    <a:alpha val="43137"/>
                  </a:srgbClr>
                </a:outerShdw>
              </a:effectLst>
              <a:latin typeface="Copperplate Gothic Light" panose="020E0507020206020404" pitchFamily="34" charset="0"/>
            </a:endParaRPr>
          </a:p>
          <a:p>
            <a:r>
              <a:rPr lang="tr-TR" b="1" dirty="0" smtClean="0">
                <a:effectLst>
                  <a:outerShdw blurRad="38100" dist="38100" dir="2700000" algn="tl">
                    <a:srgbClr val="000000">
                      <a:alpha val="43137"/>
                    </a:srgbClr>
                  </a:outerShdw>
                </a:effectLst>
                <a:latin typeface="Copperplate Gothic Light" panose="020E0507020206020404" pitchFamily="34" charset="0"/>
              </a:rPr>
              <a:t>Av. Devrim KARAKÜLAH </a:t>
            </a:r>
          </a:p>
          <a:p>
            <a:r>
              <a:rPr lang="tr-TR" b="1" dirty="0" smtClean="0">
                <a:effectLst>
                  <a:outerShdw blurRad="38100" dist="38100" dir="2700000" algn="tl">
                    <a:srgbClr val="000000">
                      <a:alpha val="43137"/>
                    </a:srgbClr>
                  </a:outerShdw>
                </a:effectLst>
                <a:latin typeface="Copperplate Gothic Light" panose="020E0507020206020404" pitchFamily="34" charset="0"/>
              </a:rPr>
              <a:t>Av. Osman Fırat TURAN</a:t>
            </a:r>
          </a:p>
          <a:p>
            <a:r>
              <a:rPr lang="tr-TR" b="1" dirty="0" smtClean="0">
                <a:solidFill>
                  <a:schemeClr val="accent4"/>
                </a:solidFill>
                <a:latin typeface="Calisto MT" panose="02040603050505030304" pitchFamily="18" charset="0"/>
              </a:rPr>
              <a:t>www.devrimhukuk.com</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30028">
            <a:off x="1153660" y="2121428"/>
            <a:ext cx="2917870"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7394">
            <a:off x="4768837" y="3683066"/>
            <a:ext cx="3125086" cy="19531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6649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47500" lnSpcReduction="20000"/>
          </a:bodyPr>
          <a:lstStyle/>
          <a:p>
            <a:pPr marL="0" indent="0">
              <a:buNone/>
            </a:pPr>
            <a:r>
              <a:rPr lang="tr-TR" sz="3800" b="1" dirty="0" smtClean="0">
                <a:solidFill>
                  <a:schemeClr val="accent4"/>
                </a:solidFill>
              </a:rPr>
              <a:t>KAYNAKÇA</a:t>
            </a:r>
          </a:p>
          <a:p>
            <a:pPr marL="0" indent="0">
              <a:buNone/>
            </a:pPr>
            <a:endParaRPr lang="tr-TR" sz="2400" dirty="0" smtClean="0"/>
          </a:p>
          <a:p>
            <a:r>
              <a:rPr lang="tr-TR" sz="2400" dirty="0" smtClean="0"/>
              <a:t>AŞÇIOĞLU</a:t>
            </a:r>
            <a:r>
              <a:rPr lang="tr-TR" sz="2400" dirty="0"/>
              <a:t>, Ç. Tıbbi Yardım ve El Atmalardan Doğan Sorumluluklar </a:t>
            </a:r>
            <a:endParaRPr lang="tr-TR" sz="2400" dirty="0" smtClean="0"/>
          </a:p>
          <a:p>
            <a:r>
              <a:rPr lang="tr-TR" sz="2400" dirty="0" smtClean="0"/>
              <a:t>ATABEK</a:t>
            </a:r>
            <a:r>
              <a:rPr lang="tr-TR" sz="2400" dirty="0"/>
              <a:t>, R. Hastanelerin Sorumluluğu</a:t>
            </a:r>
          </a:p>
          <a:p>
            <a:r>
              <a:rPr lang="tr-TR" sz="2400" dirty="0"/>
              <a:t>ÇAKMUT, Ö. Sağlık Mesleği Mensuplarının Suçu Bildirmemesi Suçu </a:t>
            </a:r>
          </a:p>
          <a:p>
            <a:r>
              <a:rPr lang="tr-TR" sz="2400" dirty="0"/>
              <a:t>ÇELİK, </a:t>
            </a:r>
            <a:r>
              <a:rPr lang="tr-TR" sz="2400" dirty="0" err="1"/>
              <a:t>F.Hekimlik</a:t>
            </a:r>
            <a:r>
              <a:rPr lang="tr-TR" sz="2400" dirty="0"/>
              <a:t> Uygulamalarında </a:t>
            </a:r>
            <a:r>
              <a:rPr lang="tr-TR" sz="2400" dirty="0" err="1"/>
              <a:t>Aydınltılmış</a:t>
            </a:r>
            <a:r>
              <a:rPr lang="tr-TR" sz="2400" dirty="0"/>
              <a:t> Onam İhlalleri </a:t>
            </a:r>
          </a:p>
          <a:p>
            <a:r>
              <a:rPr lang="tr-TR" sz="2400" dirty="0"/>
              <a:t>ERMAN, </a:t>
            </a:r>
            <a:r>
              <a:rPr lang="tr-TR" sz="2400" dirty="0" err="1"/>
              <a:t>H.Hekimin</a:t>
            </a:r>
            <a:r>
              <a:rPr lang="tr-TR" sz="2400" dirty="0"/>
              <a:t> Hukuki Sorumluluğu</a:t>
            </a:r>
          </a:p>
          <a:p>
            <a:r>
              <a:rPr lang="tr-TR" sz="2400" dirty="0"/>
              <a:t>FİNCANCI, </a:t>
            </a:r>
            <a:r>
              <a:rPr lang="tr-TR" sz="2400" dirty="0" err="1"/>
              <a:t>Ş.Beden</a:t>
            </a:r>
            <a:r>
              <a:rPr lang="tr-TR" sz="2400" dirty="0"/>
              <a:t> Muayenesi, Açlık Grevleri ve Hekimin Sorumluluğu </a:t>
            </a:r>
          </a:p>
          <a:p>
            <a:r>
              <a:rPr lang="tr-TR" sz="2400" dirty="0" smtClean="0"/>
              <a:t>GÖZLER</a:t>
            </a:r>
            <a:r>
              <a:rPr lang="tr-TR" sz="2400" dirty="0"/>
              <a:t>, K</a:t>
            </a:r>
            <a:r>
              <a:rPr lang="tr-TR" sz="2400" dirty="0" smtClean="0"/>
              <a:t>. İdare Hukuk</a:t>
            </a:r>
            <a:endParaRPr lang="tr-TR" sz="2400" dirty="0"/>
          </a:p>
          <a:p>
            <a:r>
              <a:rPr lang="tr-TR" sz="2400" dirty="0"/>
              <a:t>GÜRİZ, A</a:t>
            </a:r>
            <a:r>
              <a:rPr lang="tr-TR" sz="2400" dirty="0" smtClean="0"/>
              <a:t>. Hukuk Felsefesi</a:t>
            </a:r>
          </a:p>
          <a:p>
            <a:r>
              <a:rPr lang="tr-TR" sz="2400" dirty="0" smtClean="0"/>
              <a:t>GÜVEN</a:t>
            </a:r>
            <a:r>
              <a:rPr lang="tr-TR" sz="2400" dirty="0"/>
              <a:t>, K. Kişilik Hakları ve Ötanazi </a:t>
            </a:r>
          </a:p>
          <a:p>
            <a:r>
              <a:rPr lang="tr-TR" sz="2400" dirty="0" smtClean="0"/>
              <a:t>HAKERİ</a:t>
            </a:r>
            <a:r>
              <a:rPr lang="tr-TR" sz="2400" dirty="0"/>
              <a:t>, H</a:t>
            </a:r>
            <a:r>
              <a:rPr lang="tr-TR" sz="2400" dirty="0" smtClean="0"/>
              <a:t>. Tıp Hukuku</a:t>
            </a:r>
            <a:endParaRPr lang="tr-TR" sz="2400" dirty="0"/>
          </a:p>
          <a:p>
            <a:r>
              <a:rPr lang="tr-TR" sz="2400" dirty="0"/>
              <a:t>HANCI, H. </a:t>
            </a:r>
            <a:r>
              <a:rPr lang="tr-TR" sz="2400" dirty="0" err="1"/>
              <a:t>Malpraktis</a:t>
            </a:r>
            <a:endParaRPr lang="tr-TR" sz="2400" dirty="0"/>
          </a:p>
          <a:p>
            <a:r>
              <a:rPr lang="tr-TR" sz="2400" dirty="0"/>
              <a:t>KEYMAN, S. Hekimin Cezai Sorumluluğu</a:t>
            </a:r>
          </a:p>
          <a:p>
            <a:r>
              <a:rPr lang="tr-TR" sz="2400" dirty="0" smtClean="0"/>
              <a:t>ÖZKAN</a:t>
            </a:r>
            <a:r>
              <a:rPr lang="tr-TR" sz="2400" dirty="0"/>
              <a:t>, H. – AKYILDIZ, </a:t>
            </a:r>
            <a:r>
              <a:rPr lang="tr-TR" sz="2400" dirty="0" smtClean="0"/>
              <a:t>S. Hasta-Hekim </a:t>
            </a:r>
            <a:r>
              <a:rPr lang="tr-TR" sz="2400" dirty="0"/>
              <a:t>Hakları ve Davaları</a:t>
            </a:r>
          </a:p>
          <a:p>
            <a:r>
              <a:rPr lang="tr-TR" sz="2400" dirty="0" smtClean="0"/>
              <a:t>ÖZTÜRK, B. Hasta Hakları ve Ötenazi </a:t>
            </a:r>
          </a:p>
          <a:p>
            <a:r>
              <a:rPr lang="tr-TR" sz="2400" dirty="0" smtClean="0"/>
              <a:t>OĞUZ, P. Tıbbi Uygulama Hataları</a:t>
            </a:r>
          </a:p>
          <a:p>
            <a:r>
              <a:rPr lang="tr-TR" sz="2400" dirty="0" smtClean="0"/>
              <a:t>OĞUZ, A. Karşılaştırmalı Hukuk</a:t>
            </a:r>
          </a:p>
          <a:p>
            <a:r>
              <a:rPr lang="tr-TR" sz="2400" dirty="0" smtClean="0"/>
              <a:t>SERT, G. Hasta Hakları  </a:t>
            </a:r>
          </a:p>
          <a:p>
            <a:r>
              <a:rPr lang="tr-TR" sz="2400" dirty="0" smtClean="0"/>
              <a:t>VAROL, </a:t>
            </a:r>
            <a:r>
              <a:rPr lang="tr-TR" sz="2400" err="1" smtClean="0"/>
              <a:t>N</a:t>
            </a:r>
            <a:r>
              <a:rPr lang="tr-TR" sz="2400" smtClean="0"/>
              <a:t>. Hasta </a:t>
            </a:r>
            <a:r>
              <a:rPr lang="tr-TR" sz="2400" dirty="0" smtClean="0"/>
              <a:t>Haklarının Hukuki Boyutu </a:t>
            </a:r>
          </a:p>
          <a:p>
            <a:r>
              <a:rPr lang="tr-TR" sz="2400" dirty="0"/>
              <a:t>YILMAZ, B. Hekimin Hukuki Sorumluluğu</a:t>
            </a:r>
          </a:p>
          <a:p>
            <a:endParaRPr lang="tr-TR" sz="2400" dirty="0"/>
          </a:p>
          <a:p>
            <a:endParaRPr lang="tr-TR" dirty="0"/>
          </a:p>
        </p:txBody>
      </p:sp>
      <p:sp>
        <p:nvSpPr>
          <p:cNvPr id="4" name="Metin Yer Tutucusu 3"/>
          <p:cNvSpPr>
            <a:spLocks noGrp="1"/>
          </p:cNvSpPr>
          <p:nvPr>
            <p:ph type="body" sz="half" idx="2"/>
          </p:nvPr>
        </p:nvSpPr>
        <p:spPr>
          <a:xfrm rot="-60000">
            <a:off x="943463" y="1081888"/>
            <a:ext cx="3385117" cy="5082885"/>
          </a:xfrm>
        </p:spPr>
        <p:txBody>
          <a:bodyPr>
            <a:normAutofit/>
          </a:bodyPr>
          <a:lstStyle/>
          <a:p>
            <a:endParaRPr lang="tr-TR" dirty="0" smtClean="0"/>
          </a:p>
          <a:p>
            <a:endParaRPr lang="tr-TR" dirty="0"/>
          </a:p>
          <a:p>
            <a:endParaRPr lang="tr-TR" dirty="0" smtClean="0"/>
          </a:p>
          <a:p>
            <a:endParaRPr lang="tr-TR" dirty="0" smtClean="0"/>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3805">
            <a:off x="1122407" y="1412776"/>
            <a:ext cx="3017545"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Metin kutusu 6"/>
          <p:cNvSpPr txBox="1"/>
          <p:nvPr/>
        </p:nvSpPr>
        <p:spPr>
          <a:xfrm>
            <a:off x="755576" y="4413263"/>
            <a:ext cx="3853619" cy="461665"/>
          </a:xfrm>
          <a:prstGeom prst="rect">
            <a:avLst/>
          </a:prstGeom>
          <a:noFill/>
        </p:spPr>
        <p:txBody>
          <a:bodyPr wrap="none" rtlCol="0">
            <a:spAutoFit/>
          </a:bodyPr>
          <a:lstStyle/>
          <a:p>
            <a:r>
              <a:rPr lang="tr-TR" sz="1200" dirty="0" smtClean="0">
                <a:solidFill>
                  <a:schemeClr val="accent4"/>
                </a:solidFill>
              </a:rPr>
              <a:t>Fotoğraflar MAGNUM FOTOĞRAF AJANSINDAN alınmıştır. </a:t>
            </a:r>
          </a:p>
          <a:p>
            <a:pPr algn="ctr"/>
            <a:r>
              <a:rPr lang="tr-TR" sz="1200" b="1" dirty="0" smtClean="0">
                <a:solidFill>
                  <a:schemeClr val="accent4"/>
                </a:solidFill>
              </a:rPr>
              <a:t>www.magnumphotos.com</a:t>
            </a:r>
            <a:endParaRPr lang="tr-TR" sz="1200" b="1" dirty="0">
              <a:solidFill>
                <a:schemeClr val="accent4"/>
              </a:solidFill>
            </a:endParaRPr>
          </a:p>
        </p:txBody>
      </p:sp>
    </p:spTree>
    <p:extLst>
      <p:ext uri="{BB962C8B-B14F-4D97-AF65-F5344CB8AC3E}">
        <p14:creationId xmlns:p14="http://schemas.microsoft.com/office/powerpoint/2010/main" val="342469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u="sng" dirty="0" smtClean="0">
                <a:solidFill>
                  <a:schemeClr val="accent4"/>
                </a:solidFill>
              </a:rPr>
              <a:t>HASTA KİMDİR ? </a:t>
            </a:r>
            <a:endParaRPr lang="tr-TR" b="1" u="sng" dirty="0">
              <a:solidFill>
                <a:schemeClr val="accent4"/>
              </a:solidFill>
            </a:endParaRPr>
          </a:p>
        </p:txBody>
      </p:sp>
      <p:sp>
        <p:nvSpPr>
          <p:cNvPr id="3" name="İçerik Yer Tutucusu 2"/>
          <p:cNvSpPr>
            <a:spLocks noGrp="1"/>
          </p:cNvSpPr>
          <p:nvPr>
            <p:ph idx="1"/>
          </p:nvPr>
        </p:nvSpPr>
        <p:spPr/>
        <p:txBody>
          <a:bodyPr/>
          <a:lstStyle/>
          <a:p>
            <a:pPr marL="0" indent="0" algn="ctr">
              <a:buNone/>
            </a:pPr>
            <a:r>
              <a:rPr lang="tr-TR" i="1" dirty="0"/>
              <a:t>«Sağlıklı veya hasta olarak sağlık hizmetini kullananlar.»</a:t>
            </a:r>
          </a:p>
          <a:p>
            <a:pPr marL="0" indent="0" algn="ctr">
              <a:buNone/>
            </a:pPr>
            <a:r>
              <a:rPr lang="tr-TR" i="1" dirty="0"/>
              <a:t>Amsterdam Bildirgesi </a:t>
            </a:r>
            <a:endParaRPr lang="tr-TR" i="1" dirty="0" smtClean="0"/>
          </a:p>
          <a:p>
            <a:pPr marL="0" indent="0" algn="ctr">
              <a:buNone/>
            </a:pPr>
            <a:endParaRPr lang="tr-TR" i="1" dirty="0"/>
          </a:p>
          <a:p>
            <a:pPr marL="0" indent="0" algn="ctr">
              <a:buNone/>
            </a:pPr>
            <a:r>
              <a:rPr lang="tr-TR" i="1" dirty="0" smtClean="0"/>
              <a:t>«Sağlık hizmetlerinden faydalanma ihtiyacı bulunan kimse.»</a:t>
            </a:r>
            <a:endParaRPr lang="tr-TR" i="1" dirty="0"/>
          </a:p>
          <a:p>
            <a:pPr marL="0" indent="0" algn="ctr">
              <a:buNone/>
            </a:pPr>
            <a:r>
              <a:rPr lang="tr-TR" i="1" dirty="0" smtClean="0"/>
              <a:t>Hasta Hakları Yönetmeliği </a:t>
            </a:r>
          </a:p>
          <a:p>
            <a:pPr marL="0" indent="0" algn="ctr">
              <a:buNone/>
            </a:pPr>
            <a:r>
              <a:rPr lang="tr-TR" i="1" dirty="0" smtClean="0"/>
              <a:t>md.4/b</a:t>
            </a:r>
          </a:p>
          <a:p>
            <a:pPr marL="0" indent="0" algn="ctr">
              <a:buNone/>
            </a:pPr>
            <a:endParaRPr lang="tr-TR" i="1" dirty="0" smtClean="0"/>
          </a:p>
        </p:txBody>
      </p:sp>
    </p:spTree>
    <p:extLst>
      <p:ext uri="{BB962C8B-B14F-4D97-AF65-F5344CB8AC3E}">
        <p14:creationId xmlns:p14="http://schemas.microsoft.com/office/powerpoint/2010/main" val="3646513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solidFill>
                  <a:schemeClr val="accent4"/>
                </a:solidFill>
              </a:rPr>
              <a:t>HASTA </a:t>
            </a:r>
            <a:r>
              <a:rPr lang="tr-TR" sz="3200" b="1" dirty="0" smtClean="0">
                <a:solidFill>
                  <a:schemeClr val="accent4"/>
                </a:solidFill>
              </a:rPr>
              <a:t>HAKLARI ve </a:t>
            </a:r>
            <a:r>
              <a:rPr lang="tr-TR" sz="3200" b="1" dirty="0">
                <a:solidFill>
                  <a:schemeClr val="accent4"/>
                </a:solidFill>
              </a:rPr>
              <a:t>BM </a:t>
            </a:r>
            <a:r>
              <a:rPr lang="tr-TR" sz="3200" b="1" dirty="0" smtClean="0">
                <a:solidFill>
                  <a:schemeClr val="accent4"/>
                </a:solidFill>
              </a:rPr>
              <a:t>İNSAN </a:t>
            </a:r>
            <a:r>
              <a:rPr lang="tr-TR" sz="3200" b="1" u="sng" dirty="0" smtClean="0">
                <a:solidFill>
                  <a:schemeClr val="accent4"/>
                </a:solidFill>
              </a:rPr>
              <a:t>HAKLARI EVRENSEL BİLDİRGESİ </a:t>
            </a:r>
            <a:endParaRPr lang="tr-TR" sz="3200" b="1" u="sng" dirty="0">
              <a:solidFill>
                <a:schemeClr val="accent4"/>
              </a:solidFill>
            </a:endParaRPr>
          </a:p>
        </p:txBody>
      </p:sp>
      <p:sp>
        <p:nvSpPr>
          <p:cNvPr id="3" name="İçerik Yer Tutucusu 2"/>
          <p:cNvSpPr>
            <a:spLocks noGrp="1"/>
          </p:cNvSpPr>
          <p:nvPr>
            <p:ph idx="1"/>
          </p:nvPr>
        </p:nvSpPr>
        <p:spPr/>
        <p:txBody>
          <a:bodyPr>
            <a:normAutofit fontScale="70000" lnSpcReduction="20000"/>
          </a:bodyPr>
          <a:lstStyle/>
          <a:p>
            <a:pPr algn="just"/>
            <a:r>
              <a:rPr lang="tr-TR" dirty="0"/>
              <a:t>Hasta hakları </a:t>
            </a:r>
            <a:r>
              <a:rPr lang="tr-TR" dirty="0" smtClean="0"/>
              <a:t>resmi olarak ilk kez 1948 yılında BM </a:t>
            </a:r>
            <a:r>
              <a:rPr lang="tr-TR" dirty="0"/>
              <a:t>İnsan Hakları Evrensel </a:t>
            </a:r>
            <a:r>
              <a:rPr lang="tr-TR" dirty="0" smtClean="0"/>
              <a:t>Bildirgesiyle kayıtlara geçti. </a:t>
            </a:r>
          </a:p>
          <a:p>
            <a:pPr marL="0" indent="0" algn="just">
              <a:buNone/>
            </a:pPr>
            <a:endParaRPr lang="tr-TR" dirty="0" smtClean="0"/>
          </a:p>
          <a:p>
            <a:pPr algn="just"/>
            <a:r>
              <a:rPr lang="tr-TR" dirty="0"/>
              <a:t>Bütün insanlar özgür, onur ve haklar bakımından </a:t>
            </a:r>
            <a:r>
              <a:rPr lang="tr-TR" dirty="0" smtClean="0"/>
              <a:t>eşit doğarlar.</a:t>
            </a:r>
          </a:p>
          <a:p>
            <a:pPr marL="0" indent="0" algn="just">
              <a:buNone/>
            </a:pPr>
            <a:endParaRPr lang="tr-TR" dirty="0" smtClean="0"/>
          </a:p>
          <a:p>
            <a:pPr algn="just"/>
            <a:r>
              <a:rPr lang="tr-TR" dirty="0"/>
              <a:t>Herkes, ırk, renk, cinsiyet, dil, din, siyasal veya başka </a:t>
            </a:r>
            <a:r>
              <a:rPr lang="tr-TR" dirty="0" smtClean="0"/>
              <a:t>bir görüş</a:t>
            </a:r>
            <a:r>
              <a:rPr lang="tr-TR" dirty="0"/>
              <a:t>, ulusal veya sosyal köken, mülkiyet, doğuş veya herhangi başka </a:t>
            </a:r>
            <a:r>
              <a:rPr lang="tr-TR" dirty="0" smtClean="0"/>
              <a:t>bir ayrım </a:t>
            </a:r>
            <a:r>
              <a:rPr lang="tr-TR" dirty="0"/>
              <a:t>gözetmeksizin bu Bildirge ile ilan olunan bütün haklardan ve </a:t>
            </a:r>
            <a:r>
              <a:rPr lang="tr-TR" dirty="0" smtClean="0"/>
              <a:t>bütün özgürlüklerden </a:t>
            </a:r>
            <a:r>
              <a:rPr lang="tr-TR" dirty="0"/>
              <a:t>yararlanabilir</a:t>
            </a:r>
            <a:r>
              <a:rPr lang="tr-TR" dirty="0" smtClean="0"/>
              <a:t>.</a:t>
            </a:r>
          </a:p>
          <a:p>
            <a:pPr marL="0" indent="0" algn="just">
              <a:buNone/>
            </a:pPr>
            <a:endParaRPr lang="tr-TR" dirty="0" smtClean="0"/>
          </a:p>
          <a:p>
            <a:pPr algn="just"/>
            <a:r>
              <a:rPr lang="tr-TR" dirty="0" smtClean="0"/>
              <a:t>Herkesin </a:t>
            </a:r>
            <a:r>
              <a:rPr lang="tr-TR" dirty="0"/>
              <a:t>kendisinin ve ailesinin sağlık ve refahı için beslenme</a:t>
            </a:r>
            <a:r>
              <a:rPr lang="tr-TR" dirty="0" smtClean="0"/>
              <a:t>, giyim</a:t>
            </a:r>
            <a:r>
              <a:rPr lang="tr-TR" dirty="0"/>
              <a:t>, konut ve </a:t>
            </a:r>
            <a:r>
              <a:rPr lang="tr-TR" sz="2600" b="1" dirty="0"/>
              <a:t>tıbbi bakım hakkı </a:t>
            </a:r>
            <a:r>
              <a:rPr lang="tr-TR" dirty="0"/>
              <a:t>vardır. Herkes, işsizlik, </a:t>
            </a:r>
            <a:r>
              <a:rPr lang="tr-TR" sz="2600" b="1" dirty="0"/>
              <a:t>hastalık</a:t>
            </a:r>
            <a:r>
              <a:rPr lang="tr-TR" b="1" dirty="0" smtClean="0"/>
              <a:t>,</a:t>
            </a:r>
            <a:r>
              <a:rPr lang="tr-TR" dirty="0"/>
              <a:t> sakatlık, dulluk, yaşlılık ve kendi iradesi dışındaki koşullardan </a:t>
            </a:r>
            <a:r>
              <a:rPr lang="tr-TR" dirty="0" smtClean="0"/>
              <a:t>doğan geçim </a:t>
            </a:r>
            <a:r>
              <a:rPr lang="tr-TR" dirty="0"/>
              <a:t>sıkıntısı durumunda </a:t>
            </a:r>
            <a:r>
              <a:rPr lang="tr-TR" sz="2600" b="1" dirty="0"/>
              <a:t>güvenlik hakkına </a:t>
            </a:r>
            <a:r>
              <a:rPr lang="tr-TR" dirty="0"/>
              <a:t>sahiptir.</a:t>
            </a:r>
            <a:endParaRPr lang="tr-TR" dirty="0" smtClean="0"/>
          </a:p>
        </p:txBody>
      </p:sp>
    </p:spTree>
    <p:extLst>
      <p:ext uri="{BB962C8B-B14F-4D97-AF65-F5344CB8AC3E}">
        <p14:creationId xmlns:p14="http://schemas.microsoft.com/office/powerpoint/2010/main" val="387870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solidFill>
                  <a:schemeClr val="accent4"/>
                </a:solidFill>
              </a:rPr>
              <a:t>HASTA HAKLARI VE BM </a:t>
            </a:r>
            <a:br>
              <a:rPr lang="tr-TR" sz="3600" b="1" dirty="0" smtClean="0">
                <a:solidFill>
                  <a:schemeClr val="accent4"/>
                </a:solidFill>
              </a:rPr>
            </a:br>
            <a:r>
              <a:rPr lang="tr-TR" sz="3600" b="1" u="sng" dirty="0" smtClean="0">
                <a:solidFill>
                  <a:schemeClr val="accent4"/>
                </a:solidFill>
              </a:rPr>
              <a:t>DÜNYA SAĞLIK ÖRGÜTÜ (WHO)</a:t>
            </a:r>
            <a:endParaRPr lang="tr-TR" sz="3600" b="1" u="sng" dirty="0">
              <a:solidFill>
                <a:schemeClr val="accent4"/>
              </a:solidFill>
            </a:endParaRPr>
          </a:p>
        </p:txBody>
      </p:sp>
      <p:sp>
        <p:nvSpPr>
          <p:cNvPr id="3" name="İçerik Yer Tutucusu 2"/>
          <p:cNvSpPr>
            <a:spLocks noGrp="1"/>
          </p:cNvSpPr>
          <p:nvPr>
            <p:ph idx="1"/>
          </p:nvPr>
        </p:nvSpPr>
        <p:spPr/>
        <p:txBody>
          <a:bodyPr>
            <a:normAutofit fontScale="70000" lnSpcReduction="20000"/>
          </a:bodyPr>
          <a:lstStyle/>
          <a:p>
            <a:pPr algn="just"/>
            <a:r>
              <a:rPr lang="tr-TR" dirty="0"/>
              <a:t>İnsan </a:t>
            </a:r>
            <a:r>
              <a:rPr lang="tr-TR" dirty="0" smtClean="0"/>
              <a:t>Hakları Evrensel Bildirgesi; </a:t>
            </a:r>
            <a:r>
              <a:rPr lang="tr-TR" dirty="0"/>
              <a:t>uluslararası hukuk </a:t>
            </a:r>
            <a:r>
              <a:rPr lang="tr-TR" dirty="0" smtClean="0"/>
              <a:t>ve </a:t>
            </a:r>
            <a:r>
              <a:rPr lang="tr-TR" dirty="0"/>
              <a:t>insan </a:t>
            </a:r>
            <a:r>
              <a:rPr lang="tr-TR" dirty="0" smtClean="0"/>
              <a:t>onuru gibi temel kavramları kutsayarak " </a:t>
            </a:r>
            <a:r>
              <a:rPr lang="tr-TR" dirty="0"/>
              <a:t>insanlık ailesinin " üyeleri olarak birbirimize karşı temel </a:t>
            </a:r>
            <a:r>
              <a:rPr lang="tr-TR" dirty="0" smtClean="0"/>
              <a:t>sorumluluklarımızı da belirginleştirmiştir. Bildirge geliştirilmiş </a:t>
            </a:r>
            <a:r>
              <a:rPr lang="tr-TR" dirty="0"/>
              <a:t>standartlar için yasal ve ahlaki </a:t>
            </a:r>
            <a:r>
              <a:rPr lang="tr-TR" dirty="0" smtClean="0"/>
              <a:t>bir yapılanmanın oluşmasına vesile olmayı amaçlamış; eleştirel </a:t>
            </a:r>
            <a:r>
              <a:rPr lang="tr-TR" dirty="0"/>
              <a:t>, </a:t>
            </a:r>
            <a:r>
              <a:rPr lang="tr-TR" dirty="0" smtClean="0"/>
              <a:t>sosyal ve </a:t>
            </a:r>
            <a:r>
              <a:rPr lang="tr-TR" dirty="0"/>
              <a:t>etik konularda </a:t>
            </a:r>
            <a:r>
              <a:rPr lang="tr-TR" dirty="0" smtClean="0"/>
              <a:t>rehberlik yapmıştır. </a:t>
            </a:r>
          </a:p>
          <a:p>
            <a:pPr algn="just"/>
            <a:endParaRPr lang="tr-TR" dirty="0" smtClean="0"/>
          </a:p>
          <a:p>
            <a:pPr algn="just"/>
            <a:r>
              <a:rPr lang="tr-TR" dirty="0" smtClean="0"/>
              <a:t>Bununla birlikte </a:t>
            </a:r>
            <a:r>
              <a:rPr lang="tr-TR" dirty="0"/>
              <a:t>insan hakları ve hasta hakları da dahil olmak </a:t>
            </a:r>
            <a:r>
              <a:rPr lang="tr-TR" dirty="0" smtClean="0"/>
              <a:t>üzere, </a:t>
            </a:r>
            <a:r>
              <a:rPr lang="tr-TR" dirty="0"/>
              <a:t>sağlık </a:t>
            </a:r>
            <a:r>
              <a:rPr lang="tr-TR" dirty="0" smtClean="0"/>
              <a:t>hakkı ile ilgili olarak yapılması </a:t>
            </a:r>
            <a:r>
              <a:rPr lang="tr-TR" dirty="0"/>
              <a:t>gereken çalışmaları </a:t>
            </a:r>
            <a:r>
              <a:rPr lang="tr-TR" dirty="0" smtClean="0"/>
              <a:t>daha geniş kapsamlı ortaya koyabilmek için BM Dünya Sağlık Örgütü (WHO) kurulmuştur.  WHO,  </a:t>
            </a:r>
            <a:r>
              <a:rPr lang="tr-TR" dirty="0"/>
              <a:t>insan hakları ve </a:t>
            </a:r>
            <a:r>
              <a:rPr lang="tr-TR" dirty="0" smtClean="0"/>
              <a:t>sağlık hakkı arasındaki geniş </a:t>
            </a:r>
            <a:r>
              <a:rPr lang="tr-TR" dirty="0"/>
              <a:t>ilişkileri inceler ve </a:t>
            </a:r>
            <a:r>
              <a:rPr lang="tr-TR" dirty="0" smtClean="0"/>
              <a:t>bunu </a:t>
            </a:r>
            <a:r>
              <a:rPr lang="tr-TR" dirty="0"/>
              <a:t>sağlamak için özel </a:t>
            </a:r>
            <a:r>
              <a:rPr lang="tr-TR" dirty="0" smtClean="0"/>
              <a:t>çalışmalar yapar. </a:t>
            </a:r>
          </a:p>
          <a:p>
            <a:pPr algn="just"/>
            <a:endParaRPr lang="tr-TR" dirty="0" smtClean="0"/>
          </a:p>
          <a:p>
            <a:pPr algn="just"/>
            <a:r>
              <a:rPr lang="tr-TR" b="1" dirty="0" smtClean="0"/>
              <a:t>«Herkes için sağlık» </a:t>
            </a:r>
            <a:r>
              <a:rPr lang="tr-TR" dirty="0" smtClean="0"/>
              <a:t>Dünya </a:t>
            </a:r>
            <a:r>
              <a:rPr lang="tr-TR" dirty="0"/>
              <a:t>Sağlık </a:t>
            </a:r>
            <a:r>
              <a:rPr lang="tr-TR" dirty="0" smtClean="0"/>
              <a:t>Örgütü’nün temel amacıdır.</a:t>
            </a:r>
            <a:endParaRPr lang="tr-TR" dirty="0"/>
          </a:p>
        </p:txBody>
      </p:sp>
    </p:spTree>
    <p:extLst>
      <p:ext uri="{BB962C8B-B14F-4D97-AF65-F5344CB8AC3E}">
        <p14:creationId xmlns:p14="http://schemas.microsoft.com/office/powerpoint/2010/main" val="111074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356128">
            <a:off x="1108976" y="1539293"/>
            <a:ext cx="3064827" cy="1503037"/>
          </a:xfrm>
        </p:spPr>
        <p:txBody>
          <a:bodyPr>
            <a:normAutofit fontScale="90000"/>
          </a:bodyPr>
          <a:lstStyle/>
          <a:p>
            <a:r>
              <a:rPr lang="tr-TR" sz="2200" b="1" dirty="0">
                <a:solidFill>
                  <a:schemeClr val="accent4"/>
                </a:solidFill>
              </a:rPr>
              <a:t>Dünya Tabipleri Birliği </a:t>
            </a:r>
            <a:r>
              <a:rPr lang="tr-TR" sz="2200" b="1" dirty="0" smtClean="0">
                <a:solidFill>
                  <a:schemeClr val="accent4"/>
                </a:solidFill>
              </a:rPr>
              <a:t/>
            </a:r>
            <a:br>
              <a:rPr lang="tr-TR" sz="2200" b="1" dirty="0" smtClean="0">
                <a:solidFill>
                  <a:schemeClr val="accent4"/>
                </a:solidFill>
              </a:rPr>
            </a:br>
            <a:r>
              <a:rPr lang="tr-TR" sz="2200" b="1" dirty="0" smtClean="0">
                <a:solidFill>
                  <a:schemeClr val="accent4"/>
                </a:solidFill>
              </a:rPr>
              <a:t>29</a:t>
            </a:r>
            <a:r>
              <a:rPr lang="tr-TR" sz="2200" b="1" dirty="0">
                <a:solidFill>
                  <a:schemeClr val="accent4"/>
                </a:solidFill>
              </a:rPr>
              <a:t>. Genel Kurulu, </a:t>
            </a:r>
            <a:r>
              <a:rPr lang="tr-TR" sz="2200" b="1" dirty="0" smtClean="0">
                <a:solidFill>
                  <a:schemeClr val="accent4"/>
                </a:solidFill>
              </a:rPr>
              <a:t/>
            </a:r>
            <a:br>
              <a:rPr lang="tr-TR" sz="2200" b="1" dirty="0" smtClean="0">
                <a:solidFill>
                  <a:schemeClr val="accent4"/>
                </a:solidFill>
              </a:rPr>
            </a:br>
            <a:r>
              <a:rPr lang="tr-TR" sz="2200" b="1" dirty="0" err="1" smtClean="0">
                <a:solidFill>
                  <a:schemeClr val="accent4"/>
                </a:solidFill>
              </a:rPr>
              <a:t>Tokya</a:t>
            </a:r>
            <a:r>
              <a:rPr lang="tr-TR" sz="2200" b="1" dirty="0" smtClean="0">
                <a:solidFill>
                  <a:schemeClr val="accent4"/>
                </a:solidFill>
              </a:rPr>
              <a:t>, Ekim </a:t>
            </a:r>
            <a:r>
              <a:rPr lang="tr-TR" sz="2200" b="1" dirty="0">
                <a:solidFill>
                  <a:schemeClr val="accent4"/>
                </a:solidFill>
              </a:rPr>
              <a:t>1975</a:t>
            </a:r>
            <a:r>
              <a:rPr lang="tr-TR" b="1" dirty="0">
                <a:solidFill>
                  <a:schemeClr val="accent4"/>
                </a:solidFill>
                <a:latin typeface="Arial" pitchFamily="34" charset="0"/>
              </a:rPr>
              <a:t/>
            </a:r>
            <a:br>
              <a:rPr lang="tr-TR" b="1" dirty="0">
                <a:solidFill>
                  <a:schemeClr val="accent4"/>
                </a:solidFill>
                <a:latin typeface="Arial" pitchFamily="34" charset="0"/>
              </a:rPr>
            </a:br>
            <a:endParaRPr lang="tr-TR" b="1" dirty="0">
              <a:solidFill>
                <a:schemeClr val="accent4"/>
              </a:solidFill>
            </a:endParaRPr>
          </a:p>
        </p:txBody>
      </p:sp>
      <p:sp>
        <p:nvSpPr>
          <p:cNvPr id="3" name="İçerik Yer Tutucusu 2"/>
          <p:cNvSpPr>
            <a:spLocks noGrp="1"/>
          </p:cNvSpPr>
          <p:nvPr>
            <p:ph idx="1"/>
          </p:nvPr>
        </p:nvSpPr>
        <p:spPr>
          <a:xfrm rot="60000">
            <a:off x="4857025" y="837696"/>
            <a:ext cx="3243974" cy="4940758"/>
          </a:xfrm>
        </p:spPr>
        <p:txBody>
          <a:bodyPr>
            <a:normAutofit fontScale="40000" lnSpcReduction="20000"/>
          </a:bodyPr>
          <a:lstStyle/>
          <a:p>
            <a:pPr algn="just">
              <a:defRPr/>
            </a:pPr>
            <a:r>
              <a:rPr lang="tr-TR" sz="3000" dirty="0" smtClean="0"/>
              <a:t>Tıbbı </a:t>
            </a:r>
            <a:r>
              <a:rPr lang="tr-TR" sz="3000" dirty="0"/>
              <a:t>insanlığın hizmetine uygulamak, kişiler arasında herhangi bir ayrım yapmadan beden ve ruh sağlığını korumak ve iyileştirmek, hastaların acılarını dindirmek ve onları rahatlatmak, tıp doktorlarına tanınmış bir ayrıcalık olarak ifade edilmiştir. </a:t>
            </a:r>
            <a:endParaRPr lang="tr-TR" sz="3000" dirty="0" smtClean="0"/>
          </a:p>
          <a:p>
            <a:pPr algn="just">
              <a:defRPr/>
            </a:pPr>
            <a:endParaRPr lang="tr-TR" sz="3000" dirty="0"/>
          </a:p>
          <a:p>
            <a:pPr algn="just">
              <a:defRPr/>
            </a:pPr>
            <a:r>
              <a:rPr lang="tr-TR" sz="3000" b="1" i="1" dirty="0"/>
              <a:t>İnsan yaşamına duyulan en yüksek saygının, tehlike altında bile sürdürülmesi, herhangi bir tıbbi bilginin insanlık yasalarına aykırı biçimde kullanılmasına fırsat verilmemesi ifade </a:t>
            </a:r>
            <a:r>
              <a:rPr lang="tr-TR" sz="3000" b="1" i="1" dirty="0" smtClean="0"/>
              <a:t>edilmiş.</a:t>
            </a:r>
          </a:p>
          <a:p>
            <a:pPr marL="0" indent="0" algn="just">
              <a:buNone/>
              <a:defRPr/>
            </a:pPr>
            <a:endParaRPr lang="tr-TR" sz="3000" b="1" i="1" dirty="0"/>
          </a:p>
          <a:p>
            <a:pPr algn="just">
              <a:spcBef>
                <a:spcPts val="600"/>
              </a:spcBef>
              <a:defRPr/>
            </a:pPr>
            <a:r>
              <a:rPr lang="tr-TR" sz="3000" dirty="0" smtClean="0"/>
              <a:t>Yalnız </a:t>
            </a:r>
            <a:r>
              <a:rPr lang="tr-TR" sz="3000" dirty="0"/>
              <a:t>başına ya da bir yetkilinin emri altında davranan bir ya da birden çok sayıda kişinin, bilgi edinmek, itiraf almak ya da bir başka nedenle, kasıtlı, sistemli ya da düşüncesiz biçimde, bir başka kişiye zor kullanarak, ona fiziksel ya da ruhsal yönden acı çektirmesi </a:t>
            </a:r>
            <a:r>
              <a:rPr lang="tr-TR" sz="3000" dirty="0" smtClean="0"/>
              <a:t>“</a:t>
            </a:r>
            <a:r>
              <a:rPr lang="tr-TR" sz="3000" b="1" i="1" dirty="0" err="1" smtClean="0"/>
              <a:t>işkence”</a:t>
            </a:r>
            <a:r>
              <a:rPr lang="tr-TR" sz="3000" dirty="0" err="1" smtClean="0"/>
              <a:t>dir</a:t>
            </a:r>
            <a:r>
              <a:rPr lang="tr-TR" sz="3000" dirty="0" smtClean="0"/>
              <a:t>. </a:t>
            </a:r>
          </a:p>
          <a:p>
            <a:pPr algn="just">
              <a:spcBef>
                <a:spcPts val="600"/>
              </a:spcBef>
              <a:defRPr/>
            </a:pPr>
            <a:endParaRPr lang="tr-TR" sz="3000" dirty="0"/>
          </a:p>
          <a:p>
            <a:pPr algn="just">
              <a:spcBef>
                <a:spcPts val="600"/>
              </a:spcBef>
              <a:defRPr/>
            </a:pPr>
            <a:r>
              <a:rPr lang="tr-TR" sz="3000" i="1" dirty="0"/>
              <a:t>“Tutukluluk ve Hapis Sırasındaki İşkence ve Öteki Zalimce, İnsanlık dışı ya da Aşağılayıcı İşlem ve Cezalara İlişkin Olarak Tıp Doktorları İçin Kılavuz”</a:t>
            </a:r>
            <a:r>
              <a:rPr lang="tr-TR" sz="3000" dirty="0"/>
              <a:t> olması için </a:t>
            </a:r>
            <a:r>
              <a:rPr lang="tr-TR" sz="3000" b="1" i="1" dirty="0"/>
              <a:t>“Tokyo Bildirgesi” </a:t>
            </a:r>
            <a:r>
              <a:rPr lang="tr-TR" sz="3000" dirty="0"/>
              <a:t>benimsenmiştir. </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90115">
            <a:off x="1005616" y="3536647"/>
            <a:ext cx="3229661" cy="20238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49893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42339"/>
            <a:ext cx="6965245" cy="1202485"/>
          </a:xfrm>
        </p:spPr>
        <p:txBody>
          <a:bodyPr>
            <a:noAutofit/>
          </a:bodyPr>
          <a:lstStyle/>
          <a:p>
            <a:r>
              <a:rPr lang="tr-TR" sz="2400" b="1" dirty="0">
                <a:solidFill>
                  <a:schemeClr val="accent4"/>
                </a:solidFill>
              </a:rPr>
              <a:t>DÜNYA TABİPLER BİRLİĞİ</a:t>
            </a:r>
            <a:br>
              <a:rPr lang="tr-TR" sz="2400" b="1" dirty="0">
                <a:solidFill>
                  <a:schemeClr val="accent4"/>
                </a:solidFill>
              </a:rPr>
            </a:br>
            <a:r>
              <a:rPr lang="tr-TR" sz="2400" b="1" u="sng" dirty="0">
                <a:solidFill>
                  <a:schemeClr val="accent4"/>
                </a:solidFill>
              </a:rPr>
              <a:t>HASTA HAKLARI BİLDİRGESİ </a:t>
            </a:r>
            <a:r>
              <a:rPr lang="tr-TR" sz="2400" b="1" u="sng" dirty="0" smtClean="0">
                <a:solidFill>
                  <a:schemeClr val="accent4"/>
                </a:solidFill>
              </a:rPr>
              <a:t>(</a:t>
            </a:r>
            <a:r>
              <a:rPr lang="tr-TR" sz="2400" b="1" u="sng" dirty="0">
                <a:solidFill>
                  <a:schemeClr val="accent4"/>
                </a:solidFill>
              </a:rPr>
              <a:t>Lizbon – 1981)</a:t>
            </a:r>
            <a:endParaRPr lang="tr-TR" sz="2400" u="sng" dirty="0">
              <a:solidFill>
                <a:schemeClr val="accent4"/>
              </a:solidFill>
            </a:endParaRPr>
          </a:p>
        </p:txBody>
      </p:sp>
      <p:sp>
        <p:nvSpPr>
          <p:cNvPr id="3" name="İçerik Yer Tutucusu 2"/>
          <p:cNvSpPr>
            <a:spLocks noGrp="1"/>
          </p:cNvSpPr>
          <p:nvPr>
            <p:ph idx="1"/>
          </p:nvPr>
        </p:nvSpPr>
        <p:spPr>
          <a:xfrm>
            <a:off x="971600" y="1844824"/>
            <a:ext cx="7344816" cy="4320480"/>
          </a:xfrm>
        </p:spPr>
        <p:txBody>
          <a:bodyPr>
            <a:normAutofit fontScale="62500" lnSpcReduction="20000"/>
          </a:bodyPr>
          <a:lstStyle/>
          <a:p>
            <a:pPr marL="0" indent="0">
              <a:buNone/>
            </a:pPr>
            <a:r>
              <a:rPr lang="tr-TR" b="1" dirty="0" smtClean="0">
                <a:effectLst>
                  <a:outerShdw blurRad="38100" dist="38100" dir="2700000" algn="tl">
                    <a:srgbClr val="000000">
                      <a:alpha val="43137"/>
                    </a:srgbClr>
                  </a:outerShdw>
                </a:effectLst>
              </a:rPr>
              <a:t>HASTA HAKLARI NEDİR ? </a:t>
            </a:r>
          </a:p>
          <a:p>
            <a:pPr marL="0" indent="0">
              <a:buNone/>
            </a:pPr>
            <a:endParaRPr lang="tr-TR" b="1" dirty="0">
              <a:effectLst>
                <a:outerShdw blurRad="38100" dist="38100" dir="2700000" algn="tl">
                  <a:srgbClr val="000000">
                    <a:alpha val="43137"/>
                  </a:srgbClr>
                </a:outerShdw>
              </a:effectLst>
            </a:endParaRPr>
          </a:p>
          <a:p>
            <a:r>
              <a:rPr lang="tr-TR" dirty="0" smtClean="0"/>
              <a:t>Kişinin </a:t>
            </a:r>
            <a:r>
              <a:rPr lang="tr-TR" dirty="0"/>
              <a:t>koruyucu, tedavi ve </a:t>
            </a:r>
            <a:r>
              <a:rPr lang="tr-TR" dirty="0" err="1"/>
              <a:t>rehabilite</a:t>
            </a:r>
            <a:r>
              <a:rPr lang="tr-TR" dirty="0"/>
              <a:t> edici sağlık hizmetlerinden en iyi ve en </a:t>
            </a:r>
            <a:r>
              <a:rPr lang="tr-TR" dirty="0" smtClean="0"/>
              <a:t>geniş biçimde </a:t>
            </a:r>
            <a:r>
              <a:rPr lang="tr-TR" dirty="0"/>
              <a:t>yararlanmasıdır,</a:t>
            </a:r>
          </a:p>
          <a:p>
            <a:r>
              <a:rPr lang="tr-TR" dirty="0" smtClean="0"/>
              <a:t>Hastanın </a:t>
            </a:r>
            <a:r>
              <a:rPr lang="tr-TR" dirty="0"/>
              <a:t>doktorunu seçmek hakkına sahip olmasıdır,</a:t>
            </a:r>
          </a:p>
          <a:p>
            <a:r>
              <a:rPr lang="tr-TR" dirty="0" smtClean="0"/>
              <a:t>Hastanın </a:t>
            </a:r>
            <a:r>
              <a:rPr lang="tr-TR" dirty="0"/>
              <a:t>ırkına, rengine, diline, dinine, cinsiyetine, siyasi ve başkaca herhangi </a:t>
            </a:r>
            <a:r>
              <a:rPr lang="tr-TR" dirty="0" smtClean="0"/>
              <a:t>bir  inancına</a:t>
            </a:r>
            <a:r>
              <a:rPr lang="tr-TR" dirty="0"/>
              <a:t>, toplumsal konumuna, mevkii ve makamına, tıbbi bakım ücretinin </a:t>
            </a:r>
            <a:r>
              <a:rPr lang="tr-TR" dirty="0" smtClean="0"/>
              <a:t>ödenme biçimine  bakılmaksızın </a:t>
            </a:r>
            <a:r>
              <a:rPr lang="tr-TR" dirty="0"/>
              <a:t>her türlü tetkik, teşhis, tedavi ve rehabilitasyon </a:t>
            </a:r>
            <a:r>
              <a:rPr lang="tr-TR" dirty="0" smtClean="0"/>
              <a:t>olanaklarından en </a:t>
            </a:r>
            <a:r>
              <a:rPr lang="tr-TR" dirty="0"/>
              <a:t>üst düzeyde yararlanmasıdır,</a:t>
            </a:r>
          </a:p>
          <a:p>
            <a:r>
              <a:rPr lang="tr-TR" dirty="0" smtClean="0"/>
              <a:t>Hastaya </a:t>
            </a:r>
            <a:r>
              <a:rPr lang="tr-TR" dirty="0"/>
              <a:t>tıp biliminin ve teknolojisinin emrettiği kuralların dışında ve aldatıcı </a:t>
            </a:r>
            <a:r>
              <a:rPr lang="tr-TR" dirty="0" smtClean="0"/>
              <a:t>nitelikte teşhis </a:t>
            </a:r>
            <a:r>
              <a:rPr lang="tr-TR" dirty="0"/>
              <a:t>ve tedavi uygulanmamasıdır,</a:t>
            </a:r>
          </a:p>
          <a:p>
            <a:r>
              <a:rPr lang="tr-TR" dirty="0" smtClean="0"/>
              <a:t>Hangi </a:t>
            </a:r>
            <a:r>
              <a:rPr lang="tr-TR" dirty="0"/>
              <a:t>birim sağlık kuruluşundan olursa olsun, tedavi gören tüm hastalara eşit davranılmasıdır,</a:t>
            </a:r>
          </a:p>
          <a:p>
            <a:r>
              <a:rPr lang="tr-TR" dirty="0" smtClean="0"/>
              <a:t>Hastanın </a:t>
            </a:r>
            <a:r>
              <a:rPr lang="tr-TR" dirty="0"/>
              <a:t>kişiliğine karşı her zaman ve her koşulda saygı gösterilmesidir,</a:t>
            </a:r>
          </a:p>
          <a:p>
            <a:r>
              <a:rPr lang="tr-TR" dirty="0" smtClean="0"/>
              <a:t>Hastanın </a:t>
            </a:r>
            <a:r>
              <a:rPr lang="tr-TR" dirty="0"/>
              <a:t>görüşmelerinin, muayene, tedavi, konsültasyon, teşhis hizmetlerinin </a:t>
            </a:r>
            <a:r>
              <a:rPr lang="tr-TR" dirty="0" smtClean="0"/>
              <a:t>gizli tutulmasıdır</a:t>
            </a:r>
            <a:r>
              <a:rPr lang="tr-TR" dirty="0"/>
              <a:t>,</a:t>
            </a:r>
          </a:p>
          <a:p>
            <a:r>
              <a:rPr lang="tr-TR" dirty="0" smtClean="0"/>
              <a:t>Hastanın </a:t>
            </a:r>
            <a:r>
              <a:rPr lang="tr-TR" dirty="0"/>
              <a:t>kendi bakım ve tedavisinden sorumlu olacak hekim ile diğer sağlık </a:t>
            </a:r>
            <a:r>
              <a:rPr lang="tr-TR" dirty="0" smtClean="0"/>
              <a:t>personelinin kimler </a:t>
            </a:r>
            <a:r>
              <a:rPr lang="tr-TR" dirty="0"/>
              <a:t>olduğunu ve bunların mesleki ehliyet ve yeterliliği hakkında </a:t>
            </a:r>
            <a:r>
              <a:rPr lang="tr-TR" dirty="0" smtClean="0"/>
              <a:t>bilgi sahibi </a:t>
            </a:r>
            <a:r>
              <a:rPr lang="tr-TR" dirty="0"/>
              <a:t>olmasıdır</a:t>
            </a:r>
            <a:r>
              <a:rPr lang="tr-TR" dirty="0" smtClean="0"/>
              <a:t>,</a:t>
            </a:r>
            <a:endParaRPr lang="tr-TR" dirty="0"/>
          </a:p>
        </p:txBody>
      </p:sp>
    </p:spTree>
    <p:extLst>
      <p:ext uri="{BB962C8B-B14F-4D97-AF65-F5344CB8AC3E}">
        <p14:creationId xmlns:p14="http://schemas.microsoft.com/office/powerpoint/2010/main" val="738283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Yaz</Template>
  <TotalTime>1545</TotalTime>
  <Words>4026</Words>
  <Application>Microsoft Office PowerPoint</Application>
  <PresentationFormat>Ekran Gösterisi (4:3)</PresentationFormat>
  <Paragraphs>496</Paragraphs>
  <Slides>47</Slides>
  <Notes>1</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Raptiye</vt:lpstr>
      <vt:lpstr>PowerPoint Sunusu</vt:lpstr>
      <vt:lpstr>PowerPoint Sunusu</vt:lpstr>
      <vt:lpstr>HAK KAVRAMI </vt:lpstr>
      <vt:lpstr>PowerPoint Sunusu</vt:lpstr>
      <vt:lpstr>HASTA KİMDİR ? </vt:lpstr>
      <vt:lpstr>HASTA HAKLARI ve BM İNSAN HAKLARI EVRENSEL BİLDİRGESİ </vt:lpstr>
      <vt:lpstr>HASTA HAKLARI VE BM  DÜNYA SAĞLIK ÖRGÜTÜ (WHO)</vt:lpstr>
      <vt:lpstr>Dünya Tabipleri Birliği  29. Genel Kurulu,  Tokya, Ekim 1975 </vt:lpstr>
      <vt:lpstr>DÜNYA TABİPLER BİRLİĞİ HASTA HAKLARI BİLDİRGESİ (Lizbon – 1981)</vt:lpstr>
      <vt:lpstr>PowerPoint Sunusu</vt:lpstr>
      <vt:lpstr>BALİ BİLDİRGESİ</vt:lpstr>
      <vt:lpstr>AVRUPA’DA HASTA HAKLARININ GELİŞTİRİLMESİ BİLDİRGESİ  (Amsterdam, 28-30 Mart 1994)</vt:lpstr>
      <vt:lpstr>AVRUPA SOSYAL MODELİ</vt:lpstr>
      <vt:lpstr>TÜRKİYEDE HASTA HAKLARI </vt:lpstr>
      <vt:lpstr>HASTA HAKLARI  NELERDİR ?</vt:lpstr>
      <vt:lpstr>PowerPoint Sunusu</vt:lpstr>
      <vt:lpstr>Lizbon ve Amsterdam Bildirgelerinde Hastanın Şikayeti </vt:lpstr>
      <vt:lpstr>BM İNSAN HAKLARI EVRENSEL BİLDİRGESİ </vt:lpstr>
      <vt:lpstr>TC ANAYASASI</vt:lpstr>
      <vt:lpstr>TC ANAYASASI</vt:lpstr>
      <vt:lpstr>AVRUPA İNSAN  HAKLARI SÖZLEŞMESİ </vt:lpstr>
      <vt:lpstr>AVRUPA İNSAN  HAKLARI SÖZLEŞMESİ </vt:lpstr>
      <vt:lpstr>PowerPoint Sunusu</vt:lpstr>
      <vt:lpstr>HASTANIN BAŞVURU,  ŞİKAYET VE DAVA HAKKI</vt:lpstr>
      <vt:lpstr>SAĞLIK KURUM VE  KURULUŞLARININ SORUMLULUĞU</vt:lpstr>
      <vt:lpstr>DEVLET MEMURU VEYA DİĞER KAMU GÖREVLİSİ PERSONELİN SORUMLULUĞU</vt:lpstr>
      <vt:lpstr>KAMU PERSONELİNİN SORUMLULUĞUNU TESPİT USULÜ</vt:lpstr>
      <vt:lpstr>KAMU PERSONELİ  HAKKINDAKİ YAPTIRIMLAR</vt:lpstr>
      <vt:lpstr>KAMU GÖREVLİSİ OLMAYAN PERSONELİN SORUMLULUĞU</vt:lpstr>
      <vt:lpstr>PowerPoint Sunusu</vt:lpstr>
      <vt:lpstr>YÖNERGE’NİN AMACI,  KAPSAMI VE DAYANAĞI</vt:lpstr>
      <vt:lpstr>Tedavi Hizmetleri Genel Müdürlüğü Hasta Hakları Şubesinin Kuruluş ve Görevleri</vt:lpstr>
      <vt:lpstr>PowerPoint Sunusu</vt:lpstr>
      <vt:lpstr>HASTANE HASTA HAKLARI  KURULUNUN, KURULUŞ GÖREV VE İŞLEYİŞİ</vt:lpstr>
      <vt:lpstr> HASTANE HASTA HAKLARI  KURULLARININ GÖREVLERİ </vt:lpstr>
      <vt:lpstr>HASTANE HASTA HAKLARI KURULLARININ İŞLEYİŞLERİ</vt:lpstr>
      <vt:lpstr>HASTANE HASTA HAKLARI BİRİMİ</vt:lpstr>
      <vt:lpstr> HASTANE HASTA HAKLAR BİRİMİNİN GÖREVLERİ </vt:lpstr>
      <vt:lpstr> HASTANE HASTA HAKLARI   BİRİMİNİN İŞLEYİŞİ </vt:lpstr>
      <vt:lpstr>PowerPoint Sunusu</vt:lpstr>
      <vt:lpstr> YAPTIRIMLAR </vt:lpstr>
      <vt:lpstr>BİMER ve SABİM</vt:lpstr>
      <vt:lpstr>PowerPoint Sunusu</vt:lpstr>
      <vt:lpstr>SONUÇ</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HASTA ŞİKAYETLERİNİN HUKUKSAL YÖNÜ</dc:title>
  <dc:creator>Devrim Hukuk</dc:creator>
  <cp:lastModifiedBy>Devrim Hukuk</cp:lastModifiedBy>
  <cp:revision>126</cp:revision>
  <dcterms:created xsi:type="dcterms:W3CDTF">2014-01-24T13:25:26Z</dcterms:created>
  <dcterms:modified xsi:type="dcterms:W3CDTF">2014-02-12T13:06:19Z</dcterms:modified>
</cp:coreProperties>
</file>