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77"/>
  </p:notesMasterIdLst>
  <p:sldIdLst>
    <p:sldId id="256" r:id="rId2"/>
    <p:sldId id="342" r:id="rId3"/>
    <p:sldId id="291" r:id="rId4"/>
    <p:sldId id="265" r:id="rId5"/>
    <p:sldId id="269" r:id="rId6"/>
    <p:sldId id="295" r:id="rId7"/>
    <p:sldId id="296" r:id="rId8"/>
    <p:sldId id="297" r:id="rId9"/>
    <p:sldId id="298" r:id="rId10"/>
    <p:sldId id="299" r:id="rId11"/>
    <p:sldId id="300" r:id="rId12"/>
    <p:sldId id="301" r:id="rId13"/>
    <p:sldId id="302" r:id="rId14"/>
    <p:sldId id="303" r:id="rId15"/>
    <p:sldId id="304" r:id="rId16"/>
    <p:sldId id="306" r:id="rId17"/>
    <p:sldId id="359" r:id="rId18"/>
    <p:sldId id="305" r:id="rId19"/>
    <p:sldId id="307" r:id="rId20"/>
    <p:sldId id="312" r:id="rId21"/>
    <p:sldId id="308" r:id="rId22"/>
    <p:sldId id="309" r:id="rId23"/>
    <p:sldId id="310" r:id="rId24"/>
    <p:sldId id="311" r:id="rId25"/>
    <p:sldId id="313" r:id="rId26"/>
    <p:sldId id="314" r:id="rId27"/>
    <p:sldId id="315" r:id="rId28"/>
    <p:sldId id="316" r:id="rId29"/>
    <p:sldId id="317" r:id="rId30"/>
    <p:sldId id="318" r:id="rId31"/>
    <p:sldId id="319" r:id="rId32"/>
    <p:sldId id="264" r:id="rId33"/>
    <p:sldId id="289" r:id="rId34"/>
    <p:sldId id="355" r:id="rId35"/>
    <p:sldId id="356" r:id="rId36"/>
    <p:sldId id="320" r:id="rId37"/>
    <p:sldId id="257" r:id="rId38"/>
    <p:sldId id="321" r:id="rId39"/>
    <p:sldId id="322" r:id="rId40"/>
    <p:sldId id="360" r:id="rId41"/>
    <p:sldId id="324" r:id="rId42"/>
    <p:sldId id="323" r:id="rId43"/>
    <p:sldId id="325" r:id="rId44"/>
    <p:sldId id="326" r:id="rId45"/>
    <p:sldId id="327" r:id="rId46"/>
    <p:sldId id="328" r:id="rId47"/>
    <p:sldId id="361" r:id="rId48"/>
    <p:sldId id="357" r:id="rId49"/>
    <p:sldId id="329" r:id="rId50"/>
    <p:sldId id="330" r:id="rId51"/>
    <p:sldId id="331" r:id="rId52"/>
    <p:sldId id="332" r:id="rId53"/>
    <p:sldId id="333" r:id="rId54"/>
    <p:sldId id="334" r:id="rId55"/>
    <p:sldId id="335" r:id="rId56"/>
    <p:sldId id="358" r:id="rId57"/>
    <p:sldId id="348" r:id="rId58"/>
    <p:sldId id="340" r:id="rId59"/>
    <p:sldId id="336" r:id="rId60"/>
    <p:sldId id="337" r:id="rId61"/>
    <p:sldId id="338" r:id="rId62"/>
    <p:sldId id="339" r:id="rId63"/>
    <p:sldId id="341" r:id="rId64"/>
    <p:sldId id="349" r:id="rId65"/>
    <p:sldId id="350" r:id="rId66"/>
    <p:sldId id="351" r:id="rId67"/>
    <p:sldId id="352" r:id="rId68"/>
    <p:sldId id="353" r:id="rId69"/>
    <p:sldId id="272" r:id="rId70"/>
    <p:sldId id="273" r:id="rId71"/>
    <p:sldId id="343" r:id="rId72"/>
    <p:sldId id="344" r:id="rId73"/>
    <p:sldId id="345" r:id="rId74"/>
    <p:sldId id="346" r:id="rId75"/>
    <p:sldId id="354" r:id="rId7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8" autoAdjust="0"/>
    <p:restoredTop sz="90391" autoAdjust="0"/>
  </p:normalViewPr>
  <p:slideViewPr>
    <p:cSldViewPr>
      <p:cViewPr>
        <p:scale>
          <a:sx n="80" d="100"/>
          <a:sy n="80" d="100"/>
        </p:scale>
        <p:origin x="-1020" y="60"/>
      </p:cViewPr>
      <p:guideLst>
        <p:guide orient="horz" pos="2160"/>
        <p:guide pos="2880"/>
      </p:guideLst>
    </p:cSldViewPr>
  </p:slideViewPr>
  <p:outlineViewPr>
    <p:cViewPr>
      <p:scale>
        <a:sx n="33" d="100"/>
        <a:sy n="33" d="100"/>
      </p:scale>
      <p:origin x="24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8A127E-A0DC-43A9-AAC0-AE34AE0FE077}" type="doc">
      <dgm:prSet loTypeId="urn:microsoft.com/office/officeart/2009/3/layout/StepUpProcess" loCatId="process" qsTypeId="urn:microsoft.com/office/officeart/2005/8/quickstyle/simple1" qsCatId="simple" csTypeId="urn:microsoft.com/office/officeart/2005/8/colors/accent5_2" csCatId="accent5" phldr="1"/>
      <dgm:spPr/>
      <dgm:t>
        <a:bodyPr/>
        <a:lstStyle/>
        <a:p>
          <a:endParaRPr lang="tr-TR"/>
        </a:p>
      </dgm:t>
    </dgm:pt>
    <dgm:pt modelId="{31E45D6C-5237-4F38-8447-58DB7568EF22}">
      <dgm:prSet phldrT="[Metin]"/>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dirty="0" smtClean="0"/>
            <a:t>ADLİ BİLİMLER</a:t>
          </a:r>
        </a:p>
        <a:p>
          <a:pPr defTabSz="933450">
            <a:lnSpc>
              <a:spcPct val="90000"/>
            </a:lnSpc>
            <a:spcBef>
              <a:spcPct val="0"/>
            </a:spcBef>
            <a:spcAft>
              <a:spcPct val="35000"/>
            </a:spcAft>
          </a:pPr>
          <a:r>
            <a:rPr lang="tr-TR" dirty="0" smtClean="0"/>
            <a:t>BİYOGÜVENLİK</a:t>
          </a:r>
        </a:p>
        <a:p>
          <a:pPr defTabSz="933450">
            <a:lnSpc>
              <a:spcPct val="90000"/>
            </a:lnSpc>
            <a:spcBef>
              <a:spcPct val="0"/>
            </a:spcBef>
            <a:spcAft>
              <a:spcPct val="35000"/>
            </a:spcAft>
          </a:pPr>
          <a:r>
            <a:rPr lang="tr-TR" dirty="0" smtClean="0"/>
            <a:t>VE BİYOTEKNOLOJİ  </a:t>
          </a:r>
        </a:p>
      </dgm:t>
    </dgm:pt>
    <dgm:pt modelId="{5102F0F3-EE66-4476-8704-44610D732068}" type="parTrans" cxnId="{7B592169-43C3-4284-8B28-3D9A1167401C}">
      <dgm:prSet/>
      <dgm:spPr/>
      <dgm:t>
        <a:bodyPr/>
        <a:lstStyle/>
        <a:p>
          <a:endParaRPr lang="tr-TR"/>
        </a:p>
      </dgm:t>
    </dgm:pt>
    <dgm:pt modelId="{26B9EB90-FAFB-4671-8ECB-17E62B37DA60}" type="sibTrans" cxnId="{7B592169-43C3-4284-8B28-3D9A1167401C}">
      <dgm:prSet/>
      <dgm:spPr/>
      <dgm:t>
        <a:bodyPr/>
        <a:lstStyle/>
        <a:p>
          <a:endParaRPr lang="tr-TR"/>
        </a:p>
      </dgm:t>
    </dgm:pt>
    <dgm:pt modelId="{B0A585B0-1A2B-4059-96DE-736388784F27}">
      <dgm:prSet phldrT="[Metin]"/>
      <dgm:spPr/>
      <dgm:t>
        <a:bodyPr/>
        <a:lstStyle/>
        <a:p>
          <a:r>
            <a:rPr lang="tr-TR" dirty="0" smtClean="0"/>
            <a:t>İÇ HUKUKTA BİYOGÜVENLİK VE BİYOTEKNOLOJİ</a:t>
          </a:r>
          <a:endParaRPr lang="tr-TR" dirty="0"/>
        </a:p>
      </dgm:t>
    </dgm:pt>
    <dgm:pt modelId="{02DC5584-DA56-4A2E-837D-AC82821289AD}" type="parTrans" cxnId="{86B161E8-7897-4249-BBB9-6A9F57590B36}">
      <dgm:prSet/>
      <dgm:spPr/>
      <dgm:t>
        <a:bodyPr/>
        <a:lstStyle/>
        <a:p>
          <a:endParaRPr lang="tr-TR"/>
        </a:p>
      </dgm:t>
    </dgm:pt>
    <dgm:pt modelId="{DD033642-E0CF-4465-9DBE-8AEF5FBD696F}" type="sibTrans" cxnId="{86B161E8-7897-4249-BBB9-6A9F57590B36}">
      <dgm:prSet/>
      <dgm:spPr/>
      <dgm:t>
        <a:bodyPr/>
        <a:lstStyle/>
        <a:p>
          <a:endParaRPr lang="tr-TR"/>
        </a:p>
      </dgm:t>
    </dgm:pt>
    <dgm:pt modelId="{316D35BC-A2B5-4986-804A-694580A22C75}">
      <dgm:prSet phldrT="[Metin]"/>
      <dgm:spPr/>
      <dgm:t>
        <a:bodyPr/>
        <a:lstStyle/>
        <a:p>
          <a:r>
            <a:rPr lang="tr-TR" dirty="0" smtClean="0"/>
            <a:t>ULUSLARARASI HUKUKTA BİYOGÜVENLİK VE BİYOTEKNOLOJİ</a:t>
          </a:r>
          <a:endParaRPr lang="tr-TR" dirty="0"/>
        </a:p>
      </dgm:t>
    </dgm:pt>
    <dgm:pt modelId="{B0FE4E13-3FF0-4136-BD1B-A1D87DC055FF}" type="parTrans" cxnId="{AA5F5181-3CC0-4C15-8EF2-B58E59381719}">
      <dgm:prSet/>
      <dgm:spPr/>
      <dgm:t>
        <a:bodyPr/>
        <a:lstStyle/>
        <a:p>
          <a:endParaRPr lang="tr-TR"/>
        </a:p>
      </dgm:t>
    </dgm:pt>
    <dgm:pt modelId="{9D9F2091-CF8A-4A91-B9C8-B9BDC116CE04}" type="sibTrans" cxnId="{AA5F5181-3CC0-4C15-8EF2-B58E59381719}">
      <dgm:prSet/>
      <dgm:spPr/>
      <dgm:t>
        <a:bodyPr/>
        <a:lstStyle/>
        <a:p>
          <a:endParaRPr lang="tr-TR"/>
        </a:p>
      </dgm:t>
    </dgm:pt>
    <dgm:pt modelId="{B5265EB8-6E02-4C81-8422-999BDFC8EFCF}" type="pres">
      <dgm:prSet presAssocID="{D08A127E-A0DC-43A9-AAC0-AE34AE0FE077}" presName="rootnode" presStyleCnt="0">
        <dgm:presLayoutVars>
          <dgm:chMax/>
          <dgm:chPref/>
          <dgm:dir/>
          <dgm:animLvl val="lvl"/>
        </dgm:presLayoutVars>
      </dgm:prSet>
      <dgm:spPr/>
      <dgm:t>
        <a:bodyPr/>
        <a:lstStyle/>
        <a:p>
          <a:endParaRPr lang="tr-TR"/>
        </a:p>
      </dgm:t>
    </dgm:pt>
    <dgm:pt modelId="{402A1D5D-F84A-40EB-AB77-AE453084083E}" type="pres">
      <dgm:prSet presAssocID="{31E45D6C-5237-4F38-8447-58DB7568EF22}" presName="composite" presStyleCnt="0"/>
      <dgm:spPr/>
    </dgm:pt>
    <dgm:pt modelId="{564B79B7-B81D-4879-8A37-1C9973BEC081}" type="pres">
      <dgm:prSet presAssocID="{31E45D6C-5237-4F38-8447-58DB7568EF22}" presName="LShape" presStyleLbl="alignNode1" presStyleIdx="0" presStyleCnt="5"/>
      <dgm:spPr/>
    </dgm:pt>
    <dgm:pt modelId="{DCD6C52C-9DFC-4767-9001-51312FF8C0B2}" type="pres">
      <dgm:prSet presAssocID="{31E45D6C-5237-4F38-8447-58DB7568EF22}" presName="ParentText" presStyleLbl="revTx" presStyleIdx="0" presStyleCnt="3">
        <dgm:presLayoutVars>
          <dgm:chMax val="0"/>
          <dgm:chPref val="0"/>
          <dgm:bulletEnabled val="1"/>
        </dgm:presLayoutVars>
      </dgm:prSet>
      <dgm:spPr/>
      <dgm:t>
        <a:bodyPr/>
        <a:lstStyle/>
        <a:p>
          <a:endParaRPr lang="tr-TR"/>
        </a:p>
      </dgm:t>
    </dgm:pt>
    <dgm:pt modelId="{51E43EDE-42B6-4514-82E7-60BD8C0C14D9}" type="pres">
      <dgm:prSet presAssocID="{31E45D6C-5237-4F38-8447-58DB7568EF22}" presName="Triangle" presStyleLbl="alignNode1" presStyleIdx="1" presStyleCnt="5"/>
      <dgm:spPr/>
    </dgm:pt>
    <dgm:pt modelId="{C5F19D55-9064-4006-AAEE-FA0005069E9D}" type="pres">
      <dgm:prSet presAssocID="{26B9EB90-FAFB-4671-8ECB-17E62B37DA60}" presName="sibTrans" presStyleCnt="0"/>
      <dgm:spPr/>
    </dgm:pt>
    <dgm:pt modelId="{8F8F22BE-F215-4750-9814-4322EF1F2FBE}" type="pres">
      <dgm:prSet presAssocID="{26B9EB90-FAFB-4671-8ECB-17E62B37DA60}" presName="space" presStyleCnt="0"/>
      <dgm:spPr/>
    </dgm:pt>
    <dgm:pt modelId="{F5B7E272-61FB-4173-8126-F72DC3C04048}" type="pres">
      <dgm:prSet presAssocID="{B0A585B0-1A2B-4059-96DE-736388784F27}" presName="composite" presStyleCnt="0"/>
      <dgm:spPr/>
    </dgm:pt>
    <dgm:pt modelId="{B3911B85-21D4-4822-9127-7C3F53765F47}" type="pres">
      <dgm:prSet presAssocID="{B0A585B0-1A2B-4059-96DE-736388784F27}" presName="LShape" presStyleLbl="alignNode1" presStyleIdx="2" presStyleCnt="5"/>
      <dgm:spPr/>
    </dgm:pt>
    <dgm:pt modelId="{DD1B8D95-F939-49C4-9977-9A5CD4A78362}" type="pres">
      <dgm:prSet presAssocID="{B0A585B0-1A2B-4059-96DE-736388784F27}" presName="ParentText" presStyleLbl="revTx" presStyleIdx="1" presStyleCnt="3">
        <dgm:presLayoutVars>
          <dgm:chMax val="0"/>
          <dgm:chPref val="0"/>
          <dgm:bulletEnabled val="1"/>
        </dgm:presLayoutVars>
      </dgm:prSet>
      <dgm:spPr/>
      <dgm:t>
        <a:bodyPr/>
        <a:lstStyle/>
        <a:p>
          <a:endParaRPr lang="tr-TR"/>
        </a:p>
      </dgm:t>
    </dgm:pt>
    <dgm:pt modelId="{771C464A-2D82-4AE3-BD55-030397BAB719}" type="pres">
      <dgm:prSet presAssocID="{B0A585B0-1A2B-4059-96DE-736388784F27}" presName="Triangle" presStyleLbl="alignNode1" presStyleIdx="3" presStyleCnt="5"/>
      <dgm:spPr/>
    </dgm:pt>
    <dgm:pt modelId="{49B5B4A8-035C-4BAC-94CD-0E2DE2438678}" type="pres">
      <dgm:prSet presAssocID="{DD033642-E0CF-4465-9DBE-8AEF5FBD696F}" presName="sibTrans" presStyleCnt="0"/>
      <dgm:spPr/>
    </dgm:pt>
    <dgm:pt modelId="{3280A97B-1241-46C0-9D81-FB38265E9BEB}" type="pres">
      <dgm:prSet presAssocID="{DD033642-E0CF-4465-9DBE-8AEF5FBD696F}" presName="space" presStyleCnt="0"/>
      <dgm:spPr/>
    </dgm:pt>
    <dgm:pt modelId="{2C6E0014-CCC5-44DD-A837-E186F85B5F58}" type="pres">
      <dgm:prSet presAssocID="{316D35BC-A2B5-4986-804A-694580A22C75}" presName="composite" presStyleCnt="0"/>
      <dgm:spPr/>
    </dgm:pt>
    <dgm:pt modelId="{62092A3C-56EE-4765-A8B2-234DC90AC8A6}" type="pres">
      <dgm:prSet presAssocID="{316D35BC-A2B5-4986-804A-694580A22C75}" presName="LShape" presStyleLbl="alignNode1" presStyleIdx="4" presStyleCnt="5"/>
      <dgm:spPr/>
    </dgm:pt>
    <dgm:pt modelId="{9B988ED5-AB1D-4324-BE0C-66191F66D8E3}" type="pres">
      <dgm:prSet presAssocID="{316D35BC-A2B5-4986-804A-694580A22C75}" presName="ParentText" presStyleLbl="revTx" presStyleIdx="2" presStyleCnt="3">
        <dgm:presLayoutVars>
          <dgm:chMax val="0"/>
          <dgm:chPref val="0"/>
          <dgm:bulletEnabled val="1"/>
        </dgm:presLayoutVars>
      </dgm:prSet>
      <dgm:spPr/>
      <dgm:t>
        <a:bodyPr/>
        <a:lstStyle/>
        <a:p>
          <a:endParaRPr lang="tr-TR"/>
        </a:p>
      </dgm:t>
    </dgm:pt>
  </dgm:ptLst>
  <dgm:cxnLst>
    <dgm:cxn modelId="{29210163-2EC1-4BB8-AF4C-F7CEA9936C64}" type="presOf" srcId="{B0A585B0-1A2B-4059-96DE-736388784F27}" destId="{DD1B8D95-F939-49C4-9977-9A5CD4A78362}" srcOrd="0" destOrd="0" presId="urn:microsoft.com/office/officeart/2009/3/layout/StepUpProcess"/>
    <dgm:cxn modelId="{86B161E8-7897-4249-BBB9-6A9F57590B36}" srcId="{D08A127E-A0DC-43A9-AAC0-AE34AE0FE077}" destId="{B0A585B0-1A2B-4059-96DE-736388784F27}" srcOrd="1" destOrd="0" parTransId="{02DC5584-DA56-4A2E-837D-AC82821289AD}" sibTransId="{DD033642-E0CF-4465-9DBE-8AEF5FBD696F}"/>
    <dgm:cxn modelId="{7B592169-43C3-4284-8B28-3D9A1167401C}" srcId="{D08A127E-A0DC-43A9-AAC0-AE34AE0FE077}" destId="{31E45D6C-5237-4F38-8447-58DB7568EF22}" srcOrd="0" destOrd="0" parTransId="{5102F0F3-EE66-4476-8704-44610D732068}" sibTransId="{26B9EB90-FAFB-4671-8ECB-17E62B37DA60}"/>
    <dgm:cxn modelId="{AA5F5181-3CC0-4C15-8EF2-B58E59381719}" srcId="{D08A127E-A0DC-43A9-AAC0-AE34AE0FE077}" destId="{316D35BC-A2B5-4986-804A-694580A22C75}" srcOrd="2" destOrd="0" parTransId="{B0FE4E13-3FF0-4136-BD1B-A1D87DC055FF}" sibTransId="{9D9F2091-CF8A-4A91-B9C8-B9BDC116CE04}"/>
    <dgm:cxn modelId="{84D8BB32-BDC1-42BD-85C3-DB8639D1EA91}" type="presOf" srcId="{D08A127E-A0DC-43A9-AAC0-AE34AE0FE077}" destId="{B5265EB8-6E02-4C81-8422-999BDFC8EFCF}" srcOrd="0" destOrd="0" presId="urn:microsoft.com/office/officeart/2009/3/layout/StepUpProcess"/>
    <dgm:cxn modelId="{7AD04211-D898-463A-84D5-9EAB65EDA2B5}" type="presOf" srcId="{316D35BC-A2B5-4986-804A-694580A22C75}" destId="{9B988ED5-AB1D-4324-BE0C-66191F66D8E3}" srcOrd="0" destOrd="0" presId="urn:microsoft.com/office/officeart/2009/3/layout/StepUpProcess"/>
    <dgm:cxn modelId="{F208BC7B-E40E-4D96-ABA8-69FC6DFCEBB3}" type="presOf" srcId="{31E45D6C-5237-4F38-8447-58DB7568EF22}" destId="{DCD6C52C-9DFC-4767-9001-51312FF8C0B2}" srcOrd="0" destOrd="0" presId="urn:microsoft.com/office/officeart/2009/3/layout/StepUpProcess"/>
    <dgm:cxn modelId="{43C7E01E-4A80-4356-AC10-3C402EB27CD7}" type="presParOf" srcId="{B5265EB8-6E02-4C81-8422-999BDFC8EFCF}" destId="{402A1D5D-F84A-40EB-AB77-AE453084083E}" srcOrd="0" destOrd="0" presId="urn:microsoft.com/office/officeart/2009/3/layout/StepUpProcess"/>
    <dgm:cxn modelId="{9751B82B-2A9C-412B-8B29-6FB4264F274A}" type="presParOf" srcId="{402A1D5D-F84A-40EB-AB77-AE453084083E}" destId="{564B79B7-B81D-4879-8A37-1C9973BEC081}" srcOrd="0" destOrd="0" presId="urn:microsoft.com/office/officeart/2009/3/layout/StepUpProcess"/>
    <dgm:cxn modelId="{2A088EAE-228D-4A2C-932C-A7B2D0A83FF3}" type="presParOf" srcId="{402A1D5D-F84A-40EB-AB77-AE453084083E}" destId="{DCD6C52C-9DFC-4767-9001-51312FF8C0B2}" srcOrd="1" destOrd="0" presId="urn:microsoft.com/office/officeart/2009/3/layout/StepUpProcess"/>
    <dgm:cxn modelId="{4630032E-4700-477D-84B8-6D8E066D630F}" type="presParOf" srcId="{402A1D5D-F84A-40EB-AB77-AE453084083E}" destId="{51E43EDE-42B6-4514-82E7-60BD8C0C14D9}" srcOrd="2" destOrd="0" presId="urn:microsoft.com/office/officeart/2009/3/layout/StepUpProcess"/>
    <dgm:cxn modelId="{4B1E1BC5-C1FB-4A73-81F6-671AEE4F349E}" type="presParOf" srcId="{B5265EB8-6E02-4C81-8422-999BDFC8EFCF}" destId="{C5F19D55-9064-4006-AAEE-FA0005069E9D}" srcOrd="1" destOrd="0" presId="urn:microsoft.com/office/officeart/2009/3/layout/StepUpProcess"/>
    <dgm:cxn modelId="{A0C5F6D2-3DCC-44F2-B24B-773D52933F5D}" type="presParOf" srcId="{C5F19D55-9064-4006-AAEE-FA0005069E9D}" destId="{8F8F22BE-F215-4750-9814-4322EF1F2FBE}" srcOrd="0" destOrd="0" presId="urn:microsoft.com/office/officeart/2009/3/layout/StepUpProcess"/>
    <dgm:cxn modelId="{4296F1D5-9AE5-4035-A9AE-D880A6FD74A8}" type="presParOf" srcId="{B5265EB8-6E02-4C81-8422-999BDFC8EFCF}" destId="{F5B7E272-61FB-4173-8126-F72DC3C04048}" srcOrd="2" destOrd="0" presId="urn:microsoft.com/office/officeart/2009/3/layout/StepUpProcess"/>
    <dgm:cxn modelId="{182C7FA0-CBC3-4AB1-8BE5-0B22D229C207}" type="presParOf" srcId="{F5B7E272-61FB-4173-8126-F72DC3C04048}" destId="{B3911B85-21D4-4822-9127-7C3F53765F47}" srcOrd="0" destOrd="0" presId="urn:microsoft.com/office/officeart/2009/3/layout/StepUpProcess"/>
    <dgm:cxn modelId="{70B47BF6-7504-4291-BBB8-4C7A3256BFF7}" type="presParOf" srcId="{F5B7E272-61FB-4173-8126-F72DC3C04048}" destId="{DD1B8D95-F939-49C4-9977-9A5CD4A78362}" srcOrd="1" destOrd="0" presId="urn:microsoft.com/office/officeart/2009/3/layout/StepUpProcess"/>
    <dgm:cxn modelId="{2EC7AED5-D8E5-4E4E-B1BF-444B880C9563}" type="presParOf" srcId="{F5B7E272-61FB-4173-8126-F72DC3C04048}" destId="{771C464A-2D82-4AE3-BD55-030397BAB719}" srcOrd="2" destOrd="0" presId="urn:microsoft.com/office/officeart/2009/3/layout/StepUpProcess"/>
    <dgm:cxn modelId="{EEB0E7EF-71D0-46AC-A6F4-4DB340D23483}" type="presParOf" srcId="{B5265EB8-6E02-4C81-8422-999BDFC8EFCF}" destId="{49B5B4A8-035C-4BAC-94CD-0E2DE2438678}" srcOrd="3" destOrd="0" presId="urn:microsoft.com/office/officeart/2009/3/layout/StepUpProcess"/>
    <dgm:cxn modelId="{F6657F29-6C2B-435C-9C34-9535F6B87118}" type="presParOf" srcId="{49B5B4A8-035C-4BAC-94CD-0E2DE2438678}" destId="{3280A97B-1241-46C0-9D81-FB38265E9BEB}" srcOrd="0" destOrd="0" presId="urn:microsoft.com/office/officeart/2009/3/layout/StepUpProcess"/>
    <dgm:cxn modelId="{CE5C9D24-BA50-4846-AA02-AAD08EE03121}" type="presParOf" srcId="{B5265EB8-6E02-4C81-8422-999BDFC8EFCF}" destId="{2C6E0014-CCC5-44DD-A837-E186F85B5F58}" srcOrd="4" destOrd="0" presId="urn:microsoft.com/office/officeart/2009/3/layout/StepUpProcess"/>
    <dgm:cxn modelId="{57B49737-47D0-4777-802A-B0158C474C36}" type="presParOf" srcId="{2C6E0014-CCC5-44DD-A837-E186F85B5F58}" destId="{62092A3C-56EE-4765-A8B2-234DC90AC8A6}" srcOrd="0" destOrd="0" presId="urn:microsoft.com/office/officeart/2009/3/layout/StepUpProcess"/>
    <dgm:cxn modelId="{4D274F54-BAFC-4F49-94F2-BAE21CFA01B9}" type="presParOf" srcId="{2C6E0014-CCC5-44DD-A837-E186F85B5F58}" destId="{9B988ED5-AB1D-4324-BE0C-66191F66D8E3}"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B79B7-B81D-4879-8A37-1C9973BEC081}">
      <dsp:nvSpPr>
        <dsp:cNvPr id="0" name=""/>
        <dsp:cNvSpPr/>
      </dsp:nvSpPr>
      <dsp:spPr>
        <a:xfrm rot="5400000">
          <a:off x="530179" y="1358690"/>
          <a:ext cx="1588530" cy="2643278"/>
        </a:xfrm>
        <a:prstGeom prst="corner">
          <a:avLst>
            <a:gd name="adj1" fmla="val 16120"/>
            <a:gd name="adj2" fmla="val 161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D6C52C-9DFC-4767-9001-51312FF8C0B2}">
      <dsp:nvSpPr>
        <dsp:cNvPr id="0" name=""/>
        <dsp:cNvSpPr/>
      </dsp:nvSpPr>
      <dsp:spPr>
        <a:xfrm>
          <a:off x="265014" y="2148461"/>
          <a:ext cx="2386366" cy="2091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tr-TR" sz="2100" kern="1200" dirty="0" smtClean="0"/>
            <a:t>ADLİ BİLİMLER</a:t>
          </a:r>
        </a:p>
        <a:p>
          <a:pPr lvl="0" algn="l" defTabSz="933450">
            <a:lnSpc>
              <a:spcPct val="90000"/>
            </a:lnSpc>
            <a:spcBef>
              <a:spcPct val="0"/>
            </a:spcBef>
            <a:spcAft>
              <a:spcPct val="35000"/>
            </a:spcAft>
          </a:pPr>
          <a:r>
            <a:rPr lang="tr-TR" sz="2100" kern="1200" dirty="0" smtClean="0"/>
            <a:t>BİYOGÜVENLİK</a:t>
          </a:r>
        </a:p>
        <a:p>
          <a:pPr lvl="0" algn="l" defTabSz="933450">
            <a:lnSpc>
              <a:spcPct val="90000"/>
            </a:lnSpc>
            <a:spcBef>
              <a:spcPct val="0"/>
            </a:spcBef>
            <a:spcAft>
              <a:spcPct val="35000"/>
            </a:spcAft>
          </a:pPr>
          <a:r>
            <a:rPr lang="tr-TR" sz="2100" kern="1200" dirty="0" smtClean="0"/>
            <a:t>VE BİYOTEKNOLOJİ  </a:t>
          </a:r>
        </a:p>
      </dsp:txBody>
      <dsp:txXfrm>
        <a:off x="265014" y="2148461"/>
        <a:ext cx="2386366" cy="2091790"/>
      </dsp:txXfrm>
    </dsp:sp>
    <dsp:sp modelId="{51E43EDE-42B6-4514-82E7-60BD8C0C14D9}">
      <dsp:nvSpPr>
        <dsp:cNvPr id="0" name=""/>
        <dsp:cNvSpPr/>
      </dsp:nvSpPr>
      <dsp:spPr>
        <a:xfrm>
          <a:off x="2201123" y="1164089"/>
          <a:ext cx="450257" cy="450257"/>
        </a:xfrm>
        <a:prstGeom prst="triangle">
          <a:avLst>
            <a:gd name="adj" fmla="val 10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911B85-21D4-4822-9127-7C3F53765F47}">
      <dsp:nvSpPr>
        <dsp:cNvPr id="0" name=""/>
        <dsp:cNvSpPr/>
      </dsp:nvSpPr>
      <dsp:spPr>
        <a:xfrm rot="5400000">
          <a:off x="3451558" y="635792"/>
          <a:ext cx="1588530" cy="2643278"/>
        </a:xfrm>
        <a:prstGeom prst="corner">
          <a:avLst>
            <a:gd name="adj1" fmla="val 16120"/>
            <a:gd name="adj2" fmla="val 161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1B8D95-F939-49C4-9977-9A5CD4A78362}">
      <dsp:nvSpPr>
        <dsp:cNvPr id="0" name=""/>
        <dsp:cNvSpPr/>
      </dsp:nvSpPr>
      <dsp:spPr>
        <a:xfrm>
          <a:off x="3186393" y="1425563"/>
          <a:ext cx="2386366" cy="2091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t>İÇ HUKUKTA BİYOGÜVENLİK VE BİYOTEKNOLOJİ</a:t>
          </a:r>
          <a:endParaRPr lang="tr-TR" sz="2100" kern="1200" dirty="0"/>
        </a:p>
      </dsp:txBody>
      <dsp:txXfrm>
        <a:off x="3186393" y="1425563"/>
        <a:ext cx="2386366" cy="2091790"/>
      </dsp:txXfrm>
    </dsp:sp>
    <dsp:sp modelId="{771C464A-2D82-4AE3-BD55-030397BAB719}">
      <dsp:nvSpPr>
        <dsp:cNvPr id="0" name=""/>
        <dsp:cNvSpPr/>
      </dsp:nvSpPr>
      <dsp:spPr>
        <a:xfrm>
          <a:off x="5122501" y="441191"/>
          <a:ext cx="450257" cy="450257"/>
        </a:xfrm>
        <a:prstGeom prst="triangle">
          <a:avLst>
            <a:gd name="adj" fmla="val 10000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092A3C-56EE-4765-A8B2-234DC90AC8A6}">
      <dsp:nvSpPr>
        <dsp:cNvPr id="0" name=""/>
        <dsp:cNvSpPr/>
      </dsp:nvSpPr>
      <dsp:spPr>
        <a:xfrm rot="5400000">
          <a:off x="6372937" y="-87105"/>
          <a:ext cx="1588530" cy="2643278"/>
        </a:xfrm>
        <a:prstGeom prst="corner">
          <a:avLst>
            <a:gd name="adj1" fmla="val 16120"/>
            <a:gd name="adj2" fmla="val 16110"/>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988ED5-AB1D-4324-BE0C-66191F66D8E3}">
      <dsp:nvSpPr>
        <dsp:cNvPr id="0" name=""/>
        <dsp:cNvSpPr/>
      </dsp:nvSpPr>
      <dsp:spPr>
        <a:xfrm>
          <a:off x="6107772" y="702665"/>
          <a:ext cx="2386366" cy="2091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tr-TR" sz="2100" kern="1200" dirty="0" smtClean="0"/>
            <a:t>ULUSLARARASI HUKUKTA BİYOGÜVENLİK VE BİYOTEKNOLOJİ</a:t>
          </a:r>
          <a:endParaRPr lang="tr-TR" sz="2100" kern="1200" dirty="0"/>
        </a:p>
      </dsp:txBody>
      <dsp:txXfrm>
        <a:off x="6107772" y="702665"/>
        <a:ext cx="2386366" cy="209179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3E968-14BE-4535-9515-F58EFC16922D}" type="datetimeFigureOut">
              <a:rPr lang="tr-TR" smtClean="0"/>
              <a:pPr/>
              <a:t>28.4.2013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AA8CE6-0A40-4F42-9289-5D9A5D39F80D}" type="slidenum">
              <a:rPr lang="tr-TR" smtClean="0"/>
              <a:pPr/>
              <a:t>‹#›</a:t>
            </a:fld>
            <a:endParaRPr lang="tr-TR"/>
          </a:p>
        </p:txBody>
      </p:sp>
    </p:spTree>
    <p:extLst>
      <p:ext uri="{BB962C8B-B14F-4D97-AF65-F5344CB8AC3E}">
        <p14:creationId xmlns:p14="http://schemas.microsoft.com/office/powerpoint/2010/main" val="222855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0AA8CE6-0A40-4F42-9289-5D9A5D39F80D}" type="slidenum">
              <a:rPr lang="tr-TR" smtClean="0"/>
              <a:pPr/>
              <a:t>34</a:t>
            </a:fld>
            <a:endParaRPr lang="tr-TR"/>
          </a:p>
        </p:txBody>
      </p:sp>
    </p:spTree>
    <p:extLst>
      <p:ext uri="{BB962C8B-B14F-4D97-AF65-F5344CB8AC3E}">
        <p14:creationId xmlns:p14="http://schemas.microsoft.com/office/powerpoint/2010/main" val="4071004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0AA8CE6-0A40-4F42-9289-5D9A5D39F80D}" type="slidenum">
              <a:rPr lang="tr-TR" smtClean="0"/>
              <a:pPr/>
              <a:t>46</a:t>
            </a:fld>
            <a:endParaRPr lang="tr-TR"/>
          </a:p>
        </p:txBody>
      </p:sp>
    </p:spTree>
    <p:extLst>
      <p:ext uri="{BB962C8B-B14F-4D97-AF65-F5344CB8AC3E}">
        <p14:creationId xmlns:p14="http://schemas.microsoft.com/office/powerpoint/2010/main" val="309961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0AA8CE6-0A40-4F42-9289-5D9A5D39F80D}" type="slidenum">
              <a:rPr lang="tr-TR" smtClean="0"/>
              <a:pPr/>
              <a:t>47</a:t>
            </a:fld>
            <a:endParaRPr lang="tr-TR"/>
          </a:p>
        </p:txBody>
      </p:sp>
    </p:spTree>
    <p:extLst>
      <p:ext uri="{BB962C8B-B14F-4D97-AF65-F5344CB8AC3E}">
        <p14:creationId xmlns:p14="http://schemas.microsoft.com/office/powerpoint/2010/main" val="309961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0AA8CE6-0A40-4F42-9289-5D9A5D39F80D}" type="slidenum">
              <a:rPr lang="tr-TR" smtClean="0"/>
              <a:pPr/>
              <a:t>54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D9F75050-0E15-4C5B-92B0-66D068882F1F}" type="datetimeFigureOut">
              <a:rPr lang="tr-TR" smtClean="0"/>
              <a:pPr/>
              <a:t>28.4.2013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28.4.2013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28.4.2013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9F75050-0E15-4C5B-92B0-66D068882F1F}" type="datetimeFigureOut">
              <a:rPr lang="tr-TR" smtClean="0"/>
              <a:pPr/>
              <a:t>28.4.2013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Title 6"/>
          <p:cNvSpPr>
            <a:spLocks noGrp="1"/>
          </p:cNvSpPr>
          <p:nvPr>
            <p:ph type="title"/>
          </p:nvPr>
        </p:nvSpPr>
        <p:spPr/>
        <p:txBody>
          <a:bodyPr/>
          <a:lstStyle/>
          <a:p>
            <a:r>
              <a:rPr lang="tr-TR" smtClean="0"/>
              <a:t>Asıl başlık stili için tıklatın</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9F75050-0E15-4C5B-92B0-66D068882F1F}" type="datetimeFigureOut">
              <a:rPr lang="tr-TR" smtClean="0"/>
              <a:pPr/>
              <a:t>28.4.2013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D9F75050-0E15-4C5B-92B0-66D068882F1F}" type="datetimeFigureOut">
              <a:rPr lang="tr-TR" smtClean="0"/>
              <a:pPr/>
              <a:t>28.4.2013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D9F75050-0E15-4C5B-92B0-66D068882F1F}" type="datetimeFigureOut">
              <a:rPr lang="tr-TR" smtClean="0"/>
              <a:pPr/>
              <a:t>28.4.2013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F75050-0E15-4C5B-92B0-66D068882F1F}" type="datetimeFigureOut">
              <a:rPr lang="tr-TR" smtClean="0"/>
              <a:pPr/>
              <a:t>28.4.2013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D9F75050-0E15-4C5B-92B0-66D068882F1F}" type="datetimeFigureOut">
              <a:rPr lang="tr-TR" smtClean="0"/>
              <a:pPr/>
              <a:t>28.4.2013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9F75050-0E15-4C5B-92B0-66D068882F1F}" type="datetimeFigureOut">
              <a:rPr lang="tr-TR" smtClean="0"/>
              <a:pPr/>
              <a:t>28.4.2013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9F75050-0E15-4C5B-92B0-66D068882F1F}" type="datetimeFigureOut">
              <a:rPr lang="tr-TR" smtClean="0"/>
              <a:pPr/>
              <a:t>28.4.2013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D9F75050-0E15-4C5B-92B0-66D068882F1F}" type="datetimeFigureOut">
              <a:rPr lang="tr-TR" smtClean="0"/>
              <a:pPr/>
              <a:t>28.4.2013</a:t>
            </a:fld>
            <a:endParaRPr lang="tr-T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DEFA8C-F947-479F-BE07-76B6B3F80BF1}" type="slidenum">
              <a:rPr lang="tr-TR" smtClean="0"/>
              <a:pPr/>
              <a:t>‹#›</a:t>
            </a:fld>
            <a:endParaRPr lang="tr-T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5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120" y="4077072"/>
            <a:ext cx="1377120" cy="1249329"/>
          </a:xfrm>
          <a:prstGeom prst="rect">
            <a:avLst/>
          </a:prstGeom>
          <a:ln>
            <a:noFill/>
          </a:ln>
          <a:effectLst>
            <a:softEdge rad="112500"/>
          </a:effectLst>
        </p:spPr>
      </p:pic>
      <p:sp>
        <p:nvSpPr>
          <p:cNvPr id="2" name="1 Başlık"/>
          <p:cNvSpPr>
            <a:spLocks noGrp="1"/>
          </p:cNvSpPr>
          <p:nvPr>
            <p:ph type="ctrTitle"/>
          </p:nvPr>
        </p:nvSpPr>
        <p:spPr>
          <a:xfrm>
            <a:off x="467544" y="548680"/>
            <a:ext cx="8208912" cy="940086"/>
          </a:xfrm>
        </p:spPr>
        <p:txBody>
          <a:bodyPr>
            <a:normAutofit/>
          </a:bodyPr>
          <a:lstStyle/>
          <a:p>
            <a:r>
              <a:rPr lang="tr-TR" sz="4000" dirty="0" smtClean="0"/>
              <a:t>BİYOTEKNOLOJİ HUKUKU</a:t>
            </a:r>
            <a:br>
              <a:rPr lang="tr-TR" sz="4000" dirty="0" smtClean="0"/>
            </a:br>
            <a:r>
              <a:rPr lang="tr-TR" sz="1300" dirty="0" smtClean="0"/>
              <a:t>( İç Hukuk Ve Uluslararası Hukukta </a:t>
            </a:r>
            <a:r>
              <a:rPr lang="tr-TR" sz="1300" dirty="0" err="1" smtClean="0"/>
              <a:t>Biyogüvenlik</a:t>
            </a:r>
            <a:r>
              <a:rPr lang="tr-TR" sz="1300" dirty="0" smtClean="0"/>
              <a:t> - </a:t>
            </a:r>
            <a:r>
              <a:rPr lang="tr-TR" sz="1300" dirty="0" err="1" smtClean="0"/>
              <a:t>Biyoteknoloji</a:t>
            </a:r>
            <a:r>
              <a:rPr lang="tr-TR" sz="1300" dirty="0" smtClean="0"/>
              <a:t> ve Adli Bilimler )</a:t>
            </a:r>
            <a:endParaRPr lang="tr-TR" sz="1300" dirty="0"/>
          </a:p>
        </p:txBody>
      </p:sp>
      <p:sp>
        <p:nvSpPr>
          <p:cNvPr id="4" name="Dikdörtgen 3"/>
          <p:cNvSpPr/>
          <p:nvPr/>
        </p:nvSpPr>
        <p:spPr>
          <a:xfrm>
            <a:off x="2251892" y="5661248"/>
            <a:ext cx="4747582"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3200" b="1" dirty="0" smtClean="0">
                <a:ln w="11430"/>
                <a:solidFill>
                  <a:srgbClr val="002060"/>
                </a:solidFill>
                <a:effectLst>
                  <a:outerShdw blurRad="50800" dist="39000" dir="5460000" algn="tl">
                    <a:srgbClr val="000000">
                      <a:alpha val="38000"/>
                    </a:srgbClr>
                  </a:outerShdw>
                </a:effectLst>
              </a:rPr>
              <a:t>www.devrimhukuk.com</a:t>
            </a:r>
            <a:endParaRPr lang="tr-TR" sz="3200" b="1" cap="none" spc="0" dirty="0">
              <a:ln w="11430"/>
              <a:solidFill>
                <a:srgbClr val="002060"/>
              </a:solidFill>
              <a:effectLst>
                <a:outerShdw blurRad="50800" dist="39000" dir="5460000" algn="tl">
                  <a:srgbClr val="000000">
                    <a:alpha val="38000"/>
                  </a:srgbClr>
                </a:outerShdw>
              </a:effectLst>
            </a:endParaRPr>
          </a:p>
        </p:txBody>
      </p:sp>
      <p:sp>
        <p:nvSpPr>
          <p:cNvPr id="3" name="2 Alt Başlık"/>
          <p:cNvSpPr>
            <a:spLocks noGrp="1"/>
          </p:cNvSpPr>
          <p:nvPr>
            <p:ph type="subTitle" idx="1"/>
          </p:nvPr>
        </p:nvSpPr>
        <p:spPr>
          <a:xfrm>
            <a:off x="738976" y="1628800"/>
            <a:ext cx="7882072" cy="2376264"/>
          </a:xfrm>
        </p:spPr>
        <p:txBody>
          <a:bodyPr>
            <a:normAutofit fontScale="92500" lnSpcReduction="20000"/>
          </a:bodyPr>
          <a:lstStyle/>
          <a:p>
            <a:endParaRPr lang="tr-TR" b="1" dirty="0" smtClean="0"/>
          </a:p>
          <a:p>
            <a:r>
              <a:rPr lang="tr-TR" dirty="0" smtClean="0"/>
              <a:t>Adli Bilimlerde Biyoloji ve </a:t>
            </a:r>
            <a:r>
              <a:rPr lang="tr-TR" dirty="0" err="1" smtClean="0"/>
              <a:t>Biyoteknoloji</a:t>
            </a:r>
            <a:r>
              <a:rPr lang="tr-TR" dirty="0" smtClean="0"/>
              <a:t> Kursu</a:t>
            </a:r>
            <a:endParaRPr lang="tr-TR" b="1" dirty="0" smtClean="0"/>
          </a:p>
          <a:p>
            <a:endParaRPr lang="tr-TR" i="1" dirty="0" smtClean="0"/>
          </a:p>
          <a:p>
            <a:r>
              <a:rPr lang="tr-TR" dirty="0" smtClean="0"/>
              <a:t>28 Nisan 2013</a:t>
            </a:r>
          </a:p>
          <a:p>
            <a:r>
              <a:rPr lang="tr-TR" b="1" dirty="0" smtClean="0"/>
              <a:t>ANKARA</a:t>
            </a:r>
          </a:p>
          <a:p>
            <a:endParaRPr lang="tr-TR" b="1" dirty="0"/>
          </a:p>
          <a:p>
            <a:r>
              <a:rPr lang="tr-TR" i="1" dirty="0"/>
              <a:t>Av. Devrim </a:t>
            </a:r>
            <a:r>
              <a:rPr lang="tr-TR" i="1" dirty="0" smtClean="0"/>
              <a:t>KARAKÜLAH – Av. </a:t>
            </a:r>
            <a:r>
              <a:rPr lang="tr-TR" i="1" dirty="0"/>
              <a:t>Osman Fırat </a:t>
            </a:r>
            <a:r>
              <a:rPr lang="tr-TR" i="1" dirty="0" smtClean="0"/>
              <a:t>TURAN</a:t>
            </a:r>
            <a:endParaRPr lang="tr-TR" b="1" dirty="0" smtClean="0"/>
          </a:p>
          <a:p>
            <a:r>
              <a:rPr lang="tr-TR" b="1" dirty="0" smtClean="0"/>
              <a:t>DEVRİM </a:t>
            </a:r>
            <a:r>
              <a:rPr lang="tr-TR" b="1" dirty="0"/>
              <a:t>HUKUK </a:t>
            </a:r>
            <a:r>
              <a:rPr lang="tr-TR" b="1" dirty="0" smtClean="0"/>
              <a:t>BÜROSU</a:t>
            </a:r>
            <a:endParaRPr lang="tr-TR" b="1" dirty="0"/>
          </a:p>
          <a:p>
            <a:pPr algn="ctr"/>
            <a:endParaRPr lang="tr-TR" b="1" i="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411760" y="1700808"/>
            <a:ext cx="6480720" cy="4680520"/>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1124744"/>
            <a:ext cx="6552728" cy="5755422"/>
          </a:xfrm>
          <a:prstGeom prst="rect">
            <a:avLst/>
          </a:prstGeom>
          <a:noFill/>
        </p:spPr>
        <p:txBody>
          <a:bodyPr wrap="square" rtlCol="0">
            <a:spAutoFit/>
          </a:bodyPr>
          <a:lstStyle/>
          <a:p>
            <a:pPr marL="285750" indent="-285750">
              <a:buFont typeface="Wingdings" pitchFamily="2" charset="2"/>
              <a:buChar char="q"/>
            </a:pPr>
            <a:r>
              <a:rPr lang="tr-TR" sz="1600" dirty="0">
                <a:solidFill>
                  <a:prstClr val="black"/>
                </a:solidFill>
              </a:rPr>
              <a:t>Birleşmiş Milletler Şartı ve uluslararası hukuk ilkeleri uyarınca Devletler, kaynaklarını kendi çevre politikaları doğrultusunda kullanma egemenliği hakkına sahiptirler ve kendi yargı yetkileri veya kontrolleri dahilindeki faaliyetlerin, diğer Devletlerin çevrelerine veya ulusal yargı yetkilerinin sınırları dışındaki alanların çevrelerine zarar vermemesini de sağlamakla yükümlüdürler</a:t>
            </a:r>
            <a:r>
              <a:rPr lang="tr-TR" sz="1600" dirty="0" smtClean="0">
                <a:solidFill>
                  <a:prstClr val="black"/>
                </a:solidFill>
              </a:rPr>
              <a:t>.</a:t>
            </a:r>
          </a:p>
          <a:p>
            <a:endParaRPr lang="tr-TR" sz="1600" dirty="0" smtClean="0">
              <a:solidFill>
                <a:prstClr val="black"/>
              </a:solidFill>
            </a:endParaRPr>
          </a:p>
          <a:p>
            <a:pPr marL="285750" indent="-285750">
              <a:buFont typeface="Wingdings" pitchFamily="2" charset="2"/>
              <a:buChar char="q"/>
            </a:pPr>
            <a:r>
              <a:rPr lang="tr-TR" sz="1600" dirty="0">
                <a:solidFill>
                  <a:prstClr val="black"/>
                </a:solidFill>
              </a:rPr>
              <a:t>Akit Tarafların her biri, kendi özel koşullarına ve imkanlarına göre:</a:t>
            </a:r>
          </a:p>
          <a:p>
            <a:pPr marL="285750" indent="-285750">
              <a:buFont typeface="Wingdings" pitchFamily="2" charset="2"/>
              <a:buChar char="q"/>
            </a:pPr>
            <a:endParaRPr lang="tr-TR" sz="1600" dirty="0">
              <a:solidFill>
                <a:prstClr val="black"/>
              </a:solidFill>
            </a:endParaRPr>
          </a:p>
          <a:p>
            <a:r>
              <a:rPr lang="tr-TR" sz="1600" dirty="0">
                <a:solidFill>
                  <a:prstClr val="black"/>
                </a:solidFill>
              </a:rPr>
              <a:t> </a:t>
            </a:r>
            <a:r>
              <a:rPr lang="tr-TR" sz="1600" dirty="0" smtClean="0">
                <a:solidFill>
                  <a:prstClr val="black"/>
                </a:solidFill>
              </a:rPr>
              <a:t>   (a)Biyolojik </a:t>
            </a:r>
            <a:r>
              <a:rPr lang="tr-TR" sz="1600" dirty="0">
                <a:solidFill>
                  <a:prstClr val="black"/>
                </a:solidFill>
              </a:rPr>
              <a:t>çeşitliliğin korunması ve sürdürülebilir </a:t>
            </a:r>
            <a:r>
              <a:rPr lang="tr-TR" sz="1600" dirty="0" smtClean="0">
                <a:solidFill>
                  <a:prstClr val="black"/>
                </a:solidFill>
              </a:rPr>
              <a:t>kullanımı    </a:t>
            </a:r>
          </a:p>
          <a:p>
            <a:r>
              <a:rPr lang="tr-TR" sz="1600" dirty="0" smtClean="0">
                <a:solidFill>
                  <a:prstClr val="black"/>
                </a:solidFill>
              </a:rPr>
              <a:t>    için</a:t>
            </a:r>
            <a:r>
              <a:rPr lang="tr-TR" sz="1600" dirty="0">
                <a:solidFill>
                  <a:prstClr val="black"/>
                </a:solidFill>
              </a:rPr>
              <a:t>, diğer hususların yanı sıra bu </a:t>
            </a:r>
            <a:r>
              <a:rPr lang="tr-TR" sz="1600" dirty="0" smtClean="0">
                <a:solidFill>
                  <a:prstClr val="black"/>
                </a:solidFill>
              </a:rPr>
              <a:t>Sözleşmede yer </a:t>
            </a:r>
            <a:r>
              <a:rPr lang="tr-TR" sz="1600" dirty="0">
                <a:solidFill>
                  <a:prstClr val="black"/>
                </a:solidFill>
              </a:rPr>
              <a:t>alan ve ilgili </a:t>
            </a:r>
            <a:r>
              <a:rPr lang="tr-TR" sz="1600" dirty="0" smtClean="0">
                <a:solidFill>
                  <a:prstClr val="black"/>
                </a:solidFill>
              </a:rPr>
              <a:t> </a:t>
            </a:r>
          </a:p>
          <a:p>
            <a:r>
              <a:rPr lang="tr-TR" sz="1600" dirty="0">
                <a:solidFill>
                  <a:prstClr val="black"/>
                </a:solidFill>
              </a:rPr>
              <a:t> </a:t>
            </a:r>
            <a:r>
              <a:rPr lang="tr-TR" sz="1600" dirty="0" smtClean="0">
                <a:solidFill>
                  <a:prstClr val="black"/>
                </a:solidFill>
              </a:rPr>
              <a:t>   Akit </a:t>
            </a:r>
            <a:r>
              <a:rPr lang="tr-TR" sz="1600" dirty="0">
                <a:solidFill>
                  <a:prstClr val="black"/>
                </a:solidFill>
              </a:rPr>
              <a:t>Taraf için uygun olan tedbirleri </a:t>
            </a:r>
            <a:r>
              <a:rPr lang="tr-TR" sz="1600" dirty="0" smtClean="0">
                <a:solidFill>
                  <a:prstClr val="black"/>
                </a:solidFill>
              </a:rPr>
              <a:t>yansıtacak </a:t>
            </a:r>
            <a:r>
              <a:rPr lang="tr-TR" sz="1600" dirty="0">
                <a:solidFill>
                  <a:prstClr val="black"/>
                </a:solidFill>
              </a:rPr>
              <a:t>ulusal stratejiler, </a:t>
            </a:r>
            <a:r>
              <a:rPr lang="tr-TR" sz="1600" dirty="0" smtClean="0">
                <a:solidFill>
                  <a:prstClr val="black"/>
                </a:solidFill>
              </a:rPr>
              <a:t> </a:t>
            </a:r>
          </a:p>
          <a:p>
            <a:r>
              <a:rPr lang="tr-TR" sz="1600" dirty="0" smtClean="0">
                <a:solidFill>
                  <a:prstClr val="black"/>
                </a:solidFill>
              </a:rPr>
              <a:t>    planlar </a:t>
            </a:r>
            <a:r>
              <a:rPr lang="tr-TR" sz="1600" dirty="0">
                <a:solidFill>
                  <a:prstClr val="black"/>
                </a:solidFill>
              </a:rPr>
              <a:t>veya </a:t>
            </a:r>
            <a:r>
              <a:rPr lang="tr-TR" sz="1600" dirty="0" smtClean="0">
                <a:solidFill>
                  <a:prstClr val="black"/>
                </a:solidFill>
              </a:rPr>
              <a:t>programlar geliştirecek </a:t>
            </a:r>
            <a:r>
              <a:rPr lang="tr-TR" sz="1600" dirty="0">
                <a:solidFill>
                  <a:prstClr val="black"/>
                </a:solidFill>
              </a:rPr>
              <a:t>veya mevcut strateji, plan veya </a:t>
            </a:r>
            <a:r>
              <a:rPr lang="tr-TR" sz="1600" dirty="0" smtClean="0">
                <a:solidFill>
                  <a:prstClr val="black"/>
                </a:solidFill>
              </a:rPr>
              <a:t> </a:t>
            </a:r>
          </a:p>
          <a:p>
            <a:r>
              <a:rPr lang="tr-TR" sz="1600" dirty="0" smtClean="0">
                <a:solidFill>
                  <a:prstClr val="black"/>
                </a:solidFill>
              </a:rPr>
              <a:t>    programları </a:t>
            </a:r>
            <a:r>
              <a:rPr lang="tr-TR" sz="1600" dirty="0">
                <a:solidFill>
                  <a:prstClr val="black"/>
                </a:solidFill>
              </a:rPr>
              <a:t>bu </a:t>
            </a:r>
            <a:r>
              <a:rPr lang="tr-TR" sz="1600" dirty="0" smtClean="0">
                <a:solidFill>
                  <a:prstClr val="black"/>
                </a:solidFill>
              </a:rPr>
              <a:t>amaçla </a:t>
            </a:r>
            <a:r>
              <a:rPr lang="tr-TR" sz="1600" dirty="0">
                <a:solidFill>
                  <a:prstClr val="black"/>
                </a:solidFill>
              </a:rPr>
              <a:t>uyarlayacaktır; </a:t>
            </a:r>
            <a:endParaRPr lang="tr-TR" sz="1600" dirty="0" smtClean="0">
              <a:solidFill>
                <a:prstClr val="black"/>
              </a:solidFill>
            </a:endParaRPr>
          </a:p>
          <a:p>
            <a:endParaRPr lang="tr-TR" sz="1600" dirty="0">
              <a:solidFill>
                <a:prstClr val="black"/>
              </a:solidFill>
            </a:endParaRPr>
          </a:p>
          <a:p>
            <a:r>
              <a:rPr lang="tr-TR" sz="1600" dirty="0" smtClean="0">
                <a:solidFill>
                  <a:prstClr val="black"/>
                </a:solidFill>
              </a:rPr>
              <a:t>    (b)Biyolojik </a:t>
            </a:r>
            <a:r>
              <a:rPr lang="tr-TR" sz="1600" dirty="0">
                <a:solidFill>
                  <a:prstClr val="black"/>
                </a:solidFill>
              </a:rPr>
              <a:t>çeşitliliğin korunmasını ve sürdürülebilir </a:t>
            </a:r>
            <a:r>
              <a:rPr lang="tr-TR" sz="1600" dirty="0" smtClean="0">
                <a:solidFill>
                  <a:prstClr val="black"/>
                </a:solidFill>
              </a:rPr>
              <a:t>kullanımını</a:t>
            </a:r>
            <a:r>
              <a:rPr lang="tr-TR" sz="1600" dirty="0">
                <a:solidFill>
                  <a:prstClr val="black"/>
                </a:solidFill>
              </a:rPr>
              <a:t>, </a:t>
            </a:r>
            <a:r>
              <a:rPr lang="tr-TR" sz="1600" dirty="0" smtClean="0">
                <a:solidFill>
                  <a:prstClr val="black"/>
                </a:solidFill>
              </a:rPr>
              <a:t> </a:t>
            </a:r>
          </a:p>
          <a:p>
            <a:r>
              <a:rPr lang="tr-TR" sz="1600" dirty="0" smtClean="0">
                <a:solidFill>
                  <a:prstClr val="black"/>
                </a:solidFill>
              </a:rPr>
              <a:t>    mümkün </a:t>
            </a:r>
            <a:r>
              <a:rPr lang="tr-TR" sz="1600" dirty="0">
                <a:solidFill>
                  <a:prstClr val="black"/>
                </a:solidFill>
              </a:rPr>
              <a:t>ve uygun olduğu ölçüde ilgili </a:t>
            </a:r>
            <a:r>
              <a:rPr lang="tr-TR" sz="1600" dirty="0" err="1">
                <a:solidFill>
                  <a:prstClr val="black"/>
                </a:solidFill>
              </a:rPr>
              <a:t>sektörel</a:t>
            </a:r>
            <a:r>
              <a:rPr lang="tr-TR" sz="1600" dirty="0">
                <a:solidFill>
                  <a:prstClr val="black"/>
                </a:solidFill>
              </a:rPr>
              <a:t> </a:t>
            </a:r>
            <a:r>
              <a:rPr lang="tr-TR" sz="1600" dirty="0" smtClean="0">
                <a:solidFill>
                  <a:prstClr val="black"/>
                </a:solidFill>
              </a:rPr>
              <a:t>veya </a:t>
            </a:r>
            <a:r>
              <a:rPr lang="tr-TR" sz="1600" dirty="0">
                <a:solidFill>
                  <a:prstClr val="black"/>
                </a:solidFill>
              </a:rPr>
              <a:t>sektörler-arası </a:t>
            </a:r>
            <a:r>
              <a:rPr lang="tr-TR" sz="1600" dirty="0" smtClean="0">
                <a:solidFill>
                  <a:prstClr val="black"/>
                </a:solidFill>
              </a:rPr>
              <a:t> </a:t>
            </a:r>
          </a:p>
          <a:p>
            <a:r>
              <a:rPr lang="tr-TR" sz="1600" dirty="0" smtClean="0">
                <a:solidFill>
                  <a:prstClr val="black"/>
                </a:solidFill>
              </a:rPr>
              <a:t>    planlar</a:t>
            </a:r>
            <a:r>
              <a:rPr lang="tr-TR" sz="1600" dirty="0">
                <a:solidFill>
                  <a:prstClr val="black"/>
                </a:solidFill>
              </a:rPr>
              <a:t>, programlar ve politikalarla </a:t>
            </a:r>
            <a:r>
              <a:rPr lang="tr-TR" sz="1600" dirty="0" smtClean="0">
                <a:solidFill>
                  <a:prstClr val="black"/>
                </a:solidFill>
              </a:rPr>
              <a:t>bütünleştirecektir</a:t>
            </a:r>
            <a:r>
              <a:rPr lang="tr-TR" sz="1600" dirty="0">
                <a:solidFill>
                  <a:prstClr val="black"/>
                </a:solidFill>
              </a:rPr>
              <a:t>.</a:t>
            </a:r>
          </a:p>
          <a:p>
            <a:pPr marL="285750" indent="-285750">
              <a:buFont typeface="Wingdings" pitchFamily="2" charset="2"/>
              <a:buChar char="q"/>
            </a:pPr>
            <a:endParaRPr lang="tr-TR" sz="1600" dirty="0" smtClean="0">
              <a:solidFill>
                <a:prstClr val="black"/>
              </a:solidFill>
            </a:endParaRPr>
          </a:p>
          <a:p>
            <a:pPr marL="285750" indent="-285750">
              <a:buFont typeface="Wingdings" pitchFamily="2" charset="2"/>
              <a:buChar char="q"/>
            </a:pPr>
            <a:r>
              <a:rPr lang="tr-TR" sz="1600" dirty="0">
                <a:solidFill>
                  <a:prstClr val="black"/>
                </a:solidFill>
              </a:rPr>
              <a:t>Akit tarafların her biri mümkün olduğu ölçüde ve uygun biçimde, biyolojik çeşitlilik unsurlarının korunması ve sürdürülebilir kullanımı için, ekonomik ve sosyal açıdan güvenilir teşvik edici tedbirleri alacaktır.</a:t>
            </a:r>
          </a:p>
        </p:txBody>
      </p:sp>
      <p:sp>
        <p:nvSpPr>
          <p:cNvPr id="7" name="Metin kutusu 6"/>
          <p:cNvSpPr txBox="1"/>
          <p:nvPr/>
        </p:nvSpPr>
        <p:spPr>
          <a:xfrm>
            <a:off x="327879" y="4053916"/>
            <a:ext cx="2227897" cy="646331"/>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İLKE </a:t>
            </a:r>
          </a:p>
          <a:p>
            <a:pPr algn="ctr"/>
            <a:r>
              <a:rPr lang="tr-TR" b="1" dirty="0" smtClean="0">
                <a:effectLst>
                  <a:outerShdw blurRad="38100" dist="38100" dir="2700000" algn="tl">
                    <a:srgbClr val="000000">
                      <a:alpha val="43137"/>
                    </a:srgbClr>
                  </a:outerShdw>
                </a:effectLst>
              </a:rPr>
              <a:t>ve TEDBİRLER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3957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2075050"/>
            <a:ext cx="6336704" cy="4278094"/>
          </a:xfrm>
          <a:prstGeom prst="rect">
            <a:avLst/>
          </a:prstGeom>
          <a:noFill/>
        </p:spPr>
        <p:txBody>
          <a:bodyPr wrap="square" rtlCol="0">
            <a:spAutoFit/>
          </a:bodyPr>
          <a:lstStyle/>
          <a:p>
            <a:pPr marL="285750" indent="-285750">
              <a:buFont typeface="Wingdings" pitchFamily="2" charset="2"/>
              <a:buChar char="q"/>
            </a:pPr>
            <a:r>
              <a:rPr lang="tr-TR" sz="1600" dirty="0" smtClean="0">
                <a:solidFill>
                  <a:prstClr val="black"/>
                </a:solidFill>
              </a:rPr>
              <a:t>İn-</a:t>
            </a:r>
            <a:r>
              <a:rPr lang="tr-TR" sz="1600" dirty="0" err="1" smtClean="0">
                <a:solidFill>
                  <a:prstClr val="black"/>
                </a:solidFill>
              </a:rPr>
              <a:t>sute</a:t>
            </a:r>
            <a:r>
              <a:rPr lang="tr-TR" sz="1600" dirty="0" smtClean="0">
                <a:solidFill>
                  <a:prstClr val="black"/>
                </a:solidFill>
              </a:rPr>
              <a:t> (yerinde) koruma </a:t>
            </a:r>
          </a:p>
          <a:p>
            <a:pPr marL="285750" indent="-285750">
              <a:buFont typeface="Wingdings" pitchFamily="2" charset="2"/>
              <a:buChar char="q"/>
            </a:pPr>
            <a:r>
              <a:rPr lang="tr-TR" sz="1600" dirty="0" err="1" smtClean="0">
                <a:solidFill>
                  <a:prstClr val="black"/>
                </a:solidFill>
              </a:rPr>
              <a:t>Ex-situ</a:t>
            </a:r>
            <a:r>
              <a:rPr lang="tr-TR" sz="1600" dirty="0" smtClean="0">
                <a:solidFill>
                  <a:prstClr val="black"/>
                </a:solidFill>
              </a:rPr>
              <a:t> koruma</a:t>
            </a:r>
          </a:p>
          <a:p>
            <a:endParaRPr lang="tr-TR" sz="1600" dirty="0" smtClean="0">
              <a:solidFill>
                <a:prstClr val="black"/>
              </a:solidFill>
            </a:endParaRPr>
          </a:p>
          <a:p>
            <a:r>
              <a:rPr lang="tr-TR" sz="1600" dirty="0" smtClean="0">
                <a:solidFill>
                  <a:prstClr val="black"/>
                </a:solidFill>
              </a:rPr>
              <a:t>Taraf Devletler;</a:t>
            </a:r>
          </a:p>
          <a:p>
            <a:r>
              <a:rPr lang="tr-TR" sz="1600" dirty="0" smtClean="0">
                <a:solidFill>
                  <a:prstClr val="black"/>
                </a:solidFill>
              </a:rPr>
              <a:t> </a:t>
            </a:r>
            <a:endParaRPr lang="tr-TR" sz="1600" dirty="0">
              <a:solidFill>
                <a:prstClr val="black"/>
              </a:solidFill>
            </a:endParaRPr>
          </a:p>
          <a:p>
            <a:pPr marL="285750" indent="-285750">
              <a:buFont typeface="Wingdings" pitchFamily="2" charset="2"/>
              <a:buChar char="Ø"/>
            </a:pPr>
            <a:r>
              <a:rPr lang="tr-TR" sz="1600" dirty="0" err="1" smtClean="0">
                <a:solidFill>
                  <a:prstClr val="black"/>
                </a:solidFill>
              </a:rPr>
              <a:t>Biyoteknoloji</a:t>
            </a:r>
            <a:r>
              <a:rPr lang="tr-TR" sz="1600" dirty="0" smtClean="0">
                <a:solidFill>
                  <a:prstClr val="black"/>
                </a:solidFill>
              </a:rPr>
              <a:t> </a:t>
            </a:r>
            <a:r>
              <a:rPr lang="tr-TR" sz="1600" dirty="0">
                <a:solidFill>
                  <a:prstClr val="black"/>
                </a:solidFill>
              </a:rPr>
              <a:t>sonucunda değişikliğe uğratılmış ve biyolojik çeşitliliğin korunmasını ve sürdürülebilir kullanımını etkilemesi muhtemel olumsuz çevresel etkiler doğurabilecek canlı organizmaların kullanılması ve serbest bırakılması ile bağlantılı riskleri düzenlemeye, yönetmeye veya denetlemeye yönelik araçları, insan sağlığı için doğabilecek riskleri de dikkate alarak tesis veya idame </a:t>
            </a:r>
            <a:r>
              <a:rPr lang="tr-TR" sz="1600" dirty="0" smtClean="0">
                <a:solidFill>
                  <a:prstClr val="black"/>
                </a:solidFill>
              </a:rPr>
              <a:t>ettirecektir (8/g).</a:t>
            </a:r>
          </a:p>
          <a:p>
            <a:endParaRPr lang="tr-TR" sz="1600" dirty="0" smtClean="0">
              <a:solidFill>
                <a:prstClr val="black"/>
              </a:solidFill>
            </a:endParaRPr>
          </a:p>
          <a:p>
            <a:pPr marL="285750" indent="-285750">
              <a:buFont typeface="Wingdings" pitchFamily="2" charset="2"/>
              <a:buChar char="Ø"/>
            </a:pPr>
            <a:r>
              <a:rPr lang="tr-TR" sz="1600" dirty="0" smtClean="0">
                <a:solidFill>
                  <a:prstClr val="black"/>
                </a:solidFill>
              </a:rPr>
              <a:t>Tehdit </a:t>
            </a:r>
            <a:r>
              <a:rPr lang="tr-TR" sz="1600" dirty="0">
                <a:solidFill>
                  <a:prstClr val="black"/>
                </a:solidFill>
              </a:rPr>
              <a:t>altındaki türlerin ve popülasyonların korunması için gerekli mevzuatı ve/veya düzenleyici diğer hükümleri geliştirecek veya idame </a:t>
            </a:r>
            <a:r>
              <a:rPr lang="tr-TR" sz="1600" dirty="0" smtClean="0">
                <a:solidFill>
                  <a:prstClr val="black"/>
                </a:solidFill>
              </a:rPr>
              <a:t>ettirecektir (8/k).</a:t>
            </a:r>
          </a:p>
          <a:p>
            <a:endParaRPr lang="tr-TR" sz="1600" dirty="0">
              <a:solidFill>
                <a:prstClr val="black"/>
              </a:solidFill>
            </a:endParaRPr>
          </a:p>
        </p:txBody>
      </p:sp>
      <p:sp>
        <p:nvSpPr>
          <p:cNvPr id="7" name="Metin kutusu 6"/>
          <p:cNvSpPr txBox="1"/>
          <p:nvPr/>
        </p:nvSpPr>
        <p:spPr>
          <a:xfrm>
            <a:off x="327879" y="4053916"/>
            <a:ext cx="208388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KORUMA</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51081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1940634"/>
            <a:ext cx="6336704" cy="5016758"/>
          </a:xfrm>
          <a:prstGeom prst="rect">
            <a:avLst/>
          </a:prstGeom>
          <a:noFill/>
        </p:spPr>
        <p:txBody>
          <a:bodyPr wrap="square" rtlCol="0">
            <a:spAutoFit/>
          </a:bodyPr>
          <a:lstStyle/>
          <a:p>
            <a:pPr marL="285750" indent="-285750">
              <a:buFont typeface="Wingdings" pitchFamily="2" charset="2"/>
              <a:buChar char="q"/>
            </a:pPr>
            <a:r>
              <a:rPr lang="tr-TR" sz="1600" dirty="0" smtClean="0">
                <a:solidFill>
                  <a:prstClr val="black"/>
                </a:solidFill>
              </a:rPr>
              <a:t>Devletlerin </a:t>
            </a:r>
            <a:r>
              <a:rPr lang="tr-TR" sz="1600" dirty="0">
                <a:solidFill>
                  <a:prstClr val="black"/>
                </a:solidFill>
              </a:rPr>
              <a:t>kendi doğal kaynakları üzerindeki egemenlik hakları dikkate alındığında, genetik kaynaklara erişime kayıt getirme yetkisi de ulusal hükümetlere aittir ve ulusal mevzuata tabidir</a:t>
            </a:r>
            <a:r>
              <a:rPr lang="tr-TR" sz="1600" dirty="0" smtClean="0">
                <a:solidFill>
                  <a:prstClr val="black"/>
                </a:solidFill>
              </a:rPr>
              <a:t>.</a:t>
            </a:r>
          </a:p>
          <a:p>
            <a:pPr marL="285750" indent="-285750">
              <a:buFont typeface="Wingdings" pitchFamily="2" charset="2"/>
              <a:buChar char="q"/>
            </a:pPr>
            <a:r>
              <a:rPr lang="tr-TR" sz="1600" dirty="0" smtClean="0">
                <a:solidFill>
                  <a:prstClr val="black"/>
                </a:solidFill>
              </a:rPr>
              <a:t>Akit </a:t>
            </a:r>
            <a:r>
              <a:rPr lang="tr-TR" sz="1600" dirty="0">
                <a:solidFill>
                  <a:prstClr val="black"/>
                </a:solidFill>
              </a:rPr>
              <a:t>Tarafların her biri, diğer Akit Tarafların çevresel açıdan güvenilir kullanım amaçları ile genetik kaynaklara erişimini kolaylaştıracak şartları yaratmaya ve bu Sözleşmenin amaçlarına aykırı kısıtlamalar uygulamamaya gayret edecektir</a:t>
            </a:r>
            <a:r>
              <a:rPr lang="tr-TR" sz="1600" dirty="0" smtClean="0">
                <a:solidFill>
                  <a:prstClr val="black"/>
                </a:solidFill>
              </a:rPr>
              <a:t>.</a:t>
            </a:r>
            <a:endParaRPr lang="tr-TR" sz="1600" dirty="0">
              <a:solidFill>
                <a:prstClr val="black"/>
              </a:solidFill>
            </a:endParaRPr>
          </a:p>
          <a:p>
            <a:pPr marL="285750" indent="-285750">
              <a:buFont typeface="Wingdings" pitchFamily="2" charset="2"/>
              <a:buChar char="q"/>
            </a:pPr>
            <a:r>
              <a:rPr lang="tr-TR" sz="1600" dirty="0" smtClean="0">
                <a:solidFill>
                  <a:prstClr val="black"/>
                </a:solidFill>
              </a:rPr>
              <a:t>Akit </a:t>
            </a:r>
            <a:r>
              <a:rPr lang="tr-TR" sz="1600" dirty="0">
                <a:solidFill>
                  <a:prstClr val="black"/>
                </a:solidFill>
              </a:rPr>
              <a:t>Tarafların her biri, diğer Akit Taraflarca temin edilen genetik kaynaklara dayalı bilimsel araştırmaları, o tarafların da tam katılımıyla ve mümkünse onların ülkelerinde geliştirip yürütmek için çaba harcayacaktır.</a:t>
            </a:r>
          </a:p>
          <a:p>
            <a:pPr marL="285750" indent="-285750">
              <a:buFont typeface="Wingdings" pitchFamily="2" charset="2"/>
              <a:buChar char="q"/>
            </a:pPr>
            <a:r>
              <a:rPr lang="tr-TR" sz="1600" dirty="0" smtClean="0">
                <a:solidFill>
                  <a:prstClr val="black"/>
                </a:solidFill>
              </a:rPr>
              <a:t>Akit </a:t>
            </a:r>
            <a:r>
              <a:rPr lang="tr-TR" sz="1600" dirty="0">
                <a:solidFill>
                  <a:prstClr val="black"/>
                </a:solidFill>
              </a:rPr>
              <a:t>tarafların her biri, genetik kaynakların ticari ve başka amaçlarla kullanımından doğan yararlarla araştırma ve geliştirme sonuçlarını, bu kaynakları temin eden Akit Tarafla adil ve hakkaniyete uygun biçimde paylaşmak amacı ile, uygun şekilde ve 16 ile 19 uncu Maddeler doğrultusunda ve gerektiğinde 20 ve 21 inci Maddelerde öngörülen mali mekanizma aracılığı ile idari, yasal veya siyasi tedbirleri alacaktır. Bu paylaşım karşılıklı olarak mutabık kalınan şartlara dayanacaktır.</a:t>
            </a:r>
          </a:p>
          <a:p>
            <a:pPr marL="285750" indent="-285750">
              <a:buFont typeface="Wingdings" pitchFamily="2" charset="2"/>
              <a:buChar char="q"/>
            </a:pPr>
            <a:endParaRPr lang="tr-TR" sz="1600" dirty="0">
              <a:solidFill>
                <a:prstClr val="black"/>
              </a:solidFill>
            </a:endParaRPr>
          </a:p>
        </p:txBody>
      </p:sp>
      <p:sp>
        <p:nvSpPr>
          <p:cNvPr id="7" name="Metin kutusu 6"/>
          <p:cNvSpPr txBox="1"/>
          <p:nvPr/>
        </p:nvSpPr>
        <p:spPr>
          <a:xfrm>
            <a:off x="327879" y="4053916"/>
            <a:ext cx="2083881" cy="923330"/>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GENETİK KAYNAKLARA ERİŞİM</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45293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1401445"/>
            <a:ext cx="6336704" cy="5339923"/>
          </a:xfrm>
          <a:prstGeom prst="rect">
            <a:avLst/>
          </a:prstGeom>
          <a:noFill/>
        </p:spPr>
        <p:txBody>
          <a:bodyPr wrap="square" rtlCol="0">
            <a:spAutoFit/>
          </a:bodyPr>
          <a:lstStyle/>
          <a:p>
            <a:pPr marL="285750" indent="-285750">
              <a:buFont typeface="Wingdings" pitchFamily="2" charset="2"/>
              <a:buChar char="q"/>
            </a:pPr>
            <a:r>
              <a:rPr lang="tr-TR" sz="1300" dirty="0" smtClean="0">
                <a:solidFill>
                  <a:prstClr val="black"/>
                </a:solidFill>
              </a:rPr>
              <a:t>Akit </a:t>
            </a:r>
            <a:r>
              <a:rPr lang="tr-TR" sz="1300" dirty="0">
                <a:solidFill>
                  <a:prstClr val="black"/>
                </a:solidFill>
              </a:rPr>
              <a:t>Tarafların her biri, </a:t>
            </a:r>
            <a:r>
              <a:rPr lang="tr-TR" sz="1300" dirty="0" err="1">
                <a:solidFill>
                  <a:prstClr val="black"/>
                </a:solidFill>
              </a:rPr>
              <a:t>biyoteknolojik</a:t>
            </a:r>
            <a:r>
              <a:rPr lang="tr-TR" sz="1300" dirty="0">
                <a:solidFill>
                  <a:prstClr val="black"/>
                </a:solidFill>
              </a:rPr>
              <a:t> araştırma için genetik kaynakları temin eden Akit Tarafların ve özellikle gelişmekte olan ülkelerin, mümkünse bu Akit Tarafların ülkelerinde, </a:t>
            </a:r>
            <a:r>
              <a:rPr lang="tr-TR" sz="1300" dirty="0" err="1">
                <a:solidFill>
                  <a:prstClr val="black"/>
                </a:solidFill>
              </a:rPr>
              <a:t>biyoteknolojik</a:t>
            </a:r>
            <a:r>
              <a:rPr lang="tr-TR" sz="1300" dirty="0">
                <a:solidFill>
                  <a:prstClr val="black"/>
                </a:solidFill>
              </a:rPr>
              <a:t> araştırma faaliyetlerine etkin biçimde katılımını sağlamak için uygun yasal, idari veya siyasi tedbirleri alacaktır.</a:t>
            </a:r>
          </a:p>
          <a:p>
            <a:pPr marL="285750" indent="-285750">
              <a:buFont typeface="Wingdings" pitchFamily="2" charset="2"/>
              <a:buChar char="q"/>
            </a:pPr>
            <a:endParaRPr lang="tr-TR" sz="1300" dirty="0">
              <a:solidFill>
                <a:prstClr val="black"/>
              </a:solidFill>
            </a:endParaRPr>
          </a:p>
          <a:p>
            <a:pPr marL="285750" indent="-285750">
              <a:buFont typeface="Wingdings" pitchFamily="2" charset="2"/>
              <a:buChar char="q"/>
            </a:pPr>
            <a:r>
              <a:rPr lang="tr-TR" sz="1300" dirty="0" smtClean="0">
                <a:solidFill>
                  <a:prstClr val="black"/>
                </a:solidFill>
              </a:rPr>
              <a:t>Akit </a:t>
            </a:r>
            <a:r>
              <a:rPr lang="tr-TR" sz="1300" dirty="0">
                <a:solidFill>
                  <a:prstClr val="black"/>
                </a:solidFill>
              </a:rPr>
              <a:t>Tarafların her biri, Akit Tarafların ve özellikle gelişmekte olan ülkelerin, bu Akit Taraflarca temin edilen genetik kaynaklara dayalı </a:t>
            </a:r>
            <a:r>
              <a:rPr lang="tr-TR" sz="1300" dirty="0" err="1">
                <a:solidFill>
                  <a:prstClr val="black"/>
                </a:solidFill>
              </a:rPr>
              <a:t>biyoteknolojilerden</a:t>
            </a:r>
            <a:r>
              <a:rPr lang="tr-TR" sz="1300" dirty="0">
                <a:solidFill>
                  <a:prstClr val="black"/>
                </a:solidFill>
              </a:rPr>
              <a:t> doğan yarar ve sonuçlara, adil ve hakkaniyete uygun biçimde öncelikli erişimini teşvik etmek ve arttırmak için makul tüm tedbirleri alacaktır. Bu erişim karşılıklı olarak mutabık kalınan şartlara tabi olacaktır.</a:t>
            </a:r>
          </a:p>
          <a:p>
            <a:pPr marL="285750" indent="-285750">
              <a:buFont typeface="Wingdings" pitchFamily="2" charset="2"/>
              <a:buChar char="q"/>
            </a:pPr>
            <a:endParaRPr lang="tr-TR" sz="1300" dirty="0">
              <a:solidFill>
                <a:prstClr val="black"/>
              </a:solidFill>
            </a:endParaRPr>
          </a:p>
          <a:p>
            <a:pPr marL="285750" indent="-285750">
              <a:buFont typeface="Wingdings" pitchFamily="2" charset="2"/>
              <a:buChar char="q"/>
            </a:pPr>
            <a:r>
              <a:rPr lang="tr-TR" sz="1300" dirty="0" smtClean="0">
                <a:solidFill>
                  <a:prstClr val="black"/>
                </a:solidFill>
              </a:rPr>
              <a:t>Taraflar</a:t>
            </a:r>
            <a:r>
              <a:rPr lang="tr-TR" sz="1300" dirty="0">
                <a:solidFill>
                  <a:prstClr val="black"/>
                </a:solidFill>
              </a:rPr>
              <a:t>, </a:t>
            </a:r>
            <a:r>
              <a:rPr lang="tr-TR" sz="1300" dirty="0" err="1">
                <a:solidFill>
                  <a:prstClr val="black"/>
                </a:solidFill>
              </a:rPr>
              <a:t>biyoteknoloji</a:t>
            </a:r>
            <a:r>
              <a:rPr lang="tr-TR" sz="1300" dirty="0">
                <a:solidFill>
                  <a:prstClr val="black"/>
                </a:solidFill>
              </a:rPr>
              <a:t> sonucunda değişime uğratılmış ve biyolojik çeşitliliğin korunması ve sürdürülebilir kullanımı üzerinde olumsuz etkide bulunabilecek her türlü canlı organizmanın emniyetli biçimde taşınması, işlem görmesi ve kullanılması konusunda, özellikle önceden bilgilendirerek mutabakat sağlanmasını da kapsayan uygun usullerin yer aldığı bir protokolün gerekliliğini ve bunun şeklini değerlendireceklerdir.</a:t>
            </a:r>
          </a:p>
          <a:p>
            <a:pPr marL="285750" indent="-285750">
              <a:buFont typeface="Wingdings" pitchFamily="2" charset="2"/>
              <a:buChar char="q"/>
            </a:pPr>
            <a:endParaRPr lang="tr-TR" sz="1300" dirty="0">
              <a:solidFill>
                <a:prstClr val="black"/>
              </a:solidFill>
            </a:endParaRPr>
          </a:p>
          <a:p>
            <a:pPr marL="285750" indent="-285750">
              <a:buFont typeface="Wingdings" pitchFamily="2" charset="2"/>
              <a:buChar char="q"/>
            </a:pPr>
            <a:r>
              <a:rPr lang="tr-TR" sz="1300" dirty="0" smtClean="0">
                <a:solidFill>
                  <a:prstClr val="black"/>
                </a:solidFill>
              </a:rPr>
              <a:t>Akit </a:t>
            </a:r>
            <a:r>
              <a:rPr lang="tr-TR" sz="1300" dirty="0">
                <a:solidFill>
                  <a:prstClr val="black"/>
                </a:solidFill>
              </a:rPr>
              <a:t>Tarafların her biri, yukarıdaki 3 üncü paragrafta anılan organizmaların işlem görmesinde kendisinin şart koştuğu kullanım ve emniyet kurallarına ilişkin mevcut her türlü bilgiyi, ayrıca özgün organizmaların potansiyel olumsuz etkileriyle ilgili mevcut her türlü bilgiyi, bu organizmaların ithal edileceği Akit Tarafa, ya doğrudan doğruya ya da bu çeşit organizmaları kendi yargı yetkisinin alanı içinde temin etmekte olan gerçek veya hükmi şahıslardan talep ederek verecektir.</a:t>
            </a:r>
          </a:p>
          <a:p>
            <a:endParaRPr lang="tr-TR" sz="1600" dirty="0">
              <a:solidFill>
                <a:prstClr val="black"/>
              </a:solidFill>
            </a:endParaRPr>
          </a:p>
        </p:txBody>
      </p:sp>
      <p:sp>
        <p:nvSpPr>
          <p:cNvPr id="7" name="Metin kutusu 6"/>
          <p:cNvSpPr txBox="1"/>
          <p:nvPr/>
        </p:nvSpPr>
        <p:spPr>
          <a:xfrm>
            <a:off x="107504" y="4071406"/>
            <a:ext cx="2448272" cy="1200329"/>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BİYOTEKNOLOJİNİN İŞLEM GÖRMESİ VE YARARLARININ DAĞITIMI</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97390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2075050"/>
            <a:ext cx="6336704" cy="4524315"/>
          </a:xfrm>
          <a:prstGeom prst="rect">
            <a:avLst/>
          </a:prstGeom>
          <a:noFill/>
        </p:spPr>
        <p:txBody>
          <a:bodyPr wrap="square" rtlCol="0">
            <a:spAutoFit/>
          </a:bodyPr>
          <a:lstStyle/>
          <a:p>
            <a:pPr marL="285750" indent="-285750">
              <a:buFont typeface="Wingdings" pitchFamily="2" charset="2"/>
              <a:buChar char="q"/>
            </a:pPr>
            <a:r>
              <a:rPr lang="tr-TR" sz="1600" dirty="0" smtClean="0">
                <a:solidFill>
                  <a:prstClr val="black"/>
                </a:solidFill>
              </a:rPr>
              <a:t>Akit </a:t>
            </a:r>
            <a:r>
              <a:rPr lang="tr-TR" sz="1600" dirty="0">
                <a:solidFill>
                  <a:prstClr val="black"/>
                </a:solidFill>
              </a:rPr>
              <a:t>Taraflar, gelişmekte olan ülkelerin özel ihtiyaçlarını dikkate alarak biyolojik çeşitliliğin korunması ve sürdürülebilir kullanımı ile ilgili olan herkese açık tüm kaynaklardan bilgi alışverişini kolaylaştıracaklardır</a:t>
            </a:r>
            <a:r>
              <a:rPr lang="tr-TR" sz="1600" dirty="0" smtClean="0">
                <a:solidFill>
                  <a:prstClr val="black"/>
                </a:solidFill>
              </a:rPr>
              <a:t>.</a:t>
            </a:r>
          </a:p>
          <a:p>
            <a:endParaRPr lang="tr-TR" sz="1600" dirty="0" smtClean="0">
              <a:solidFill>
                <a:prstClr val="black"/>
              </a:solidFill>
            </a:endParaRPr>
          </a:p>
          <a:p>
            <a:pPr marL="285750" indent="-285750">
              <a:buFont typeface="Wingdings" pitchFamily="2" charset="2"/>
              <a:buChar char="q"/>
            </a:pPr>
            <a:r>
              <a:rPr lang="tr-TR" sz="1600" dirty="0" smtClean="0">
                <a:solidFill>
                  <a:prstClr val="black"/>
                </a:solidFill>
              </a:rPr>
              <a:t>Akit </a:t>
            </a:r>
            <a:r>
              <a:rPr lang="tr-TR" sz="1600" dirty="0">
                <a:solidFill>
                  <a:prstClr val="black"/>
                </a:solidFill>
              </a:rPr>
              <a:t>Taraflar, gerektiğinde ilgili uluslararası ve ulusal kurumlar aracılığı ile, biyolojik çeşitliliğin korunması ve sürdürülebilir kullanımı alanında uluslararası teknik ve bilimsel işbirliğini arttıracaklardır</a:t>
            </a:r>
            <a:r>
              <a:rPr lang="tr-TR" sz="1600" dirty="0" smtClean="0">
                <a:solidFill>
                  <a:prstClr val="black"/>
                </a:solidFill>
              </a:rPr>
              <a:t>.</a:t>
            </a:r>
          </a:p>
          <a:p>
            <a:endParaRPr lang="tr-TR" sz="1600" dirty="0" smtClean="0">
              <a:solidFill>
                <a:prstClr val="black"/>
              </a:solidFill>
            </a:endParaRPr>
          </a:p>
          <a:p>
            <a:pPr marL="285750" indent="-285750">
              <a:buFont typeface="Wingdings" pitchFamily="2" charset="2"/>
              <a:buChar char="q"/>
            </a:pPr>
            <a:r>
              <a:rPr lang="tr-TR" sz="1600" dirty="0" smtClean="0">
                <a:solidFill>
                  <a:prstClr val="black"/>
                </a:solidFill>
              </a:rPr>
              <a:t>Akit </a:t>
            </a:r>
            <a:r>
              <a:rPr lang="tr-TR" sz="1600" dirty="0">
                <a:solidFill>
                  <a:prstClr val="black"/>
                </a:solidFill>
              </a:rPr>
              <a:t>Taraflar arasında bu Sözleşmenin yorumlanması veya uygulanması ile ilgili bir uyuşmazlık çıkması halinde, ilgili taraflar bu uyuşmazlığı müzakereler yoluyla gidermeye çalışacaklardır.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smtClean="0">
                <a:solidFill>
                  <a:prstClr val="black"/>
                </a:solidFill>
              </a:rPr>
              <a:t>İlgili </a:t>
            </a:r>
            <a:r>
              <a:rPr lang="tr-TR" sz="1600" dirty="0">
                <a:solidFill>
                  <a:prstClr val="black"/>
                </a:solidFill>
              </a:rPr>
              <a:t>taraflar müzakereler sonucunda mutabakata varamadıkları takdirde, müştereken, üçüncü bir tarafın yardımlarını veya aracılığını talep edebilirler.</a:t>
            </a:r>
          </a:p>
          <a:p>
            <a:endParaRPr lang="tr-TR" sz="1600" dirty="0">
              <a:solidFill>
                <a:prstClr val="black"/>
              </a:solidFill>
            </a:endParaRPr>
          </a:p>
        </p:txBody>
      </p:sp>
      <p:sp>
        <p:nvSpPr>
          <p:cNvPr id="7" name="Metin kutusu 6"/>
          <p:cNvSpPr txBox="1"/>
          <p:nvPr/>
        </p:nvSpPr>
        <p:spPr>
          <a:xfrm>
            <a:off x="327879" y="4053916"/>
            <a:ext cx="208388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DİĞER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21836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BEBA8EAE-BF5A-486C-A8C5-ECC9F3942E4B}">
                <a14:imgProps xmlns:a14="http://schemas.microsoft.com/office/drawing/2010/main">
                  <a14:imgLayer r:embed="rId3">
                    <a14:imgEffect>
                      <a14:artisticPastelsSmooth/>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3656789">
            <a:off x="519203" y="2024377"/>
            <a:ext cx="1614071" cy="13450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CARTAGENE </a:t>
            </a:r>
            <a:br>
              <a:rPr lang="tr-TR" sz="3100" dirty="0" smtClean="0"/>
            </a:br>
            <a:r>
              <a:rPr lang="tr-TR" sz="3100" dirty="0" smtClean="0"/>
              <a:t>BİYOGÜVENLİK PROTOKOLÜ</a:t>
            </a:r>
            <a:endParaRPr lang="tr-TR" sz="3100" dirty="0"/>
          </a:p>
        </p:txBody>
      </p:sp>
      <p:sp>
        <p:nvSpPr>
          <p:cNvPr id="6" name="Metin kutusu 5"/>
          <p:cNvSpPr txBox="1"/>
          <p:nvPr/>
        </p:nvSpPr>
        <p:spPr>
          <a:xfrm>
            <a:off x="2411760" y="1503278"/>
            <a:ext cx="6336704" cy="5509200"/>
          </a:xfrm>
          <a:prstGeom prst="rect">
            <a:avLst/>
          </a:prstGeom>
          <a:noFill/>
        </p:spPr>
        <p:txBody>
          <a:bodyPr wrap="square" rtlCol="0">
            <a:spAutoFit/>
          </a:bodyPr>
          <a:lstStyle/>
          <a:p>
            <a:pPr marL="285750" indent="-285750">
              <a:buFont typeface="Wingdings" pitchFamily="2" charset="2"/>
              <a:buChar char="q"/>
            </a:pPr>
            <a:r>
              <a:rPr lang="tr-TR" sz="1600" dirty="0" smtClean="0">
                <a:solidFill>
                  <a:prstClr val="black"/>
                </a:solidFill>
              </a:rPr>
              <a:t>2000 yılında </a:t>
            </a:r>
            <a:r>
              <a:rPr lang="tr-TR" sz="1600" dirty="0" err="1" smtClean="0">
                <a:solidFill>
                  <a:prstClr val="black"/>
                </a:solidFill>
              </a:rPr>
              <a:t>Türkiyeninde</a:t>
            </a:r>
            <a:r>
              <a:rPr lang="tr-TR" sz="1600" dirty="0" smtClean="0">
                <a:solidFill>
                  <a:prstClr val="black"/>
                </a:solidFill>
              </a:rPr>
              <a:t> aralarında bulunduğu 199 ülke tarafından kabul edilmiştir.2003 yılında yayımlanarak yürürlüğe girmiştir. </a:t>
            </a:r>
          </a:p>
          <a:p>
            <a:endParaRPr lang="tr-TR" sz="1600" dirty="0" smtClean="0">
              <a:solidFill>
                <a:prstClr val="black"/>
              </a:solidFill>
            </a:endParaRPr>
          </a:p>
          <a:p>
            <a:pPr marL="285750" indent="-285750">
              <a:buFont typeface="Wingdings" pitchFamily="2" charset="2"/>
              <a:buChar char="q"/>
            </a:pPr>
            <a:r>
              <a:rPr lang="tr-TR" sz="1600" dirty="0" smtClean="0">
                <a:solidFill>
                  <a:prstClr val="black"/>
                </a:solidFill>
              </a:rPr>
              <a:t>GDO </a:t>
            </a:r>
            <a:r>
              <a:rPr lang="tr-TR" sz="1600" dirty="0" err="1" smtClean="0">
                <a:solidFill>
                  <a:prstClr val="black"/>
                </a:solidFill>
              </a:rPr>
              <a:t>ların</a:t>
            </a:r>
            <a:r>
              <a:rPr lang="tr-TR" sz="1600" dirty="0" smtClean="0">
                <a:solidFill>
                  <a:prstClr val="black"/>
                </a:solidFill>
              </a:rPr>
              <a:t> kullanımını belirleyen en kapsamlı ve etkili hukuki düzenlemelerden biridir.</a:t>
            </a:r>
          </a:p>
          <a:p>
            <a:r>
              <a:rPr lang="tr-TR" sz="1600" dirty="0" smtClean="0">
                <a:solidFill>
                  <a:prstClr val="black"/>
                </a:solidFill>
              </a:rPr>
              <a:t> </a:t>
            </a:r>
          </a:p>
          <a:p>
            <a:pPr marL="285750" indent="-285750">
              <a:buFont typeface="Wingdings" pitchFamily="2" charset="2"/>
              <a:buChar char="q"/>
            </a:pPr>
            <a:r>
              <a:rPr lang="tr-TR" sz="1600" dirty="0" smtClean="0">
                <a:solidFill>
                  <a:prstClr val="black"/>
                </a:solidFill>
              </a:rPr>
              <a:t>Protokolün </a:t>
            </a:r>
            <a:r>
              <a:rPr lang="tr-TR" sz="1600" dirty="0">
                <a:solidFill>
                  <a:prstClr val="black"/>
                </a:solidFill>
              </a:rPr>
              <a:t>amacı insan sağlığı üzerindeki riskler göz önünde bulundurularak ve özellikle sınır ötesi hareketler üzerinde odaklanarak, biyolojik çeşitliliğin korunması ve sürdürülebilir kullanımı üzerinde olumsuz etkilere sahip olabilecek ve modern </a:t>
            </a:r>
            <a:r>
              <a:rPr lang="tr-TR" sz="1600" dirty="0" err="1">
                <a:solidFill>
                  <a:prstClr val="black"/>
                </a:solidFill>
              </a:rPr>
              <a:t>biyoteknoloji</a:t>
            </a:r>
            <a:r>
              <a:rPr lang="tr-TR" sz="1600" dirty="0">
                <a:solidFill>
                  <a:prstClr val="black"/>
                </a:solidFill>
              </a:rPr>
              <a:t> kullanılarak elde edilmiş olan değiştirilmiş canlı organizmaların güvenli nakli, muamelesi ve kullanımı alanında yeterli bir koruma düzeyinin sağlanmasına katkıda bulunmaktır</a:t>
            </a:r>
            <a:r>
              <a:rPr lang="tr-TR" sz="1600" dirty="0" smtClean="0">
                <a:solidFill>
                  <a:prstClr val="black"/>
                </a:solidFill>
              </a:rPr>
              <a:t>.</a:t>
            </a:r>
          </a:p>
          <a:p>
            <a:endParaRPr lang="tr-TR" sz="1600" dirty="0" smtClean="0">
              <a:solidFill>
                <a:prstClr val="black"/>
              </a:solidFill>
            </a:endParaRPr>
          </a:p>
          <a:p>
            <a:pPr marL="285750" indent="-285750">
              <a:buFont typeface="Wingdings" pitchFamily="2" charset="2"/>
              <a:buChar char="q"/>
            </a:pPr>
            <a:r>
              <a:rPr lang="tr-TR" sz="1600" dirty="0" smtClean="0">
                <a:solidFill>
                  <a:prstClr val="black"/>
                </a:solidFill>
              </a:rPr>
              <a:t>Bu </a:t>
            </a:r>
            <a:r>
              <a:rPr lang="tr-TR" sz="1600" dirty="0">
                <a:solidFill>
                  <a:prstClr val="black"/>
                </a:solidFill>
              </a:rPr>
              <a:t>Protokol, insan sağlığı üzerindeki riskler de göz önünde bulundurularak, biyolojik çeşitliliğin korunması ve sürdürülebilir kullanımı üzerinde olumsuz etkilere sahip olabilecek olan tüm değiştirilmiş canlı organizmaların sınır ötesi hareketi, transit geçişi, muamelesi ve kullanılması için geçerli olacaktır. </a:t>
            </a:r>
            <a:r>
              <a:rPr lang="tr-TR" sz="1600" dirty="0"/>
              <a:t>İnsanlar için ecza malzemesi olarak değiştirilmiş canlı organizmalar, Protokol kapsamı dışında tutulmaktadır </a:t>
            </a:r>
            <a:endParaRPr lang="tr-TR" sz="1600" dirty="0">
              <a:solidFill>
                <a:prstClr val="black"/>
              </a:solidFill>
            </a:endParaRPr>
          </a:p>
        </p:txBody>
      </p:sp>
      <p:sp>
        <p:nvSpPr>
          <p:cNvPr id="7" name="Metin kutusu 6"/>
          <p:cNvSpPr txBox="1"/>
          <p:nvPr/>
        </p:nvSpPr>
        <p:spPr>
          <a:xfrm>
            <a:off x="284297" y="4011657"/>
            <a:ext cx="2083881" cy="646331"/>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AMAÇ ve KAPSAM</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4782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BEBA8EAE-BF5A-486C-A8C5-ECC9F3942E4B}">
                <a14:imgProps xmlns:a14="http://schemas.microsoft.com/office/drawing/2010/main">
                  <a14:imgLayer r:embed="rId3">
                    <a14:imgEffect>
                      <a14:artisticPastelsSmooth/>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3656789">
            <a:off x="519203" y="2024377"/>
            <a:ext cx="1614071" cy="13450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CARTAGENE </a:t>
            </a:r>
            <a:br>
              <a:rPr lang="tr-TR" sz="3100" dirty="0" smtClean="0"/>
            </a:br>
            <a:r>
              <a:rPr lang="tr-TR" sz="3100" dirty="0" smtClean="0"/>
              <a:t>BİYOGÜVENLİK PROTOKOLÜ</a:t>
            </a:r>
            <a:endParaRPr lang="tr-TR" sz="3100" dirty="0"/>
          </a:p>
        </p:txBody>
      </p:sp>
      <p:sp>
        <p:nvSpPr>
          <p:cNvPr id="6" name="Metin kutusu 5"/>
          <p:cNvSpPr txBox="1"/>
          <p:nvPr/>
        </p:nvSpPr>
        <p:spPr>
          <a:xfrm>
            <a:off x="2429052" y="1796618"/>
            <a:ext cx="6336704" cy="5016758"/>
          </a:xfrm>
          <a:prstGeom prst="rect">
            <a:avLst/>
          </a:prstGeom>
          <a:noFill/>
        </p:spPr>
        <p:txBody>
          <a:bodyPr wrap="square" rtlCol="0">
            <a:spAutoFit/>
          </a:bodyPr>
          <a:lstStyle/>
          <a:p>
            <a:pPr marL="285750" indent="-285750">
              <a:buFont typeface="Wingdings" pitchFamily="2" charset="2"/>
              <a:buChar char="q"/>
            </a:pPr>
            <a:r>
              <a:rPr lang="tr-TR" sz="1600" dirty="0" smtClean="0">
                <a:solidFill>
                  <a:prstClr val="black"/>
                </a:solidFill>
              </a:rPr>
              <a:t>Protokole göre </a:t>
            </a:r>
            <a:r>
              <a:rPr lang="tr-TR" sz="1600" dirty="0" err="1" smtClean="0">
                <a:solidFill>
                  <a:prstClr val="black"/>
                </a:solidFill>
              </a:rPr>
              <a:t>GDO’ların</a:t>
            </a:r>
            <a:r>
              <a:rPr lang="tr-TR" sz="1600" dirty="0" smtClean="0">
                <a:solidFill>
                  <a:prstClr val="black"/>
                </a:solidFill>
              </a:rPr>
              <a:t> </a:t>
            </a:r>
            <a:r>
              <a:rPr lang="tr-TR" sz="1600" dirty="0">
                <a:solidFill>
                  <a:prstClr val="black"/>
                </a:solidFill>
              </a:rPr>
              <a:t>üretimi ve kullanımının </a:t>
            </a:r>
            <a:r>
              <a:rPr lang="tr-TR" sz="1600" dirty="0" smtClean="0">
                <a:solidFill>
                  <a:prstClr val="black"/>
                </a:solidFill>
              </a:rPr>
              <a:t>düzenlenmesinde </a:t>
            </a:r>
          </a:p>
          <a:p>
            <a:pPr marL="285750" indent="-285750">
              <a:buFont typeface="Wingdings" pitchFamily="2" charset="2"/>
              <a:buChar char="Ø"/>
            </a:pPr>
            <a:r>
              <a:rPr lang="tr-TR" sz="1600" dirty="0" smtClean="0">
                <a:solidFill>
                  <a:prstClr val="black"/>
                </a:solidFill>
              </a:rPr>
              <a:t>doğayla </a:t>
            </a:r>
            <a:r>
              <a:rPr lang="tr-TR" sz="1600" dirty="0">
                <a:solidFill>
                  <a:prstClr val="black"/>
                </a:solidFill>
              </a:rPr>
              <a:t>etkileşim, </a:t>
            </a:r>
            <a:endParaRPr lang="tr-TR" sz="1600" dirty="0" smtClean="0">
              <a:solidFill>
                <a:prstClr val="black"/>
              </a:solidFill>
            </a:endParaRPr>
          </a:p>
          <a:p>
            <a:pPr marL="285750" indent="-285750">
              <a:buFont typeface="Wingdings" pitchFamily="2" charset="2"/>
              <a:buChar char="Ø"/>
            </a:pPr>
            <a:r>
              <a:rPr lang="tr-TR" sz="1600" dirty="0" err="1" smtClean="0">
                <a:solidFill>
                  <a:prstClr val="black"/>
                </a:solidFill>
              </a:rPr>
              <a:t>sosyo</a:t>
            </a:r>
            <a:r>
              <a:rPr lang="tr-TR" sz="1600" dirty="0" smtClean="0">
                <a:solidFill>
                  <a:prstClr val="black"/>
                </a:solidFill>
              </a:rPr>
              <a:t>-ekonomik </a:t>
            </a:r>
            <a:r>
              <a:rPr lang="tr-TR" sz="1600" dirty="0">
                <a:solidFill>
                  <a:prstClr val="black"/>
                </a:solidFill>
              </a:rPr>
              <a:t>yapı, </a:t>
            </a:r>
            <a:endParaRPr lang="tr-TR" sz="1600" dirty="0" smtClean="0">
              <a:solidFill>
                <a:prstClr val="black"/>
              </a:solidFill>
            </a:endParaRPr>
          </a:p>
          <a:p>
            <a:pPr marL="285750" indent="-285750">
              <a:buFont typeface="Wingdings" pitchFamily="2" charset="2"/>
              <a:buChar char="Ø"/>
            </a:pPr>
            <a:r>
              <a:rPr lang="tr-TR" sz="1600" dirty="0" smtClean="0">
                <a:solidFill>
                  <a:prstClr val="black"/>
                </a:solidFill>
              </a:rPr>
              <a:t>halkın </a:t>
            </a:r>
            <a:r>
              <a:rPr lang="tr-TR" sz="1600" dirty="0">
                <a:solidFill>
                  <a:prstClr val="black"/>
                </a:solidFill>
              </a:rPr>
              <a:t>bilgilenme </a:t>
            </a:r>
            <a:r>
              <a:rPr lang="tr-TR" sz="1600" dirty="0" smtClean="0">
                <a:solidFill>
                  <a:prstClr val="black"/>
                </a:solidFill>
              </a:rPr>
              <a:t>hakkı temel unsurlardır. </a:t>
            </a:r>
          </a:p>
          <a:p>
            <a:pPr marL="285750" indent="-285750">
              <a:buFont typeface="Wingdings" pitchFamily="2" charset="2"/>
              <a:buChar char="q"/>
            </a:pPr>
            <a:r>
              <a:rPr lang="tr-TR" sz="1600" dirty="0" smtClean="0">
                <a:solidFill>
                  <a:prstClr val="black"/>
                </a:solidFill>
              </a:rPr>
              <a:t>Bu </a:t>
            </a:r>
            <a:r>
              <a:rPr lang="tr-TR" sz="1600" dirty="0">
                <a:solidFill>
                  <a:prstClr val="black"/>
                </a:solidFill>
              </a:rPr>
              <a:t>çerçevede, </a:t>
            </a:r>
            <a:r>
              <a:rPr lang="tr-TR" sz="1600" dirty="0" err="1">
                <a:solidFill>
                  <a:prstClr val="black"/>
                </a:solidFill>
              </a:rPr>
              <a:t>GDO’ların</a:t>
            </a:r>
            <a:r>
              <a:rPr lang="tr-TR" sz="1600" dirty="0">
                <a:solidFill>
                  <a:prstClr val="black"/>
                </a:solidFill>
              </a:rPr>
              <a:t> doğayla etkileşimi sonucu ortaya çıkabilecek etkilerin belirlenmesi için, kullanımdan önce kapsamlı bir </a:t>
            </a:r>
            <a:r>
              <a:rPr lang="tr-TR" sz="1600" b="1" dirty="0">
                <a:solidFill>
                  <a:prstClr val="black"/>
                </a:solidFill>
              </a:rPr>
              <a:t>risk değerlendirilmesi </a:t>
            </a:r>
            <a:r>
              <a:rPr lang="tr-TR" sz="1600" dirty="0">
                <a:solidFill>
                  <a:prstClr val="black"/>
                </a:solidFill>
              </a:rPr>
              <a:t>öngörülmektedir</a:t>
            </a:r>
            <a:r>
              <a:rPr lang="tr-TR" sz="1600" dirty="0" smtClean="0">
                <a:solidFill>
                  <a:prstClr val="black"/>
                </a:solidFill>
              </a:rPr>
              <a:t>.</a:t>
            </a:r>
          </a:p>
          <a:p>
            <a:pPr marL="285750" indent="-285750">
              <a:buFont typeface="Wingdings" pitchFamily="2" charset="2"/>
              <a:buChar char="q"/>
            </a:pPr>
            <a:r>
              <a:rPr lang="tr-TR" sz="1600" dirty="0" smtClean="0">
                <a:solidFill>
                  <a:prstClr val="black"/>
                </a:solidFill>
              </a:rPr>
              <a:t>Bir </a:t>
            </a:r>
            <a:r>
              <a:rPr lang="tr-TR" sz="1600" dirty="0">
                <a:solidFill>
                  <a:prstClr val="black"/>
                </a:solidFill>
              </a:rPr>
              <a:t>çok canlı türünün gen menşei durumundaki gelişmekte olan ülkelerin, tarımsal </a:t>
            </a:r>
            <a:r>
              <a:rPr lang="tr-TR" sz="1600" dirty="0" err="1">
                <a:solidFill>
                  <a:prstClr val="black"/>
                </a:solidFill>
              </a:rPr>
              <a:t>biyoteknolojinin</a:t>
            </a:r>
            <a:r>
              <a:rPr lang="tr-TR" sz="1600" dirty="0">
                <a:solidFill>
                  <a:prstClr val="black"/>
                </a:solidFill>
              </a:rPr>
              <a:t> yaygınlaşmasından görebilecekleri </a:t>
            </a:r>
            <a:r>
              <a:rPr lang="tr-TR" sz="1600" b="1" dirty="0" err="1">
                <a:solidFill>
                  <a:prstClr val="black"/>
                </a:solidFill>
              </a:rPr>
              <a:t>sosyo</a:t>
            </a:r>
            <a:r>
              <a:rPr lang="tr-TR" sz="1600" b="1" dirty="0">
                <a:solidFill>
                  <a:prstClr val="black"/>
                </a:solidFill>
              </a:rPr>
              <a:t>-ekonomik zararlara karşı korunabilme hakları</a:t>
            </a:r>
            <a:r>
              <a:rPr lang="tr-TR" sz="1600" dirty="0">
                <a:solidFill>
                  <a:prstClr val="black"/>
                </a:solidFill>
              </a:rPr>
              <a:t> benimsenmektedir. </a:t>
            </a:r>
            <a:endParaRPr lang="tr-TR" sz="1600" dirty="0" smtClean="0">
              <a:solidFill>
                <a:prstClr val="black"/>
              </a:solidFill>
            </a:endParaRPr>
          </a:p>
          <a:p>
            <a:pPr marL="285750" indent="-285750">
              <a:buFont typeface="Wingdings" pitchFamily="2" charset="2"/>
              <a:buChar char="q"/>
            </a:pPr>
            <a:r>
              <a:rPr lang="tr-TR" sz="1600" dirty="0" smtClean="0">
                <a:solidFill>
                  <a:prstClr val="black"/>
                </a:solidFill>
              </a:rPr>
              <a:t>Protokolde</a:t>
            </a:r>
            <a:r>
              <a:rPr lang="tr-TR" sz="1600" dirty="0">
                <a:solidFill>
                  <a:prstClr val="black"/>
                </a:solidFill>
              </a:rPr>
              <a:t>, </a:t>
            </a:r>
            <a:r>
              <a:rPr lang="tr-TR" sz="1600" b="1" dirty="0">
                <a:solidFill>
                  <a:prstClr val="black"/>
                </a:solidFill>
              </a:rPr>
              <a:t>modern </a:t>
            </a:r>
            <a:r>
              <a:rPr lang="tr-TR" sz="1600" b="1" dirty="0" err="1">
                <a:solidFill>
                  <a:prstClr val="black"/>
                </a:solidFill>
              </a:rPr>
              <a:t>biyoteknoloji</a:t>
            </a:r>
            <a:r>
              <a:rPr lang="tr-TR" sz="1600" b="1" dirty="0">
                <a:solidFill>
                  <a:prstClr val="black"/>
                </a:solidFill>
              </a:rPr>
              <a:t> kullanılarak değişime uğratılmış organizmaların, geliştirilmesi, muamelesi, taşınması, nakli, kullanımı ve çevreye serbestçe bırakılmasına ilişkin kamu bilincinin oluşturulması </a:t>
            </a:r>
            <a:r>
              <a:rPr lang="tr-TR" sz="1600" dirty="0">
                <a:solidFill>
                  <a:prstClr val="black"/>
                </a:solidFill>
              </a:rPr>
              <a:t>amacıyla, halkın bilgilenme hakkı önemli bir prensip olarak kabul edilmiştir.</a:t>
            </a:r>
          </a:p>
          <a:p>
            <a:pPr marL="285750" indent="-285750">
              <a:buFont typeface="Wingdings" pitchFamily="2" charset="2"/>
              <a:buChar char="q"/>
            </a:pPr>
            <a:r>
              <a:rPr lang="tr-TR" sz="1600" b="1" dirty="0" err="1">
                <a:solidFill>
                  <a:prstClr val="black"/>
                </a:solidFill>
              </a:rPr>
              <a:t>GDO’ların</a:t>
            </a:r>
            <a:r>
              <a:rPr lang="tr-TR" sz="1600" b="1" dirty="0">
                <a:solidFill>
                  <a:prstClr val="black"/>
                </a:solidFill>
              </a:rPr>
              <a:t> doğayla etkileşimine bağlı olarak, ortaya çıkabilecek olumsuz etkileri</a:t>
            </a:r>
            <a:r>
              <a:rPr lang="tr-TR" sz="1600" dirty="0">
                <a:solidFill>
                  <a:prstClr val="black"/>
                </a:solidFill>
              </a:rPr>
              <a:t>n önlenmesiyle ilgili, tarafların sorumluluğu, Protokol’de açıkça hükme bağlanmaktadır. </a:t>
            </a:r>
          </a:p>
        </p:txBody>
      </p:sp>
      <p:sp>
        <p:nvSpPr>
          <p:cNvPr id="7" name="Metin kutusu 6"/>
          <p:cNvSpPr txBox="1"/>
          <p:nvPr/>
        </p:nvSpPr>
        <p:spPr>
          <a:xfrm>
            <a:off x="327879" y="4053916"/>
            <a:ext cx="2083881" cy="646331"/>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TEMEL NOKTALAR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94591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BEBA8EAE-BF5A-486C-A8C5-ECC9F3942E4B}">
                <a14:imgProps xmlns:a14="http://schemas.microsoft.com/office/drawing/2010/main">
                  <a14:imgLayer r:embed="rId3">
                    <a14:imgEffect>
                      <a14:artisticPastelsSmooth/>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3656789">
            <a:off x="519203" y="2024377"/>
            <a:ext cx="1614071" cy="13450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CARTAGENE </a:t>
            </a:r>
            <a:br>
              <a:rPr lang="tr-TR" sz="3100" dirty="0" smtClean="0"/>
            </a:br>
            <a:r>
              <a:rPr lang="tr-TR" sz="3100" dirty="0" smtClean="0"/>
              <a:t>BİYOGÜVENLİK PROTOKOLÜ</a:t>
            </a:r>
            <a:endParaRPr lang="tr-TR" sz="3100" dirty="0"/>
          </a:p>
        </p:txBody>
      </p:sp>
      <p:sp>
        <p:nvSpPr>
          <p:cNvPr id="6" name="Metin kutusu 5"/>
          <p:cNvSpPr txBox="1"/>
          <p:nvPr/>
        </p:nvSpPr>
        <p:spPr>
          <a:xfrm>
            <a:off x="2429052" y="1796618"/>
            <a:ext cx="6607444" cy="5016758"/>
          </a:xfrm>
          <a:prstGeom prst="rect">
            <a:avLst/>
          </a:prstGeom>
          <a:noFill/>
        </p:spPr>
        <p:txBody>
          <a:bodyPr wrap="square" rtlCol="0">
            <a:spAutoFit/>
          </a:bodyPr>
          <a:lstStyle/>
          <a:p>
            <a:r>
              <a:rPr lang="tr-TR" sz="1600" dirty="0"/>
              <a:t>Protokol, genel </a:t>
            </a:r>
            <a:r>
              <a:rPr lang="tr-TR" sz="1600" dirty="0" smtClean="0"/>
              <a:t>olarak şu hususları içermektedir: </a:t>
            </a:r>
          </a:p>
          <a:p>
            <a:endParaRPr lang="tr-TR" sz="1600" dirty="0" smtClean="0"/>
          </a:p>
          <a:p>
            <a:pPr marL="285750" indent="-285750">
              <a:buFont typeface="Wingdings" pitchFamily="2" charset="2"/>
              <a:buChar char="Ø"/>
            </a:pPr>
            <a:r>
              <a:rPr lang="tr-TR" sz="1600" dirty="0" err="1" smtClean="0"/>
              <a:t>GDO’ların</a:t>
            </a:r>
            <a:r>
              <a:rPr lang="tr-TR" sz="1600" dirty="0" smtClean="0"/>
              <a:t> </a:t>
            </a:r>
            <a:r>
              <a:rPr lang="tr-TR" sz="1600" dirty="0" err="1"/>
              <a:t>sınıraşan</a:t>
            </a:r>
            <a:r>
              <a:rPr lang="tr-TR" sz="1600" dirty="0"/>
              <a:t> hareketi öncesinde “ön bildirim” </a:t>
            </a:r>
            <a:r>
              <a:rPr lang="tr-TR" sz="1600" dirty="0" smtClean="0"/>
              <a:t>yapılması ve </a:t>
            </a:r>
            <a:r>
              <a:rPr lang="tr-TR" sz="1600" dirty="0"/>
              <a:t>ithalâtı kabul edilen </a:t>
            </a:r>
            <a:r>
              <a:rPr lang="tr-TR" sz="1600" dirty="0" err="1"/>
              <a:t>GDO’ların</a:t>
            </a:r>
            <a:r>
              <a:rPr lang="tr-TR" sz="1600" dirty="0"/>
              <a:t> “etiketlenmesi”,</a:t>
            </a:r>
          </a:p>
          <a:p>
            <a:endParaRPr lang="tr-TR" sz="1600" dirty="0" smtClean="0"/>
          </a:p>
          <a:p>
            <a:pPr marL="285750" indent="-285750">
              <a:buFont typeface="Wingdings" pitchFamily="2" charset="2"/>
              <a:buChar char="Ø"/>
            </a:pPr>
            <a:r>
              <a:rPr lang="tr-TR" sz="1600" dirty="0" smtClean="0"/>
              <a:t>Gıda </a:t>
            </a:r>
            <a:r>
              <a:rPr lang="tr-TR" sz="1600" dirty="0"/>
              <a:t>ve hayvan yemi olarak kullanılacak GDO ürünlerinin </a:t>
            </a:r>
            <a:r>
              <a:rPr lang="tr-TR" sz="1600" dirty="0" smtClean="0"/>
              <a:t>ithalâtından </a:t>
            </a:r>
            <a:r>
              <a:rPr lang="tr-TR" sz="1600" dirty="0"/>
              <a:t>270 gün önce risk değerlendirmesinin yapılması,</a:t>
            </a:r>
          </a:p>
          <a:p>
            <a:endParaRPr lang="tr-TR" sz="1600" dirty="0" smtClean="0"/>
          </a:p>
          <a:p>
            <a:pPr marL="285750" indent="-285750">
              <a:buFont typeface="Wingdings" pitchFamily="2" charset="2"/>
              <a:buChar char="Ø"/>
            </a:pPr>
            <a:r>
              <a:rPr lang="tr-TR" sz="1600" dirty="0" err="1" smtClean="0"/>
              <a:t>GDO’ların</a:t>
            </a:r>
            <a:r>
              <a:rPr lang="tr-TR" sz="1600" dirty="0" smtClean="0"/>
              <a:t> </a:t>
            </a:r>
            <a:r>
              <a:rPr lang="tr-TR" sz="1600" dirty="0"/>
              <a:t>ekolojik riskleri ile ticareti arasındaki dengelemenin </a:t>
            </a:r>
            <a:r>
              <a:rPr lang="tr-TR" sz="1600" dirty="0" smtClean="0"/>
              <a:t>öngörülmesi,</a:t>
            </a:r>
          </a:p>
          <a:p>
            <a:endParaRPr lang="tr-TR" sz="1600" dirty="0" smtClean="0"/>
          </a:p>
          <a:p>
            <a:pPr marL="285750" indent="-285750">
              <a:buFont typeface="Wingdings" pitchFamily="2" charset="2"/>
              <a:buChar char="Ø"/>
            </a:pPr>
            <a:r>
              <a:rPr lang="tr-TR" sz="1600" dirty="0" smtClean="0"/>
              <a:t>Protokol </a:t>
            </a:r>
            <a:r>
              <a:rPr lang="tr-TR" sz="1600" dirty="0"/>
              <a:t>ile ticaret antlaşmaları arasında karşılıklı </a:t>
            </a:r>
            <a:r>
              <a:rPr lang="tr-TR" sz="1600" dirty="0" err="1"/>
              <a:t>destekleyicilik</a:t>
            </a:r>
            <a:r>
              <a:rPr lang="tr-TR" sz="1600" dirty="0" smtClean="0"/>
              <a:t>, bağımsızlık </a:t>
            </a:r>
            <a:r>
              <a:rPr lang="tr-TR" sz="1600" dirty="0"/>
              <a:t>ve aynı uygulama gücünün öngörülmesi</a:t>
            </a:r>
            <a:r>
              <a:rPr lang="tr-TR" sz="1600" dirty="0" smtClean="0"/>
              <a:t>.</a:t>
            </a:r>
          </a:p>
          <a:p>
            <a:endParaRPr lang="tr-TR" sz="1600" dirty="0" smtClean="0"/>
          </a:p>
          <a:p>
            <a:pPr marL="285750" indent="-285750">
              <a:buFont typeface="Wingdings" pitchFamily="2" charset="2"/>
              <a:buChar char="Ø"/>
            </a:pPr>
            <a:r>
              <a:rPr lang="tr-TR" sz="1600" dirty="0"/>
              <a:t>Protokolün 2. </a:t>
            </a:r>
            <a:r>
              <a:rPr lang="tr-TR" sz="1600" dirty="0" smtClean="0"/>
              <a:t>maddesi uyarınca </a:t>
            </a:r>
            <a:r>
              <a:rPr lang="tr-TR" sz="1600" i="1" dirty="0" smtClean="0"/>
              <a:t>“Taraflar</a:t>
            </a:r>
            <a:r>
              <a:rPr lang="tr-TR" sz="1600" i="1" dirty="0"/>
              <a:t>, insan </a:t>
            </a:r>
            <a:r>
              <a:rPr lang="tr-TR" sz="1600" i="1" dirty="0" smtClean="0"/>
              <a:t>sağlığı üzerindeki </a:t>
            </a:r>
            <a:r>
              <a:rPr lang="tr-TR" sz="1600" i="1" dirty="0"/>
              <a:t>riskleri de </a:t>
            </a:r>
            <a:r>
              <a:rPr lang="tr-TR" sz="1600" i="1" dirty="0" err="1"/>
              <a:t>gözönünde</a:t>
            </a:r>
            <a:r>
              <a:rPr lang="tr-TR" sz="1600" i="1" dirty="0"/>
              <a:t> bulundurarak, herhangi bir değiştirilmiş canlı organizmanın geliştirilmesi, muamelesi, taşınması, nakli, kullanımı ve çevreye serbestçe bırakılmasının biyolojik çeşitlilik üzerindeki riskleri engelleyecek ya da azaltacak şekilde gerçekleştirilmesini </a:t>
            </a:r>
            <a:r>
              <a:rPr lang="tr-TR" sz="1600" i="1" dirty="0" smtClean="0"/>
              <a:t>sağlayacaklardır.”</a:t>
            </a:r>
            <a:r>
              <a:rPr lang="tr-TR" sz="1600" dirty="0"/>
              <a:t> </a:t>
            </a:r>
          </a:p>
        </p:txBody>
      </p:sp>
      <p:sp>
        <p:nvSpPr>
          <p:cNvPr id="7" name="Metin kutusu 6"/>
          <p:cNvSpPr txBox="1"/>
          <p:nvPr/>
        </p:nvSpPr>
        <p:spPr>
          <a:xfrm>
            <a:off x="327879" y="4053916"/>
            <a:ext cx="2083881" cy="646331"/>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TEMEL NOKTALAR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70591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BEBA8EAE-BF5A-486C-A8C5-ECC9F3942E4B}">
                <a14:imgProps xmlns:a14="http://schemas.microsoft.com/office/drawing/2010/main">
                  <a14:imgLayer r:embed="rId3">
                    <a14:imgEffect>
                      <a14:artisticPastelsSmooth/>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3656789">
            <a:off x="519203" y="2024377"/>
            <a:ext cx="1614071" cy="13450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CARTAGENE </a:t>
            </a:r>
            <a:br>
              <a:rPr lang="tr-TR" sz="3100" dirty="0" smtClean="0"/>
            </a:br>
            <a:r>
              <a:rPr lang="tr-TR" sz="3100" dirty="0" smtClean="0"/>
              <a:t>BİYOGÜVENLİK PROTOKOLÜ</a:t>
            </a:r>
            <a:endParaRPr lang="tr-TR" sz="3100" dirty="0"/>
          </a:p>
        </p:txBody>
      </p:sp>
      <p:sp>
        <p:nvSpPr>
          <p:cNvPr id="6" name="Metin kutusu 5"/>
          <p:cNvSpPr txBox="1"/>
          <p:nvPr/>
        </p:nvSpPr>
        <p:spPr>
          <a:xfrm>
            <a:off x="2411760" y="2075050"/>
            <a:ext cx="6336704" cy="5016758"/>
          </a:xfrm>
          <a:prstGeom prst="rect">
            <a:avLst/>
          </a:prstGeom>
          <a:noFill/>
        </p:spPr>
        <p:txBody>
          <a:bodyPr wrap="square" rtlCol="0">
            <a:spAutoFit/>
          </a:bodyPr>
          <a:lstStyle/>
          <a:p>
            <a:pPr marL="285750" indent="-285750">
              <a:buFont typeface="Wingdings" pitchFamily="2" charset="2"/>
              <a:buChar char="q"/>
            </a:pPr>
            <a:r>
              <a:rPr lang="tr-TR" sz="1600" dirty="0">
                <a:solidFill>
                  <a:prstClr val="black"/>
                </a:solidFill>
              </a:rPr>
              <a:t>“Kapalı kullanım” değiştirilmiş canlı organizmaların harici çevre ile temaslarının ve bu çevre üzerindeki etkilerinin sınırlandırılması amacıyla kontrol edildiği bir tesis, tesisat ya da diğer bir fiziksel yapı içerisinde gerçekleştirilen herhangi bir işlem anlamına gelir</a:t>
            </a:r>
            <a:r>
              <a:rPr lang="tr-TR" sz="1600" dirty="0" smtClean="0">
                <a:solidFill>
                  <a:prstClr val="black"/>
                </a:solidFill>
              </a:rPr>
              <a:t>.</a:t>
            </a:r>
          </a:p>
          <a:p>
            <a:endParaRPr lang="tr-TR" sz="1600" dirty="0" smtClean="0">
              <a:solidFill>
                <a:prstClr val="black"/>
              </a:solidFill>
            </a:endParaRPr>
          </a:p>
          <a:p>
            <a:pPr marL="285750" indent="-285750">
              <a:buFont typeface="Wingdings" pitchFamily="2" charset="2"/>
              <a:buChar char="q"/>
            </a:pPr>
            <a:r>
              <a:rPr lang="tr-TR" sz="1600" dirty="0" smtClean="0">
                <a:solidFill>
                  <a:prstClr val="black"/>
                </a:solidFill>
              </a:rPr>
              <a:t>“</a:t>
            </a:r>
            <a:r>
              <a:rPr lang="tr-TR" sz="1600" dirty="0">
                <a:solidFill>
                  <a:prstClr val="black"/>
                </a:solidFill>
              </a:rPr>
              <a:t>İhracat” bir Taraftan diğer bir Tarafa kasti sınır ötesi hareketi ifade eder</a:t>
            </a:r>
            <a:r>
              <a:rPr lang="tr-TR" sz="1600" dirty="0" smtClean="0">
                <a:solidFill>
                  <a:prstClr val="black"/>
                </a:solidFill>
              </a:rPr>
              <a:t>.</a:t>
            </a:r>
          </a:p>
          <a:p>
            <a:r>
              <a:rPr lang="tr-TR" sz="1600" dirty="0" smtClean="0">
                <a:solidFill>
                  <a:prstClr val="black"/>
                </a:solidFill>
              </a:rPr>
              <a:t> </a:t>
            </a:r>
          </a:p>
          <a:p>
            <a:pPr marL="285750" indent="-285750">
              <a:buFont typeface="Wingdings" pitchFamily="2" charset="2"/>
              <a:buChar char="q"/>
            </a:pPr>
            <a:r>
              <a:rPr lang="tr-TR" sz="1600" dirty="0" smtClean="0">
                <a:solidFill>
                  <a:prstClr val="black"/>
                </a:solidFill>
              </a:rPr>
              <a:t>“</a:t>
            </a:r>
            <a:r>
              <a:rPr lang="tr-TR" sz="1600" dirty="0">
                <a:solidFill>
                  <a:prstClr val="black"/>
                </a:solidFill>
              </a:rPr>
              <a:t>İthalat” bir Tarafa diğer bir Taraftan gerçekleştirilen kasti sınır ötesi hareketi ifade eder. </a:t>
            </a:r>
            <a:endParaRPr lang="tr-TR" sz="1600" dirty="0" smtClean="0">
              <a:solidFill>
                <a:prstClr val="black"/>
              </a:solidFill>
            </a:endParaRPr>
          </a:p>
          <a:p>
            <a:endParaRPr lang="tr-TR" sz="1600" dirty="0" smtClean="0">
              <a:solidFill>
                <a:prstClr val="black"/>
              </a:solidFill>
            </a:endParaRPr>
          </a:p>
          <a:p>
            <a:pPr marL="285750" indent="-285750">
              <a:buFont typeface="Wingdings" pitchFamily="2" charset="2"/>
              <a:buChar char="q"/>
            </a:pPr>
            <a:r>
              <a:rPr lang="tr-TR" sz="1600" dirty="0" smtClean="0">
                <a:solidFill>
                  <a:prstClr val="black"/>
                </a:solidFill>
              </a:rPr>
              <a:t>“</a:t>
            </a:r>
            <a:r>
              <a:rPr lang="tr-TR" sz="1600" dirty="0">
                <a:solidFill>
                  <a:prstClr val="black"/>
                </a:solidFill>
              </a:rPr>
              <a:t>Değiştirilmiş canlı organizma” modern </a:t>
            </a:r>
            <a:r>
              <a:rPr lang="tr-TR" sz="1600" dirty="0" err="1">
                <a:solidFill>
                  <a:prstClr val="black"/>
                </a:solidFill>
              </a:rPr>
              <a:t>biyoteknoloji</a:t>
            </a:r>
            <a:r>
              <a:rPr lang="tr-TR" sz="1600" dirty="0">
                <a:solidFill>
                  <a:prstClr val="black"/>
                </a:solidFill>
              </a:rPr>
              <a:t> kullanılarak elde edilmiş  yeni bir genetik materyal kombinasyonuna sahip olan herhangi bir  canlı organizmadır</a:t>
            </a:r>
            <a:r>
              <a:rPr lang="tr-TR" sz="1600" dirty="0" smtClean="0">
                <a:solidFill>
                  <a:prstClr val="black"/>
                </a:solidFill>
              </a:rPr>
              <a:t>.</a:t>
            </a:r>
          </a:p>
          <a:p>
            <a:r>
              <a:rPr lang="tr-TR" sz="1600" dirty="0" smtClean="0">
                <a:solidFill>
                  <a:prstClr val="black"/>
                </a:solidFill>
              </a:rPr>
              <a:t> </a:t>
            </a:r>
          </a:p>
          <a:p>
            <a:pPr marL="285750" indent="-285750">
              <a:buFont typeface="Wingdings" pitchFamily="2" charset="2"/>
              <a:buChar char="q"/>
            </a:pPr>
            <a:r>
              <a:rPr lang="tr-TR" sz="1600" dirty="0" smtClean="0">
                <a:solidFill>
                  <a:prstClr val="black"/>
                </a:solidFill>
              </a:rPr>
              <a:t>“</a:t>
            </a:r>
            <a:r>
              <a:rPr lang="tr-TR" sz="1600" dirty="0">
                <a:solidFill>
                  <a:prstClr val="black"/>
                </a:solidFill>
              </a:rPr>
              <a:t>Canlı organizma” steril organizmalar, virüsler ve </a:t>
            </a:r>
            <a:r>
              <a:rPr lang="tr-TR" sz="1600" dirty="0" err="1">
                <a:solidFill>
                  <a:prstClr val="black"/>
                </a:solidFill>
              </a:rPr>
              <a:t>viroidler</a:t>
            </a:r>
            <a:r>
              <a:rPr lang="tr-TR" sz="1600" dirty="0">
                <a:solidFill>
                  <a:prstClr val="black"/>
                </a:solidFill>
              </a:rPr>
              <a:t> de dahil olmak üzere genetik malzemeyi aktarabilen ya da çoğaltabilen herhangi bir biyolojik varlıktır. </a:t>
            </a:r>
            <a:endParaRPr lang="tr-TR" sz="1600" dirty="0" smtClean="0">
              <a:solidFill>
                <a:prstClr val="black"/>
              </a:solidFill>
            </a:endParaRPr>
          </a:p>
          <a:p>
            <a:pPr marL="285750" indent="-285750">
              <a:buFont typeface="Wingdings" pitchFamily="2" charset="2"/>
              <a:buChar char="q"/>
            </a:pPr>
            <a:endParaRPr lang="tr-TR" sz="1600" dirty="0">
              <a:solidFill>
                <a:prstClr val="black"/>
              </a:solidFill>
            </a:endParaRPr>
          </a:p>
        </p:txBody>
      </p:sp>
      <p:sp>
        <p:nvSpPr>
          <p:cNvPr id="7" name="Metin kutusu 6"/>
          <p:cNvSpPr txBox="1"/>
          <p:nvPr/>
        </p:nvSpPr>
        <p:spPr>
          <a:xfrm>
            <a:off x="222178" y="3857874"/>
            <a:ext cx="208388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TERİMLER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2885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BEBA8EAE-BF5A-486C-A8C5-ECC9F3942E4B}">
                <a14:imgProps xmlns:a14="http://schemas.microsoft.com/office/drawing/2010/main">
                  <a14:imgLayer r:embed="rId3">
                    <a14:imgEffect>
                      <a14:artisticPastelsSmooth/>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rot="3656789">
            <a:off x="519203" y="2024377"/>
            <a:ext cx="1614071" cy="134505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CARTAGENE </a:t>
            </a:r>
            <a:br>
              <a:rPr lang="tr-TR" sz="3100" dirty="0" smtClean="0"/>
            </a:br>
            <a:r>
              <a:rPr lang="tr-TR" sz="3100" dirty="0" smtClean="0"/>
              <a:t>BİYOGÜVENLİK PROTOKOLÜ</a:t>
            </a:r>
            <a:endParaRPr lang="tr-TR" sz="3100" dirty="0"/>
          </a:p>
        </p:txBody>
      </p:sp>
      <p:sp>
        <p:nvSpPr>
          <p:cNvPr id="6" name="Metin kutusu 5"/>
          <p:cNvSpPr txBox="1"/>
          <p:nvPr/>
        </p:nvSpPr>
        <p:spPr>
          <a:xfrm>
            <a:off x="2401173" y="1664825"/>
            <a:ext cx="6563313" cy="5016758"/>
          </a:xfrm>
          <a:prstGeom prst="rect">
            <a:avLst/>
          </a:prstGeom>
          <a:noFill/>
        </p:spPr>
        <p:txBody>
          <a:bodyPr wrap="square" rtlCol="0">
            <a:spAutoFit/>
          </a:bodyPr>
          <a:lstStyle/>
          <a:p>
            <a:pPr marL="285750" indent="-285750">
              <a:buFont typeface="Wingdings" pitchFamily="2" charset="2"/>
              <a:buChar char="q"/>
            </a:pPr>
            <a:r>
              <a:rPr lang="tr-TR" sz="1600" dirty="0">
                <a:solidFill>
                  <a:prstClr val="black"/>
                </a:solidFill>
              </a:rPr>
              <a:t>Doğal çevre ve insan sağlığı üzerindeki etkilerin belirsiz olduğu durumlarda </a:t>
            </a:r>
            <a:r>
              <a:rPr lang="tr-TR" sz="1600" dirty="0" err="1" smtClean="0">
                <a:solidFill>
                  <a:prstClr val="black"/>
                </a:solidFill>
              </a:rPr>
              <a:t>GDO’ların</a:t>
            </a:r>
            <a:r>
              <a:rPr lang="tr-TR" sz="1600" dirty="0" smtClean="0">
                <a:solidFill>
                  <a:prstClr val="black"/>
                </a:solidFill>
              </a:rPr>
              <a:t> </a:t>
            </a:r>
            <a:r>
              <a:rPr lang="tr-TR" sz="1600" dirty="0">
                <a:solidFill>
                  <a:prstClr val="black"/>
                </a:solidFill>
              </a:rPr>
              <a:t>nasıl değerlendirileceği Protokolün 10. maddesinde şu şekilde belirtilmektedir: </a:t>
            </a:r>
            <a:r>
              <a:rPr lang="tr-TR" sz="1600" b="1" i="1" dirty="0">
                <a:solidFill>
                  <a:prstClr val="black"/>
                </a:solidFill>
              </a:rPr>
              <a:t>“Bir değiştirilmiş canlı organizmanın insan sağlığı üzerindeki riskler dahil olmak üzere, ithalât tarafındaki biyolojik çeşitliliğin korunması ve sürdürülebilir kullanımı üzerindeki potansiyel olumsuz etkilerinin derecesinin belirlenmesi için, yetersiz bilimsel bilgi ve veriyle bağlantılı olarak ortaya çıkan bilimsel belirsizlik, söz konusu tarafın bu tür potansiyel olumsuz etkilerin minimize edilmesi ya da bunlardan kaçınılması amacıyla değiştirilmiş canlı organizmanın ithaline ilişkin olarak </a:t>
            </a:r>
            <a:r>
              <a:rPr lang="tr-TR" sz="1600" dirty="0">
                <a:solidFill>
                  <a:prstClr val="black"/>
                </a:solidFill>
              </a:rPr>
              <a:t>yukarıda Paragraf 3’te belirtilen şekilde bir karar alınmasını engellemeyecektir</a:t>
            </a:r>
            <a:r>
              <a:rPr lang="tr-TR" sz="1600" b="1" i="1" dirty="0" smtClean="0">
                <a:solidFill>
                  <a:prstClr val="black"/>
                </a:solidFill>
              </a:rPr>
              <a:t>.”</a:t>
            </a:r>
          </a:p>
          <a:p>
            <a:endParaRPr lang="tr-TR" sz="1600" dirty="0" smtClean="0">
              <a:solidFill>
                <a:prstClr val="black"/>
              </a:solidFill>
            </a:endParaRPr>
          </a:p>
          <a:p>
            <a:pPr marL="285750" indent="-285750">
              <a:buFont typeface="Wingdings" pitchFamily="2" charset="2"/>
              <a:buChar char="q"/>
            </a:pPr>
            <a:r>
              <a:rPr lang="tr-TR" sz="1600" dirty="0">
                <a:solidFill>
                  <a:prstClr val="black"/>
                </a:solidFill>
              </a:rPr>
              <a:t>Buradan hareketle, </a:t>
            </a:r>
            <a:r>
              <a:rPr lang="tr-TR" sz="1600" b="1" i="1" dirty="0" err="1">
                <a:solidFill>
                  <a:prstClr val="black"/>
                </a:solidFill>
              </a:rPr>
              <a:t>GDO’ların</a:t>
            </a:r>
            <a:r>
              <a:rPr lang="tr-TR" sz="1600" b="1" i="1" dirty="0">
                <a:solidFill>
                  <a:prstClr val="black"/>
                </a:solidFill>
              </a:rPr>
              <a:t> kullanımından doğan çevreye ve insan sağlığına olabilecek olumsuz etkilere ilişkin bilimsel verilerin yetersiz olması ya da belirsizlik içermesi durumunda, “İhtiyatlılık İlkesi” gereğince bilimsel çalışmalar geliştirilinceye kadar ve belirsizlik giderilinceye kadar ilgili tarafa, söz konusu organizmaların ve ürünlerin doğayla etkileşime izin verilmemesi hükmü</a:t>
            </a:r>
            <a:r>
              <a:rPr lang="tr-TR" sz="1600" dirty="0">
                <a:solidFill>
                  <a:prstClr val="black"/>
                </a:solidFill>
              </a:rPr>
              <a:t> getirilmektedir (10. madde, 6. </a:t>
            </a:r>
            <a:r>
              <a:rPr lang="tr-TR" sz="1600" dirty="0" err="1">
                <a:solidFill>
                  <a:prstClr val="black"/>
                </a:solidFill>
              </a:rPr>
              <a:t>bend</a:t>
            </a:r>
            <a:r>
              <a:rPr lang="tr-TR" sz="1600" dirty="0">
                <a:solidFill>
                  <a:prstClr val="black"/>
                </a:solidFill>
              </a:rPr>
              <a:t>).</a:t>
            </a:r>
          </a:p>
        </p:txBody>
      </p:sp>
      <p:sp>
        <p:nvSpPr>
          <p:cNvPr id="7" name="Metin kutusu 6"/>
          <p:cNvSpPr txBox="1"/>
          <p:nvPr/>
        </p:nvSpPr>
        <p:spPr>
          <a:xfrm>
            <a:off x="120358" y="3884639"/>
            <a:ext cx="2411760" cy="646331"/>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BELİRSİZ DURUMLAR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8649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672092027"/>
              </p:ext>
            </p:extLst>
          </p:nvPr>
        </p:nvGraphicFramePr>
        <p:xfrm>
          <a:off x="251520" y="1196752"/>
          <a:ext cx="84969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7021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ÇÖLLEŞME İLE </a:t>
            </a:r>
            <a:br>
              <a:rPr lang="tr-TR" sz="3100" dirty="0" smtClean="0"/>
            </a:br>
            <a:r>
              <a:rPr lang="tr-TR" sz="3100" dirty="0" smtClean="0"/>
              <a:t>MÜCADELE SÖZLEŞMESİ</a:t>
            </a:r>
            <a:endParaRPr lang="tr-TR" sz="3100" dirty="0"/>
          </a:p>
        </p:txBody>
      </p:sp>
      <p:sp>
        <p:nvSpPr>
          <p:cNvPr id="6" name="Metin kutusu 5"/>
          <p:cNvSpPr txBox="1"/>
          <p:nvPr/>
        </p:nvSpPr>
        <p:spPr>
          <a:xfrm>
            <a:off x="2411760" y="1628800"/>
            <a:ext cx="6552728" cy="5016758"/>
          </a:xfrm>
          <a:prstGeom prst="rect">
            <a:avLst/>
          </a:prstGeom>
          <a:noFill/>
        </p:spPr>
        <p:txBody>
          <a:bodyPr wrap="square" rtlCol="0">
            <a:spAutoFit/>
          </a:bodyPr>
          <a:lstStyle/>
          <a:p>
            <a:pPr fontAlgn="base">
              <a:buFont typeface="Wingdings" pitchFamily="2" charset="2"/>
              <a:buChar char="q"/>
            </a:pPr>
            <a:r>
              <a:rPr lang="tr-TR" sz="1600" dirty="0" smtClean="0"/>
              <a:t>Çölleşme, dünyadaki tüm ülkelerde ekonomik, sosyal ve çevresel anlamda büyük bir sorun olarak karşımıza çıkmaktadır. Bu çerçevede, 1977 yılında düzenlenen Birleşmiş Milletler Çölleşme Konferansı’nda, “Çölleşme ile Mücadele Eylem Planı” kabul edilmiştir.</a:t>
            </a:r>
          </a:p>
          <a:p>
            <a:pPr fontAlgn="base"/>
            <a:endParaRPr lang="tr-TR" sz="1600" dirty="0" smtClean="0"/>
          </a:p>
          <a:p>
            <a:pPr fontAlgn="base">
              <a:buFont typeface="Wingdings" pitchFamily="2" charset="2"/>
              <a:buChar char="q"/>
            </a:pPr>
            <a:r>
              <a:rPr lang="tr-TR" sz="1600" dirty="0" smtClean="0"/>
              <a:t>1994 yılında Paris’te kabul edilen ve özellikle Afrika’da Ciddi Kuraklık ve/veya Çölleşmeye Maruz Ülkelerde Çölleşme ile Mücadele için Birleşmiş Milletler Sözleşmesi’nin amacı, etkilenen bölgelerde sürdürülebilir kalkınmanın sağlanmasına katkıda bulunmak üzere, çölleşme ile mücadele etmek ve kuraklığın etkilerini hafifletmektir. </a:t>
            </a:r>
          </a:p>
          <a:p>
            <a:pPr fontAlgn="base"/>
            <a:endParaRPr lang="tr-TR" sz="1600" dirty="0" smtClean="0"/>
          </a:p>
          <a:p>
            <a:pPr fontAlgn="base">
              <a:buFont typeface="Wingdings" pitchFamily="2" charset="2"/>
              <a:buChar char="q"/>
            </a:pPr>
            <a:r>
              <a:rPr lang="tr-TR" sz="1600" dirty="0" smtClean="0"/>
              <a:t>Sözleşme’de yer alan amaca, uluslararası işbirliği ile desteklenen ve her düzeyde yürütülecek etkin eylemlerle ulaşılması hedeflenmektedir. </a:t>
            </a:r>
            <a:r>
              <a:rPr lang="tr-TR" sz="1600" dirty="0" err="1" smtClean="0"/>
              <a:t>Sözkonusu</a:t>
            </a:r>
            <a:r>
              <a:rPr lang="tr-TR" sz="1600" dirty="0" smtClean="0"/>
              <a:t> Sözleşme’ye 193 ülke ve Avrupa Birliği taraftır. </a:t>
            </a:r>
          </a:p>
          <a:p>
            <a:pPr fontAlgn="base"/>
            <a:endParaRPr lang="tr-TR" sz="1600" dirty="0" smtClean="0"/>
          </a:p>
          <a:p>
            <a:pPr fontAlgn="base">
              <a:buFont typeface="Wingdings" pitchFamily="2" charset="2"/>
              <a:buChar char="q"/>
            </a:pPr>
            <a:r>
              <a:rPr lang="tr-TR" sz="1600" dirty="0" smtClean="0"/>
              <a:t>Türkiye Birleşmiş Milletler Çölleşme ile Mücadele Sözleşmesi’ni 15 Ekim 1994 tarihinde imzalamış, Onaylanması Hakkında Karar 16 Mayıs 1998 tarihinde Resmi Gazete’de yayınlanarak yürürlüğe girmiştir. </a:t>
            </a:r>
          </a:p>
          <a:p>
            <a:pPr fontAlgn="base"/>
            <a:endParaRPr lang="tr-TR" sz="1600"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81" y="2132856"/>
            <a:ext cx="1923785" cy="1541997"/>
          </a:xfrm>
          <a:prstGeom prst="rect">
            <a:avLst/>
          </a:prstGeom>
        </p:spPr>
      </p:pic>
      <p:sp>
        <p:nvSpPr>
          <p:cNvPr id="2" name="Metin kutusu 1"/>
          <p:cNvSpPr txBox="1"/>
          <p:nvPr/>
        </p:nvSpPr>
        <p:spPr>
          <a:xfrm>
            <a:off x="425281" y="4070848"/>
            <a:ext cx="1923785"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GENEL</a:t>
            </a:r>
            <a:r>
              <a:rPr lang="tr-TR" dirty="0" smtClean="0"/>
              <a:t> </a:t>
            </a:r>
            <a:endParaRPr lang="tr-TR" dirty="0"/>
          </a:p>
        </p:txBody>
      </p:sp>
    </p:spTree>
    <p:extLst>
      <p:ext uri="{BB962C8B-B14F-4D97-AF65-F5344CB8AC3E}">
        <p14:creationId xmlns:p14="http://schemas.microsoft.com/office/powerpoint/2010/main" val="346312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ÇÖLLEŞME İLE </a:t>
            </a:r>
            <a:br>
              <a:rPr lang="tr-TR" sz="3100" dirty="0" smtClean="0"/>
            </a:br>
            <a:r>
              <a:rPr lang="tr-TR" sz="3100" dirty="0" smtClean="0"/>
              <a:t>MÜCADELE SÖZLEŞMESİ</a:t>
            </a:r>
            <a:endParaRPr lang="tr-TR" sz="3100" dirty="0"/>
          </a:p>
        </p:txBody>
      </p:sp>
      <p:sp>
        <p:nvSpPr>
          <p:cNvPr id="6" name="Metin kutusu 5"/>
          <p:cNvSpPr txBox="1"/>
          <p:nvPr/>
        </p:nvSpPr>
        <p:spPr>
          <a:xfrm>
            <a:off x="2411760" y="1844824"/>
            <a:ext cx="6336704" cy="4524315"/>
          </a:xfrm>
          <a:prstGeom prst="rect">
            <a:avLst/>
          </a:prstGeom>
          <a:noFill/>
        </p:spPr>
        <p:txBody>
          <a:bodyPr wrap="square" rtlCol="0">
            <a:spAutoFit/>
          </a:bodyPr>
          <a:lstStyle/>
          <a:p>
            <a:pPr marL="285750" indent="-285750">
              <a:buFont typeface="Wingdings" pitchFamily="2" charset="2"/>
              <a:buChar char="q"/>
            </a:pPr>
            <a:r>
              <a:rPr lang="tr-TR" sz="1600" dirty="0">
                <a:solidFill>
                  <a:prstClr val="black"/>
                </a:solidFill>
              </a:rPr>
              <a:t>Bu sözleşmenin amacı, etkilenen ülkelerde sürdürülebilir kalkınmanın sağlanmasına katkıda bulunmak üzere </a:t>
            </a:r>
            <a:r>
              <a:rPr lang="tr-TR" sz="1600" dirty="0" smtClean="0">
                <a:solidFill>
                  <a:prstClr val="black"/>
                </a:solidFill>
              </a:rPr>
              <a:t>uluslararası </a:t>
            </a:r>
            <a:r>
              <a:rPr lang="tr-TR" sz="1600" dirty="0">
                <a:solidFill>
                  <a:prstClr val="black"/>
                </a:solidFill>
              </a:rPr>
              <a:t>işbirliği ve ortaklık dönemleri ile desteklenen her düzeyde etkin eylemler yoluyla, özellikle Afrika’da olmak üzere ciddi kuraklık ve/veya çölleşmeye maruz ülkelerde, çölleşmeyle mücadele etmek ve kuraklığın etkilerini hafifletmektir. </a:t>
            </a:r>
            <a:endParaRPr lang="tr-TR" sz="1600" dirty="0" smtClean="0">
              <a:solidFill>
                <a:prstClr val="black"/>
              </a:solidFill>
            </a:endParaRPr>
          </a:p>
          <a:p>
            <a:pPr marL="285750" indent="-285750"/>
            <a:endParaRPr lang="tr-TR" sz="1600" dirty="0" smtClean="0">
              <a:solidFill>
                <a:prstClr val="black"/>
              </a:solidFill>
            </a:endParaRPr>
          </a:p>
          <a:p>
            <a:pPr marL="285750" indent="-285750">
              <a:buFont typeface="Wingdings" pitchFamily="2" charset="2"/>
              <a:buChar char="q"/>
            </a:pPr>
            <a:r>
              <a:rPr lang="tr-TR" sz="1600" dirty="0" smtClean="0">
                <a:solidFill>
                  <a:prstClr val="black"/>
                </a:solidFill>
              </a:rPr>
              <a:t>Bu </a:t>
            </a:r>
            <a:r>
              <a:rPr lang="tr-TR" sz="1600" dirty="0">
                <a:solidFill>
                  <a:prstClr val="black"/>
                </a:solidFill>
              </a:rPr>
              <a:t>amaca ulaşmak için, etkilenen alanlarda, aynı anda hem arazinin verimliliğini iyileştirerek, hem de arazi ve su kaynaklarının rehabilitasyonunu, korunmasını ve sürdürülebilir yönetimini sağlayarak özellikle yerel topluluklar düzeyinde yaşam koşullarının iyileştirilmesi üzerinde odaklaşan uzun dönemli stratejilerin uygulanması gerekecektir. </a:t>
            </a:r>
            <a:endParaRPr lang="tr-TR" sz="1600" dirty="0" smtClean="0">
              <a:solidFill>
                <a:prstClr val="black"/>
              </a:solidFill>
            </a:endParaRPr>
          </a:p>
          <a:p>
            <a:pPr marL="285750" indent="-285750"/>
            <a:endParaRPr lang="tr-TR" sz="1600" dirty="0" smtClean="0">
              <a:solidFill>
                <a:prstClr val="black"/>
              </a:solidFill>
            </a:endParaRPr>
          </a:p>
          <a:p>
            <a:pPr marL="285750" indent="-285750">
              <a:buFont typeface="Wingdings" pitchFamily="2" charset="2"/>
              <a:buChar char="q"/>
            </a:pPr>
            <a:r>
              <a:rPr lang="tr-TR" sz="1600" dirty="0" smtClean="0"/>
              <a:t>Bu sözleşmenin uygulanmasında Taraflar, diğer bölgelerdeki gelişmekte olan ülke Tarafları ihmal etmeden, Afrika’da hüküm süren özel durum nedeniyle, bu bölgedeki etkilenen ülke Taraflara öncelik tanıyacaklardır. </a:t>
            </a:r>
            <a:endParaRPr lang="tr-TR" sz="1600" dirty="0">
              <a:solidFill>
                <a:prstClr val="black"/>
              </a:solidFill>
            </a:endParaRPr>
          </a:p>
        </p:txBody>
      </p:sp>
      <p:sp>
        <p:nvSpPr>
          <p:cNvPr id="7" name="Metin kutusu 6"/>
          <p:cNvSpPr txBox="1"/>
          <p:nvPr/>
        </p:nvSpPr>
        <p:spPr>
          <a:xfrm>
            <a:off x="327879" y="4053916"/>
            <a:ext cx="208388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AMAÇ</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81" y="2132856"/>
            <a:ext cx="1923785" cy="1541997"/>
          </a:xfrm>
          <a:prstGeom prst="rect">
            <a:avLst/>
          </a:prstGeom>
        </p:spPr>
      </p:pic>
    </p:spTree>
    <p:extLst>
      <p:ext uri="{BB962C8B-B14F-4D97-AF65-F5344CB8AC3E}">
        <p14:creationId xmlns:p14="http://schemas.microsoft.com/office/powerpoint/2010/main" val="346312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ÇÖLLEŞME İLE </a:t>
            </a:r>
            <a:br>
              <a:rPr lang="tr-TR" sz="3100" dirty="0" smtClean="0"/>
            </a:br>
            <a:r>
              <a:rPr lang="tr-TR" sz="3100" dirty="0" smtClean="0"/>
              <a:t>MÜCADELE SÖZLEŞMESİ</a:t>
            </a:r>
            <a:endParaRPr lang="tr-TR" sz="3100" dirty="0"/>
          </a:p>
        </p:txBody>
      </p:sp>
      <p:sp>
        <p:nvSpPr>
          <p:cNvPr id="6" name="Metin kutusu 5"/>
          <p:cNvSpPr txBox="1"/>
          <p:nvPr/>
        </p:nvSpPr>
        <p:spPr>
          <a:xfrm>
            <a:off x="2411760" y="1844824"/>
            <a:ext cx="6336704" cy="4524315"/>
          </a:xfrm>
          <a:prstGeom prst="rect">
            <a:avLst/>
          </a:prstGeom>
          <a:noFill/>
        </p:spPr>
        <p:txBody>
          <a:bodyPr wrap="square" rtlCol="0">
            <a:spAutoFit/>
          </a:bodyPr>
          <a:lstStyle/>
          <a:p>
            <a:pPr>
              <a:buFont typeface="Wingdings" pitchFamily="2" charset="2"/>
              <a:buChar char="q"/>
            </a:pPr>
            <a:r>
              <a:rPr lang="tr-TR" sz="1600" dirty="0" smtClean="0"/>
              <a:t> Taraflar, çölleşmeyle mücadele ve/veya kuraklığın etkilerini hafifletme programlarının tasarlanmasında ve uygulanmasında kararlara halkın ve yerel toplulukların katılımını sağlamalı, ulusal ve yerel düzeylerdeki eylemleri kolaylaştırmak üzere daha üst düzeylerdeki eylemleri kolaylaştırmak üzere daha üst düzeylerde yapabilir kılan bir ortamın yaratılmasına çalışmalıdırlar; </a:t>
            </a:r>
          </a:p>
          <a:p>
            <a:pPr>
              <a:buFont typeface="Wingdings" pitchFamily="2" charset="2"/>
              <a:buChar char="q"/>
            </a:pPr>
            <a:r>
              <a:rPr lang="tr-TR" sz="1600" dirty="0" smtClean="0"/>
              <a:t> Taraflar, uluslararası bir dayanışma ve ortaklık ruhu içinde alt-bölge düzeylerinde ve uluslararası düzeyde işbirliği ve koordinasyonu iyileştirmeli, mali, beşeri, örgütsel ve teknik kaynakları gereksinilen yerlere daha iyi yönlendirmelidirler; </a:t>
            </a:r>
          </a:p>
          <a:p>
            <a:pPr>
              <a:buFont typeface="Wingdings" pitchFamily="2" charset="2"/>
              <a:buChar char="q"/>
            </a:pPr>
            <a:r>
              <a:rPr lang="tr-TR" sz="1600" dirty="0" smtClean="0"/>
              <a:t>Taraflar, her düzeyde hükümet, topluluk, sivil toplum kuruluşu ve arazi sahipleri arasındaki işbirliğini bir ortaklık ruhu içinde geliştirerek, etkilenen bölgelerde arazinin ve kıt su kaynaklarının niteliğinin ve değerinin daha iyi anlaşılmasını sağlamalı ve bunların sürdürülebilir kullanımı için çalışmalıdırlar ve; </a:t>
            </a:r>
          </a:p>
          <a:p>
            <a:pPr>
              <a:buFont typeface="Wingdings" pitchFamily="2" charset="2"/>
              <a:buChar char="q"/>
            </a:pPr>
            <a:r>
              <a:rPr lang="tr-TR" sz="1600" dirty="0" smtClean="0"/>
              <a:t>Taraflar, başta en az gelişmiş ülkeler olmak üzere, etkilenen gelişmekte olan ülke Tarafların özel gereksinim ve koşullarını göz önüne almalıdırlar. </a:t>
            </a:r>
          </a:p>
        </p:txBody>
      </p:sp>
      <p:sp>
        <p:nvSpPr>
          <p:cNvPr id="7" name="Metin kutusu 6"/>
          <p:cNvSpPr txBox="1"/>
          <p:nvPr/>
        </p:nvSpPr>
        <p:spPr>
          <a:xfrm>
            <a:off x="327879" y="4053916"/>
            <a:ext cx="208388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İLKELER</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81" y="2132856"/>
            <a:ext cx="1923785" cy="1541997"/>
          </a:xfrm>
          <a:prstGeom prst="rect">
            <a:avLst/>
          </a:prstGeom>
        </p:spPr>
      </p:pic>
    </p:spTree>
    <p:extLst>
      <p:ext uri="{BB962C8B-B14F-4D97-AF65-F5344CB8AC3E}">
        <p14:creationId xmlns:p14="http://schemas.microsoft.com/office/powerpoint/2010/main" val="346312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ÇÖLLEŞME İLE </a:t>
            </a:r>
            <a:br>
              <a:rPr lang="tr-TR" sz="3100" dirty="0" smtClean="0"/>
            </a:br>
            <a:r>
              <a:rPr lang="tr-TR" sz="3100" dirty="0" smtClean="0"/>
              <a:t>MÜCADELE SÖZLEŞMESİ</a:t>
            </a:r>
            <a:endParaRPr lang="tr-TR" sz="3100" dirty="0"/>
          </a:p>
        </p:txBody>
      </p:sp>
      <p:sp>
        <p:nvSpPr>
          <p:cNvPr id="6" name="Metin kutusu 5"/>
          <p:cNvSpPr txBox="1"/>
          <p:nvPr/>
        </p:nvSpPr>
        <p:spPr>
          <a:xfrm>
            <a:off x="2411760" y="1844824"/>
            <a:ext cx="6336704" cy="4524315"/>
          </a:xfrm>
          <a:prstGeom prst="rect">
            <a:avLst/>
          </a:prstGeom>
          <a:noFill/>
        </p:spPr>
        <p:txBody>
          <a:bodyPr wrap="square" rtlCol="0">
            <a:spAutoFit/>
          </a:bodyPr>
          <a:lstStyle/>
          <a:p>
            <a:r>
              <a:rPr lang="tr-TR" sz="1600" dirty="0" smtClean="0"/>
              <a:t>Bu Sözleşmenin amacına ulaşması için Taraflar: </a:t>
            </a:r>
          </a:p>
          <a:p>
            <a:endParaRPr lang="tr-TR" sz="1600" dirty="0" smtClean="0"/>
          </a:p>
          <a:p>
            <a:pPr>
              <a:buFont typeface="Wingdings" pitchFamily="2" charset="2"/>
              <a:buChar char="q"/>
            </a:pPr>
            <a:r>
              <a:rPr lang="tr-TR" sz="1600" dirty="0" smtClean="0"/>
              <a:t>çölleşme ve kuraklık süreçlerinin fiziksel, biyolojik ve sosyoekonomik yönlerine eğilen entegre bir yaklaşımı benimseyecek; </a:t>
            </a:r>
          </a:p>
          <a:p>
            <a:endParaRPr lang="tr-TR" sz="1600" dirty="0" smtClean="0"/>
          </a:p>
          <a:p>
            <a:pPr>
              <a:buFont typeface="Wingdings" pitchFamily="2" charset="2"/>
              <a:buChar char="q"/>
            </a:pPr>
            <a:r>
              <a:rPr lang="tr-TR" sz="1600" dirty="0" smtClean="0"/>
              <a:t>sürdürülebilir kalkınmayı destekleyici nitelikte, yapabilir kılan bir uluslararası ekonomik ortamın yaratılmasını sağlamak amacıyla, uluslararası ticaret, pazarlama düzenlemeleri ve borçlar açısından etkilenen gelişmekte olan Taraf Ülkelerin durumlarına ilgili uluslararası ve bölgesel kuruluşlarda gereken ilgiyi gösterecek; </a:t>
            </a:r>
          </a:p>
          <a:p>
            <a:endParaRPr lang="tr-TR" sz="1600" dirty="0" smtClean="0"/>
          </a:p>
          <a:p>
            <a:pPr>
              <a:buFont typeface="Wingdings" pitchFamily="2" charset="2"/>
              <a:buChar char="q"/>
            </a:pPr>
            <a:r>
              <a:rPr lang="tr-TR" sz="1600" dirty="0" smtClean="0"/>
              <a:t>yoksulluğu giderme stratejilerini çölleşmeyle mücadele ve kuraklığın etkilerini hafifletme çabaları ile bütünleştirecek; </a:t>
            </a:r>
          </a:p>
          <a:p>
            <a:endParaRPr lang="tr-TR" sz="1600" dirty="0" smtClean="0"/>
          </a:p>
          <a:p>
            <a:pPr>
              <a:buFont typeface="Wingdings" pitchFamily="2" charset="2"/>
              <a:buChar char="q"/>
            </a:pPr>
            <a:r>
              <a:rPr lang="tr-TR" sz="1600" dirty="0" smtClean="0"/>
              <a:t>çölleşme ve kuraklık sorunu ile ilişkili olarak gerek çevre koruma gerekse toprak ve su kaynaklarının korunması konularında etkilenen Taraf Ülkeler arasında işbirliği yapılmasını destekleyeceklerdir.</a:t>
            </a:r>
          </a:p>
        </p:txBody>
      </p:sp>
      <p:sp>
        <p:nvSpPr>
          <p:cNvPr id="7" name="Metin kutusu 6"/>
          <p:cNvSpPr txBox="1"/>
          <p:nvPr/>
        </p:nvSpPr>
        <p:spPr>
          <a:xfrm>
            <a:off x="107505" y="4053916"/>
            <a:ext cx="2304256" cy="646331"/>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GENEL YÜKÜMLÜLÜKLER</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81" y="2132856"/>
            <a:ext cx="1923785" cy="1541997"/>
          </a:xfrm>
          <a:prstGeom prst="rect">
            <a:avLst/>
          </a:prstGeom>
        </p:spPr>
      </p:pic>
    </p:spTree>
    <p:extLst>
      <p:ext uri="{BB962C8B-B14F-4D97-AF65-F5344CB8AC3E}">
        <p14:creationId xmlns:p14="http://schemas.microsoft.com/office/powerpoint/2010/main" val="346312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ÇÖLLEŞME İLE </a:t>
            </a:r>
            <a:br>
              <a:rPr lang="tr-TR" sz="3100" dirty="0" smtClean="0"/>
            </a:br>
            <a:r>
              <a:rPr lang="tr-TR" sz="3100" dirty="0" smtClean="0"/>
              <a:t>MÜCADELE SÖZLEŞMESİ</a:t>
            </a:r>
            <a:endParaRPr lang="tr-TR" sz="3100" dirty="0"/>
          </a:p>
        </p:txBody>
      </p:sp>
      <p:sp>
        <p:nvSpPr>
          <p:cNvPr id="6" name="Metin kutusu 5"/>
          <p:cNvSpPr txBox="1"/>
          <p:nvPr/>
        </p:nvSpPr>
        <p:spPr>
          <a:xfrm>
            <a:off x="2411760" y="1844824"/>
            <a:ext cx="6336704" cy="4770537"/>
          </a:xfrm>
          <a:prstGeom prst="rect">
            <a:avLst/>
          </a:prstGeom>
          <a:noFill/>
        </p:spPr>
        <p:txBody>
          <a:bodyPr wrap="square" rtlCol="0">
            <a:spAutoFit/>
          </a:bodyPr>
          <a:lstStyle/>
          <a:p>
            <a:pPr>
              <a:buFont typeface="Wingdings" pitchFamily="2" charset="2"/>
              <a:buChar char="q"/>
            </a:pPr>
            <a:r>
              <a:rPr lang="tr-TR" sz="1600" dirty="0" smtClean="0"/>
              <a:t>Çölleşmeyle mücadele ve kuraklığın etkilerini hafifletme konusuna gereken önceliği vermeyi, kendi koşul ve imkanları dairesinde yeterli kaynakları ayırmayı; </a:t>
            </a:r>
          </a:p>
          <a:p>
            <a:endParaRPr lang="tr-TR" sz="1600" dirty="0" smtClean="0"/>
          </a:p>
          <a:p>
            <a:pPr>
              <a:buFont typeface="Wingdings" pitchFamily="2" charset="2"/>
              <a:buChar char="q"/>
            </a:pPr>
            <a:r>
              <a:rPr lang="tr-TR" sz="1600" dirty="0" smtClean="0"/>
              <a:t>çölleşmeyle mücadele ve kuraklığın etkilerini hafifletmek için, sürdürülebilir kalkınma plan ve/veya politikaları çerçevesinde strateji ve öncelikleri belirlemeyi; </a:t>
            </a:r>
          </a:p>
          <a:p>
            <a:endParaRPr lang="tr-TR" sz="1600" dirty="0" smtClean="0"/>
          </a:p>
          <a:p>
            <a:pPr>
              <a:buFont typeface="Wingdings" pitchFamily="2" charset="2"/>
              <a:buChar char="q"/>
            </a:pPr>
            <a:r>
              <a:rPr lang="tr-TR" sz="1600" dirty="0" smtClean="0"/>
              <a:t>çölleşmenin temelindeki nedenlere eğilerek, çölleşme sürecine katkıda bulunan sosyoekonomik faktörlere özel bir önem vermeyi; </a:t>
            </a:r>
          </a:p>
          <a:p>
            <a:endParaRPr lang="tr-TR" sz="1600" dirty="0" smtClean="0"/>
          </a:p>
          <a:p>
            <a:pPr>
              <a:buFont typeface="Wingdings" pitchFamily="2" charset="2"/>
              <a:buChar char="q"/>
            </a:pPr>
            <a:r>
              <a:rPr lang="tr-TR" sz="1600" dirty="0" smtClean="0"/>
              <a:t>çölleşmeyle mücadele ve kuraklığın etkilerini hafifletme çabalarında, sivil toplum kuruluşlarının da desteği ile yerel halkın ve özellikle kadınların ve gençlerin bilincini geliştirmeyi ve katılımını sağlamayı; </a:t>
            </a:r>
          </a:p>
          <a:p>
            <a:endParaRPr lang="tr-TR" sz="1600" dirty="0" smtClean="0"/>
          </a:p>
          <a:p>
            <a:pPr>
              <a:buFont typeface="Wingdings" pitchFamily="2" charset="2"/>
              <a:buChar char="q"/>
            </a:pPr>
            <a:r>
              <a:rPr lang="tr-TR" sz="1600" dirty="0" smtClean="0"/>
              <a:t>mevcut yasaları güçlendirerek veya böyle yasalar yoksa yenilerini çıkararak ve uzun dönemli politika ve eylem programları geliştirerek yapabilir kılan bir ortamı yaratmayı yükümlenirler. </a:t>
            </a:r>
          </a:p>
        </p:txBody>
      </p:sp>
      <p:sp>
        <p:nvSpPr>
          <p:cNvPr id="7" name="Metin kutusu 6"/>
          <p:cNvSpPr txBox="1"/>
          <p:nvPr/>
        </p:nvSpPr>
        <p:spPr>
          <a:xfrm>
            <a:off x="327879" y="4053916"/>
            <a:ext cx="2083881" cy="830997"/>
          </a:xfrm>
          <a:prstGeom prst="rect">
            <a:avLst/>
          </a:prstGeom>
          <a:noFill/>
        </p:spPr>
        <p:txBody>
          <a:bodyPr wrap="square" rtlCol="0">
            <a:spAutoFit/>
          </a:bodyPr>
          <a:lstStyle/>
          <a:p>
            <a:pPr algn="ctr"/>
            <a:r>
              <a:rPr lang="tr-TR" sz="1600" b="1" dirty="0" smtClean="0">
                <a:effectLst>
                  <a:outerShdw blurRad="38100" dist="38100" dir="2700000" algn="tl">
                    <a:srgbClr val="000000">
                      <a:alpha val="43137"/>
                    </a:srgbClr>
                  </a:outerShdw>
                </a:effectLst>
              </a:rPr>
              <a:t>ETKİLENEN ÜLKELERİN YÜKÜMLÜLÜKLER</a:t>
            </a:r>
            <a:endParaRPr lang="tr-TR" sz="1600"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81" y="2132856"/>
            <a:ext cx="1923785" cy="1541997"/>
          </a:xfrm>
          <a:prstGeom prst="rect">
            <a:avLst/>
          </a:prstGeom>
        </p:spPr>
      </p:pic>
    </p:spTree>
    <p:extLst>
      <p:ext uri="{BB962C8B-B14F-4D97-AF65-F5344CB8AC3E}">
        <p14:creationId xmlns:p14="http://schemas.microsoft.com/office/powerpoint/2010/main" val="346312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İKLİM DEĞİŞİKLİĞİ ÇERÇEVE SÖZLEŞMESİ VE KYOTO PROTOKOLÜ </a:t>
            </a:r>
            <a:br>
              <a:rPr lang="tr-TR" sz="3100" dirty="0" smtClean="0"/>
            </a:br>
            <a:endParaRPr lang="tr-TR" sz="3100" dirty="0"/>
          </a:p>
        </p:txBody>
      </p:sp>
      <p:sp>
        <p:nvSpPr>
          <p:cNvPr id="6" name="Metin kutusu 5"/>
          <p:cNvSpPr txBox="1"/>
          <p:nvPr/>
        </p:nvSpPr>
        <p:spPr>
          <a:xfrm>
            <a:off x="2339752" y="1916832"/>
            <a:ext cx="6480720" cy="5755422"/>
          </a:xfrm>
          <a:prstGeom prst="rect">
            <a:avLst/>
          </a:prstGeom>
          <a:noFill/>
        </p:spPr>
        <p:txBody>
          <a:bodyPr wrap="square" rtlCol="0">
            <a:spAutoFit/>
          </a:bodyPr>
          <a:lstStyle/>
          <a:p>
            <a:pPr>
              <a:buFont typeface="Wingdings" pitchFamily="2" charset="2"/>
              <a:buChar char="q"/>
            </a:pPr>
            <a:r>
              <a:rPr lang="tr-TR" sz="1600" dirty="0" smtClean="0"/>
              <a:t>İnsan kaynaklı faaliyetlerin neden olduğu küresel ısınmanın iklim üzerindeki etkilerine karşı uluslararası alanda atılan ilk ve en önemli adım 1992 yılında Rio de </a:t>
            </a:r>
            <a:r>
              <a:rPr lang="tr-TR" sz="1600" dirty="0" err="1" smtClean="0"/>
              <a:t>Janeiro’da</a:t>
            </a:r>
            <a:r>
              <a:rPr lang="tr-TR" sz="1600" dirty="0" smtClean="0"/>
              <a:t> düzenlenen Birleşmiş Milletler (BM) Çevre ve Kalkınma Konferansı’nda imzaya açılan BM İklim Değişikliği Çerçeve Sözleşmesi’dir (BMİDÇS - United </a:t>
            </a:r>
            <a:r>
              <a:rPr lang="tr-TR" sz="1600" dirty="0" err="1" smtClean="0"/>
              <a:t>Nations</a:t>
            </a:r>
            <a:r>
              <a:rPr lang="tr-TR" sz="1600" dirty="0" smtClean="0"/>
              <a:t> </a:t>
            </a:r>
            <a:r>
              <a:rPr lang="tr-TR" sz="1600" dirty="0" err="1" smtClean="0"/>
              <a:t>Framework</a:t>
            </a:r>
            <a:r>
              <a:rPr lang="tr-TR" sz="1600" dirty="0" smtClean="0"/>
              <a:t> </a:t>
            </a:r>
            <a:r>
              <a:rPr lang="tr-TR" sz="1600" dirty="0" err="1" smtClean="0"/>
              <a:t>Convention</a:t>
            </a:r>
            <a:r>
              <a:rPr lang="tr-TR" sz="1600" dirty="0" smtClean="0"/>
              <a:t> on </a:t>
            </a:r>
            <a:r>
              <a:rPr lang="tr-TR" sz="1600" dirty="0" err="1" smtClean="0"/>
              <a:t>Climate</a:t>
            </a:r>
            <a:r>
              <a:rPr lang="tr-TR" sz="1600" dirty="0" smtClean="0"/>
              <a:t> </a:t>
            </a:r>
            <a:r>
              <a:rPr lang="tr-TR" sz="1600" dirty="0" err="1" smtClean="0"/>
              <a:t>Change</a:t>
            </a:r>
            <a:r>
              <a:rPr lang="tr-TR" sz="1600" dirty="0" smtClean="0"/>
              <a:t>). </a:t>
            </a:r>
          </a:p>
          <a:p>
            <a:pPr>
              <a:buFont typeface="Wingdings" pitchFamily="2" charset="2"/>
              <a:buChar char="q"/>
            </a:pPr>
            <a:endParaRPr lang="tr-TR" sz="1600" dirty="0" smtClean="0"/>
          </a:p>
          <a:p>
            <a:pPr>
              <a:buFont typeface="Wingdings" pitchFamily="2" charset="2"/>
              <a:buChar char="q"/>
            </a:pPr>
            <a:r>
              <a:rPr lang="tr-TR" sz="1600" dirty="0" smtClean="0"/>
              <a:t>21 Mart 1994 tarihinde yürürlüğe giren Sözleşme’ye halen, aralarında ülkemizin de bulunduğu 195 ülkenin </a:t>
            </a:r>
            <a:r>
              <a:rPr lang="tr-TR" sz="1600" dirty="0" err="1" smtClean="0"/>
              <a:t>yanısıra</a:t>
            </a:r>
            <a:r>
              <a:rPr lang="tr-TR" sz="1600" dirty="0" smtClean="0"/>
              <a:t>, Avrupa Birliği (AB) de taraftır. Ülkemiz Sözleşme’ye 24 Mayıs 2004 tarihinde katılmıştır.  </a:t>
            </a:r>
          </a:p>
          <a:p>
            <a:pPr fontAlgn="base"/>
            <a:r>
              <a:rPr lang="tr-TR" sz="1600" dirty="0" smtClean="0"/>
              <a:t> </a:t>
            </a:r>
          </a:p>
          <a:p>
            <a:pPr fontAlgn="base">
              <a:buFont typeface="Wingdings" pitchFamily="2" charset="2"/>
              <a:buChar char="q"/>
            </a:pPr>
            <a:r>
              <a:rPr lang="tr-TR" sz="1600" dirty="0" smtClean="0"/>
              <a:t>Sözleşmenin amacı; atmosferdeki sera gazı birikimlerini, iklim sistemi üzerindeki tehlikeli insan kaynaklı etkiyi önleyecek bir düzeyde durdurmayı başarmak, böyle bir düzeye, ekosistemin iklim değişikliğine doğal bir şekilde uyum sağlamasına, gıda üretiminin zarar görmeyeceği ve ekonomik kalkınmanın sürdürülebilir şekilde devamına izin verecek bir zaman içerisinde ulaşmaktır.</a:t>
            </a:r>
          </a:p>
          <a:p>
            <a:pPr fontAlgn="base"/>
            <a:r>
              <a:rPr lang="tr-TR" sz="1600" dirty="0" smtClean="0"/>
              <a:t> </a:t>
            </a:r>
          </a:p>
          <a:p>
            <a:endParaRPr lang="tr-TR" sz="1600" dirty="0" smtClean="0"/>
          </a:p>
          <a:p>
            <a:endParaRPr lang="tr-TR" sz="1600" dirty="0" smtClean="0"/>
          </a:p>
          <a:p>
            <a:r>
              <a:rPr lang="tr-TR" sz="1600" dirty="0" smtClean="0"/>
              <a:t> </a:t>
            </a:r>
          </a:p>
          <a:p>
            <a:pPr fontAlgn="base"/>
            <a:endParaRPr lang="tr-TR" sz="1600" dirty="0"/>
          </a:p>
        </p:txBody>
      </p:sp>
      <p:pic>
        <p:nvPicPr>
          <p:cNvPr id="8" name="7 Resim" descr="563996_10151560577890867_189088102_n.png"/>
          <p:cNvPicPr>
            <a:picLocks noChangeAspect="1"/>
          </p:cNvPicPr>
          <p:nvPr/>
        </p:nvPicPr>
        <p:blipFill>
          <a:blip r:embed="rId2" cstate="print"/>
          <a:stretch>
            <a:fillRect/>
          </a:stretch>
        </p:blipFill>
        <p:spPr>
          <a:xfrm>
            <a:off x="467544" y="2060848"/>
            <a:ext cx="1584176"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Metin kutusu 1"/>
          <p:cNvSpPr txBox="1"/>
          <p:nvPr/>
        </p:nvSpPr>
        <p:spPr>
          <a:xfrm>
            <a:off x="775933" y="4211796"/>
            <a:ext cx="979755" cy="369332"/>
          </a:xfrm>
          <a:prstGeom prst="rect">
            <a:avLst/>
          </a:prstGeom>
          <a:noFill/>
        </p:spPr>
        <p:txBody>
          <a:bodyPr wrap="none" rtlCol="0">
            <a:spAutoFit/>
          </a:bodyPr>
          <a:lstStyle/>
          <a:p>
            <a:pPr algn="ctr"/>
            <a:r>
              <a:rPr lang="tr-TR" b="1" dirty="0" smtClean="0">
                <a:effectLst>
                  <a:outerShdw blurRad="38100" dist="38100" dir="2700000" algn="tl">
                    <a:srgbClr val="000000">
                      <a:alpha val="43137"/>
                    </a:srgbClr>
                  </a:outerShdw>
                </a:effectLst>
              </a:rPr>
              <a:t>GENEL</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12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İKLİM DEĞİŞİKLİĞİ ÇERÇEVE SÖZLEŞMESİ VE KYOTO PROTOKOLÜ </a:t>
            </a:r>
            <a:br>
              <a:rPr lang="tr-TR" sz="3100" dirty="0" smtClean="0"/>
            </a:br>
            <a:endParaRPr lang="tr-TR" sz="3100" dirty="0"/>
          </a:p>
        </p:txBody>
      </p:sp>
      <p:sp>
        <p:nvSpPr>
          <p:cNvPr id="6" name="Metin kutusu 5"/>
          <p:cNvSpPr txBox="1"/>
          <p:nvPr/>
        </p:nvSpPr>
        <p:spPr>
          <a:xfrm>
            <a:off x="2339752" y="1916832"/>
            <a:ext cx="6480720" cy="6740307"/>
          </a:xfrm>
          <a:prstGeom prst="rect">
            <a:avLst/>
          </a:prstGeom>
          <a:noFill/>
        </p:spPr>
        <p:txBody>
          <a:bodyPr wrap="square" rtlCol="0">
            <a:spAutoFit/>
          </a:bodyPr>
          <a:lstStyle/>
          <a:p>
            <a:endParaRPr lang="tr-TR" sz="1600" dirty="0" smtClean="0"/>
          </a:p>
          <a:p>
            <a:r>
              <a:rPr lang="tr-TR" sz="1600" dirty="0" smtClean="0"/>
              <a:t> Sözleşmenin temel ilkeleri; </a:t>
            </a:r>
          </a:p>
          <a:p>
            <a:endParaRPr lang="tr-TR" sz="1600" dirty="0" smtClean="0"/>
          </a:p>
          <a:p>
            <a:pPr marL="285750" indent="-285750">
              <a:buFont typeface="Wingdings" pitchFamily="2" charset="2"/>
              <a:buChar char="Ø"/>
            </a:pPr>
            <a:r>
              <a:rPr lang="tr-TR" sz="1600" dirty="0" smtClean="0"/>
              <a:t>İklim sisteminin eşitlik temelinde, ortak fakat farklı sorumluluk ilkesine uygun olarak korunması,</a:t>
            </a:r>
          </a:p>
          <a:p>
            <a:r>
              <a:rPr lang="tr-TR" sz="1600" dirty="0" smtClean="0"/>
              <a:t> </a:t>
            </a:r>
          </a:p>
          <a:p>
            <a:pPr marL="285750" indent="-285750">
              <a:buFont typeface="Wingdings" pitchFamily="2" charset="2"/>
              <a:buChar char="Ø"/>
            </a:pPr>
            <a:r>
              <a:rPr lang="tr-TR" sz="1600" dirty="0" smtClean="0"/>
              <a:t>İklim değişikliğinden etkilenecek olan gelişme yolundaki ülkelerin ihtiyaç ve özel şartlarının dikkate alınması,</a:t>
            </a:r>
          </a:p>
          <a:p>
            <a:r>
              <a:rPr lang="tr-TR" sz="1600" dirty="0" smtClean="0"/>
              <a:t> </a:t>
            </a:r>
          </a:p>
          <a:p>
            <a:pPr marL="285750" indent="-285750">
              <a:buFont typeface="Wingdings" pitchFamily="2" charset="2"/>
              <a:buChar char="Ø"/>
            </a:pPr>
            <a:r>
              <a:rPr lang="tr-TR" sz="1600" dirty="0" smtClean="0"/>
              <a:t>İklim değişikliğinin etkilerine karşı önlem alınması ve alınacak önlemlerin etkin maliyetli ve küresel yarar sağlayacak şekilde olması,</a:t>
            </a:r>
          </a:p>
          <a:p>
            <a:r>
              <a:rPr lang="tr-TR" sz="1600" dirty="0" smtClean="0"/>
              <a:t> </a:t>
            </a:r>
          </a:p>
          <a:p>
            <a:pPr marL="285750" indent="-285750">
              <a:buFont typeface="Wingdings" pitchFamily="2" charset="2"/>
              <a:buChar char="Ø"/>
            </a:pPr>
            <a:r>
              <a:rPr lang="tr-TR" sz="1600" dirty="0" smtClean="0"/>
              <a:t>Sürdürülebilir kalkınmanın desteklenmesi ve belirlenecek politika ve önlemlerin ulusal kalkınma programlarına dâhil edilmesi,</a:t>
            </a:r>
          </a:p>
          <a:p>
            <a:r>
              <a:rPr lang="tr-TR" sz="1600" dirty="0" smtClean="0"/>
              <a:t> </a:t>
            </a:r>
          </a:p>
          <a:p>
            <a:pPr marL="285750" indent="-285750">
              <a:buFont typeface="Wingdings" pitchFamily="2" charset="2"/>
              <a:buChar char="Ø"/>
            </a:pPr>
            <a:r>
              <a:rPr lang="tr-TR" sz="1600" dirty="0" smtClean="0"/>
              <a:t>Tarafların işbirliği yapmalarıdır. </a:t>
            </a:r>
          </a:p>
          <a:p>
            <a:endParaRPr lang="tr-TR" sz="1600" dirty="0" smtClean="0"/>
          </a:p>
          <a:p>
            <a:endParaRPr lang="tr-TR" sz="1600" dirty="0" smtClean="0"/>
          </a:p>
          <a:p>
            <a:endParaRPr lang="tr-TR" sz="1600" dirty="0" smtClean="0"/>
          </a:p>
          <a:p>
            <a:endParaRPr lang="tr-TR" sz="1600" dirty="0" smtClean="0"/>
          </a:p>
          <a:p>
            <a:endParaRPr lang="tr-TR" sz="1600" dirty="0" smtClean="0"/>
          </a:p>
          <a:p>
            <a:pPr fontAlgn="base"/>
            <a:r>
              <a:rPr lang="tr-TR" sz="1600" dirty="0" smtClean="0"/>
              <a:t> </a:t>
            </a:r>
          </a:p>
          <a:p>
            <a:endParaRPr lang="tr-TR" sz="1600" dirty="0" smtClean="0"/>
          </a:p>
          <a:p>
            <a:endParaRPr lang="tr-TR" sz="1600" dirty="0" smtClean="0"/>
          </a:p>
          <a:p>
            <a:r>
              <a:rPr lang="tr-TR" sz="1600" dirty="0" smtClean="0"/>
              <a:t> </a:t>
            </a:r>
          </a:p>
          <a:p>
            <a:pPr fontAlgn="base"/>
            <a:endParaRPr lang="tr-TR" sz="1600" dirty="0"/>
          </a:p>
        </p:txBody>
      </p:sp>
      <p:pic>
        <p:nvPicPr>
          <p:cNvPr id="8" name="7 Resim" descr="563996_10151560577890867_189088102_n.png"/>
          <p:cNvPicPr>
            <a:picLocks noChangeAspect="1"/>
          </p:cNvPicPr>
          <p:nvPr/>
        </p:nvPicPr>
        <p:blipFill>
          <a:blip r:embed="rId2" cstate="print"/>
          <a:stretch>
            <a:fillRect/>
          </a:stretch>
        </p:blipFill>
        <p:spPr>
          <a:xfrm>
            <a:off x="467544" y="2060848"/>
            <a:ext cx="1584176"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673575" y="4363655"/>
            <a:ext cx="1172117" cy="369332"/>
          </a:xfrm>
          <a:prstGeom prst="rect">
            <a:avLst/>
          </a:prstGeom>
        </p:spPr>
        <p:txBody>
          <a:bodyPr wrap="none">
            <a:spAutoFit/>
          </a:bodyPr>
          <a:lstStyle/>
          <a:p>
            <a:pPr algn="ctr"/>
            <a:r>
              <a:rPr lang="tr-TR" b="1" dirty="0" smtClean="0">
                <a:effectLst>
                  <a:outerShdw blurRad="38100" dist="38100" dir="2700000" algn="tl">
                    <a:srgbClr val="000000">
                      <a:alpha val="43137"/>
                    </a:srgbClr>
                  </a:outerShdw>
                </a:effectLst>
              </a:rPr>
              <a:t>İLKELER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12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339752" y="1196752"/>
            <a:ext cx="6552728" cy="5400600"/>
          </a:xfrm>
        </p:spPr>
        <p:txBody>
          <a:bodyPr>
            <a:normAutofit fontScale="70000" lnSpcReduction="20000"/>
          </a:bodyPr>
          <a:lstStyle/>
          <a:p>
            <a:pPr>
              <a:buNone/>
            </a:pPr>
            <a:endParaRPr lang="tr-TR" dirty="0" smtClean="0">
              <a:solidFill>
                <a:schemeClr val="tx1"/>
              </a:solidFill>
            </a:endParaRPr>
          </a:p>
          <a:p>
            <a:pPr>
              <a:buFont typeface="Wingdings" pitchFamily="2" charset="2"/>
              <a:buChar char="q"/>
            </a:pPr>
            <a:r>
              <a:rPr lang="tr-TR" dirty="0" smtClean="0">
                <a:solidFill>
                  <a:schemeClr val="tx1"/>
                </a:solidFill>
              </a:rPr>
              <a:t>Kyoto Protokolü, gelişmiş ülkelerin 2000 yılındaki sera gazı emisyonlarını 1990  yılı seviyesinde tutmak için Sözleşme’nin yetersiz olduğu kabul edilerek, yükümlülüklerin daha sıkı hale getirilmesi ve yasal bağlayıcı bir belge olması amacıyla 11 Aralık 1997 tarihinde Japonya-Kyoto’da 3. Taraflar Konferansı’nda kabul edilmiştir. 16 Mart 1998 tarihinde İmzaya açılmış, 16 Şubat 2005 yılında resmen yürürlüğe girmiştir.</a:t>
            </a:r>
          </a:p>
          <a:p>
            <a:pPr marL="0" indent="0">
              <a:buNone/>
            </a:pPr>
            <a:endParaRPr lang="tr-TR" dirty="0" smtClean="0">
              <a:solidFill>
                <a:schemeClr val="tx1"/>
              </a:solidFill>
            </a:endParaRPr>
          </a:p>
          <a:p>
            <a:pPr>
              <a:buFont typeface="Wingdings" pitchFamily="2" charset="2"/>
              <a:buChar char="q"/>
            </a:pPr>
            <a:r>
              <a:rPr lang="tr-TR" dirty="0" smtClean="0">
                <a:solidFill>
                  <a:schemeClr val="tx1"/>
                </a:solidFill>
              </a:rPr>
              <a:t>Protokol’ün uygulanmasına yönelik kurallar ise 2001 yılında </a:t>
            </a:r>
            <a:r>
              <a:rPr lang="tr-TR" dirty="0" err="1" smtClean="0">
                <a:solidFill>
                  <a:schemeClr val="tx1"/>
                </a:solidFill>
              </a:rPr>
              <a:t>Marakeş’te</a:t>
            </a:r>
            <a:r>
              <a:rPr lang="tr-TR" dirty="0" smtClean="0">
                <a:solidFill>
                  <a:schemeClr val="tx1"/>
                </a:solidFill>
              </a:rPr>
              <a:t> gerçekleştirilen 7. Taraflar Konferansı’nda kabul edilmiş olup </a:t>
            </a:r>
            <a:r>
              <a:rPr lang="tr-TR" dirty="0" err="1" smtClean="0">
                <a:solidFill>
                  <a:schemeClr val="tx1"/>
                </a:solidFill>
              </a:rPr>
              <a:t>Marakeş</a:t>
            </a:r>
            <a:r>
              <a:rPr lang="tr-TR" dirty="0" smtClean="0">
                <a:solidFill>
                  <a:schemeClr val="tx1"/>
                </a:solidFill>
              </a:rPr>
              <a:t> Uzlaşmaları olarak anılmaktadırlar. Kyoto Protokolü’nün öngördüğü kurallar bütününü detaylandıran </a:t>
            </a:r>
            <a:r>
              <a:rPr lang="tr-TR" dirty="0" err="1" smtClean="0">
                <a:solidFill>
                  <a:schemeClr val="tx1"/>
                </a:solidFill>
              </a:rPr>
              <a:t>Marakeş</a:t>
            </a:r>
            <a:r>
              <a:rPr lang="tr-TR" dirty="0" smtClean="0">
                <a:solidFill>
                  <a:schemeClr val="tx1"/>
                </a:solidFill>
              </a:rPr>
              <a:t> Uzlaşması, esneklik mekanizmalarının uygulanması, raporlama tekniği, yöntem ve diğer tüm unsurları içeren konulara açıklık getirmiştir.</a:t>
            </a:r>
          </a:p>
          <a:p>
            <a:pPr marL="0" indent="0">
              <a:buNone/>
            </a:pPr>
            <a:endParaRPr lang="tr-TR" dirty="0" smtClean="0">
              <a:solidFill>
                <a:schemeClr val="tx1"/>
              </a:solidFill>
            </a:endParaRPr>
          </a:p>
          <a:p>
            <a:pPr>
              <a:buFont typeface="Wingdings" pitchFamily="2" charset="2"/>
              <a:buChar char="q"/>
            </a:pPr>
            <a:r>
              <a:rPr lang="tr-TR" dirty="0" smtClean="0">
                <a:solidFill>
                  <a:schemeClr val="tx1"/>
                </a:solidFill>
              </a:rPr>
              <a:t>Protokolün özünü, Ek I ülkeleri için bağlayıcılık taşıyan emisyon Hedefleri oluşturmaktadır. Protokole göre, birinci taahhüt dönemi olan 2008–2012 döneminde, Ek I listesinde yer alan ülkeler, taahhüt dönemi sonunda toplam sera gazı emisyon miktarını 1990 yılı seviyesinin en az %5 altına indirmekle yükümlüdürler. Protokolün emisyon hedefleri, Ek-A listesinde  </a:t>
            </a:r>
            <a:r>
              <a:rPr lang="nn-NO" dirty="0" smtClean="0">
                <a:solidFill>
                  <a:schemeClr val="tx1"/>
                </a:solidFill>
              </a:rPr>
              <a:t>belirtilen etkinlikleri ve sera gazlarını kapsamaktadır.</a:t>
            </a:r>
            <a:endParaRPr lang="tr-TR" dirty="0">
              <a:solidFill>
                <a:schemeClr val="tx1"/>
              </a:solidFill>
            </a:endParaRPr>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İKLİM DEĞİŞİKLİĞİ ÇERÇEVE SÖZLEŞMESİ VE KYOTO PROTOKOLÜ </a:t>
            </a:r>
            <a:br>
              <a:rPr lang="tr-TR" sz="3100" dirty="0" smtClean="0"/>
            </a:br>
            <a:endParaRPr lang="tr-TR" sz="3100" dirty="0"/>
          </a:p>
        </p:txBody>
      </p:sp>
      <p:sp>
        <p:nvSpPr>
          <p:cNvPr id="6" name="Metin kutusu 5"/>
          <p:cNvSpPr txBox="1"/>
          <p:nvPr/>
        </p:nvSpPr>
        <p:spPr>
          <a:xfrm>
            <a:off x="2339752" y="1916832"/>
            <a:ext cx="6480720" cy="1323439"/>
          </a:xfrm>
          <a:prstGeom prst="rect">
            <a:avLst/>
          </a:prstGeom>
          <a:noFill/>
        </p:spPr>
        <p:txBody>
          <a:bodyPr wrap="square" rtlCol="0">
            <a:spAutoFit/>
          </a:bodyPr>
          <a:lstStyle/>
          <a:p>
            <a:r>
              <a:rPr lang="tr-TR" sz="1600" dirty="0" smtClean="0"/>
              <a:t> </a:t>
            </a:r>
          </a:p>
          <a:p>
            <a:endParaRPr lang="tr-TR" sz="1600" dirty="0" smtClean="0"/>
          </a:p>
          <a:p>
            <a:endParaRPr lang="tr-TR" sz="1600" dirty="0" smtClean="0"/>
          </a:p>
          <a:p>
            <a:r>
              <a:rPr lang="tr-TR" sz="1600" dirty="0" smtClean="0"/>
              <a:t> </a:t>
            </a:r>
          </a:p>
          <a:p>
            <a:pPr fontAlgn="base"/>
            <a:endParaRPr lang="tr-TR" sz="1600" dirty="0"/>
          </a:p>
        </p:txBody>
      </p:sp>
      <p:pic>
        <p:nvPicPr>
          <p:cNvPr id="8" name="7 Resim" descr="563996_10151560577890867_189088102_n.png"/>
          <p:cNvPicPr>
            <a:picLocks noChangeAspect="1"/>
          </p:cNvPicPr>
          <p:nvPr/>
        </p:nvPicPr>
        <p:blipFill>
          <a:blip r:embed="rId2" cstate="print"/>
          <a:stretch>
            <a:fillRect/>
          </a:stretch>
        </p:blipFill>
        <p:spPr>
          <a:xfrm>
            <a:off x="467544" y="2031891"/>
            <a:ext cx="1584176"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Dikdörtgen 1"/>
          <p:cNvSpPr/>
          <p:nvPr/>
        </p:nvSpPr>
        <p:spPr>
          <a:xfrm>
            <a:off x="323528" y="4018572"/>
            <a:ext cx="1872208" cy="646331"/>
          </a:xfrm>
          <a:prstGeom prst="rect">
            <a:avLst/>
          </a:prstGeom>
        </p:spPr>
        <p:txBody>
          <a:bodyPr wrap="square">
            <a:spAutoFit/>
          </a:bodyPr>
          <a:lstStyle/>
          <a:p>
            <a:pPr algn="ctr"/>
            <a:r>
              <a:rPr lang="tr-TR" b="1" dirty="0" smtClean="0">
                <a:effectLst>
                  <a:outerShdw blurRad="38100" dist="38100" dir="2700000" algn="tl">
                    <a:srgbClr val="000000">
                      <a:alpha val="43137"/>
                    </a:srgbClr>
                  </a:outerShdw>
                </a:effectLst>
              </a:rPr>
              <a:t>KYOTO PROTOKOLÜ</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63120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r>
              <a:rPr lang="tr-TR" dirty="0" smtClean="0"/>
              <a:t> </a:t>
            </a:r>
            <a:r>
              <a:rPr lang="tr-TR" sz="2200" dirty="0" smtClean="0"/>
              <a:t>TEHLİKELİ ATIKLARIN SINIR ÖTESİ TAŞINMASI ve BERTARAFININ  </a:t>
            </a:r>
            <a:br>
              <a:rPr lang="tr-TR" sz="2200" dirty="0" smtClean="0"/>
            </a:br>
            <a:r>
              <a:rPr lang="tr-TR" sz="2200" dirty="0" smtClean="0"/>
              <a:t>     KONTROLÜNE İLİŞKİN BASEL KONVANSİYONU </a:t>
            </a:r>
            <a:r>
              <a:rPr lang="tr-TR" sz="2800" dirty="0" smtClean="0"/>
              <a:t/>
            </a:r>
            <a:br>
              <a:rPr lang="tr-TR" sz="2800" dirty="0" smtClean="0"/>
            </a:br>
            <a:endParaRPr lang="tr-TR" sz="3100" dirty="0"/>
          </a:p>
        </p:txBody>
      </p:sp>
      <p:sp>
        <p:nvSpPr>
          <p:cNvPr id="6" name="Metin kutusu 5"/>
          <p:cNvSpPr txBox="1"/>
          <p:nvPr/>
        </p:nvSpPr>
        <p:spPr>
          <a:xfrm>
            <a:off x="2411760" y="1700808"/>
            <a:ext cx="6336704" cy="5355312"/>
          </a:xfrm>
          <a:prstGeom prst="rect">
            <a:avLst/>
          </a:prstGeom>
          <a:noFill/>
        </p:spPr>
        <p:txBody>
          <a:bodyPr wrap="square" rtlCol="0">
            <a:spAutoFit/>
          </a:bodyPr>
          <a:lstStyle/>
          <a:p>
            <a:pPr marL="285750" indent="-285750">
              <a:buFont typeface="Wingdings" pitchFamily="2" charset="2"/>
              <a:buChar char="q"/>
            </a:pPr>
            <a:r>
              <a:rPr lang="tr-TR" dirty="0" smtClean="0"/>
              <a:t>1989 yılında kabul edilen ve 1992 yılında yürürlüğe giren Konvansiyonun amacı;  </a:t>
            </a:r>
          </a:p>
          <a:p>
            <a:endParaRPr lang="tr-TR" dirty="0" smtClean="0"/>
          </a:p>
          <a:p>
            <a:pPr marL="285750" indent="-285750">
              <a:buFont typeface="Wingdings" pitchFamily="2" charset="2"/>
              <a:buChar char="Ø"/>
            </a:pPr>
            <a:r>
              <a:rPr lang="tr-TR" dirty="0" smtClean="0"/>
              <a:t>tehlikeli ve diğer atıkların sınırlar arasında güvenli bir şekilde nakli için kapsamlı bir sistem kurup işbirliğini sağlamak ve bu gibi atıkların </a:t>
            </a:r>
            <a:r>
              <a:rPr lang="tr-TR" dirty="0" err="1" smtClean="0"/>
              <a:t>taşınımını</a:t>
            </a:r>
            <a:r>
              <a:rPr lang="tr-TR" dirty="0" smtClean="0"/>
              <a:t> azaltmak veya kontrol altına almaktır. Konvansiyon tehlikeli atık ithalini ve ihracını yasaklamaktan ziyade düzenleme amacını gütmektedir.</a:t>
            </a:r>
          </a:p>
          <a:p>
            <a:endParaRPr lang="tr-TR" dirty="0" smtClean="0"/>
          </a:p>
          <a:p>
            <a:pPr marL="285750" indent="-285750">
              <a:buFont typeface="Wingdings" pitchFamily="2" charset="2"/>
              <a:buChar char="Ø"/>
            </a:pPr>
            <a:r>
              <a:rPr lang="tr-TR" dirty="0" smtClean="0"/>
              <a:t>Konvansiyon kapsamında “atık” teriminin ne olduğu m. 2(1) hükmünde tanımlanmıştır. Bu düzenlemeye göre atık teriminden, imha edilmesi düşünülen veya ulusal hukuk kuralları gereğince imhası gereken maddeler anlaşılmalıdır. Radyoaktif atıklar, gemilerin normal işlemlerinden doğan ve deşarjı başka bir uluslararası belgeye konu olan atıklar  ve devletlerarası nitelik arz etmeyen atık taşımaları kapsam dışıdır. </a:t>
            </a:r>
          </a:p>
          <a:p>
            <a:pPr marL="285750" indent="-285750">
              <a:buFont typeface="Wingdings" pitchFamily="2" charset="2"/>
              <a:buChar char="Ø"/>
            </a:pPr>
            <a:endParaRPr lang="tr-TR" dirty="0"/>
          </a:p>
        </p:txBody>
      </p:sp>
      <p:pic>
        <p:nvPicPr>
          <p:cNvPr id="9" name="8 Resim" descr="Basel_convention.jpg"/>
          <p:cNvPicPr>
            <a:picLocks noChangeAspect="1"/>
          </p:cNvPicPr>
          <p:nvPr/>
        </p:nvPicPr>
        <p:blipFill>
          <a:blip r:embed="rId2" cstate="print"/>
          <a:stretch>
            <a:fillRect/>
          </a:stretch>
        </p:blipFill>
        <p:spPr>
          <a:xfrm>
            <a:off x="325888" y="2462396"/>
            <a:ext cx="1816137" cy="144016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71800" y="1700808"/>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r>
              <a:rPr lang="tr-TR" dirty="0" smtClean="0"/>
              <a:t> </a:t>
            </a:r>
            <a:r>
              <a:rPr lang="tr-TR" sz="2200" dirty="0" smtClean="0"/>
              <a:t>TEHLİKELİ ATIKLARIN SINIR ÖTESİ TAŞINMASI ve BERTARAFININ  </a:t>
            </a:r>
            <a:br>
              <a:rPr lang="tr-TR" sz="2200" dirty="0" smtClean="0"/>
            </a:br>
            <a:r>
              <a:rPr lang="tr-TR" sz="2200" dirty="0" smtClean="0"/>
              <a:t>     KONTROLÜNE İLİŞKİN BASEL KONVANSİYONU </a:t>
            </a:r>
            <a:r>
              <a:rPr lang="tr-TR" sz="2800" dirty="0" smtClean="0"/>
              <a:t/>
            </a:r>
            <a:br>
              <a:rPr lang="tr-TR" sz="2800" dirty="0" smtClean="0"/>
            </a:br>
            <a:endParaRPr lang="tr-TR" sz="3100" dirty="0"/>
          </a:p>
        </p:txBody>
      </p:sp>
      <p:sp>
        <p:nvSpPr>
          <p:cNvPr id="6" name="Metin kutusu 5"/>
          <p:cNvSpPr txBox="1"/>
          <p:nvPr/>
        </p:nvSpPr>
        <p:spPr>
          <a:xfrm>
            <a:off x="2411760" y="1844824"/>
            <a:ext cx="6552728" cy="4524315"/>
          </a:xfrm>
          <a:prstGeom prst="rect">
            <a:avLst/>
          </a:prstGeom>
          <a:noFill/>
        </p:spPr>
        <p:txBody>
          <a:bodyPr wrap="square" rtlCol="0">
            <a:spAutoFit/>
          </a:bodyPr>
          <a:lstStyle/>
          <a:p>
            <a:pPr marL="285750" indent="-285750">
              <a:buFont typeface="Wingdings" pitchFamily="2" charset="2"/>
              <a:buChar char="q"/>
            </a:pPr>
            <a:r>
              <a:rPr lang="tr-TR" dirty="0" smtClean="0"/>
              <a:t>Basel Sözleşmesi, atıkların Taraf ülkeler arasında hareketi </a:t>
            </a:r>
          </a:p>
          <a:p>
            <a:r>
              <a:rPr lang="tr-TR" dirty="0" smtClean="0"/>
              <a:t>gerçekleşmeden önce bir ön bildirim yapılmasını zorunlu kılmaktadır. Sınır aşan bir hareketin </a:t>
            </a:r>
            <a:r>
              <a:rPr lang="tr-TR" dirty="0" err="1" smtClean="0"/>
              <a:t>Basel</a:t>
            </a:r>
            <a:r>
              <a:rPr lang="tr-TR" dirty="0" smtClean="0"/>
              <a:t> Sözleşmesi’ne göre hukuki şekilde gerçekleşebilmesi için, ihracatçı devlet, ithalatçı devletin taşımaya ilişkin yazılı onayını almak zorundadır. Bu çerçevede, Sözleşme’ye Taraf olan her devlet, tehlikeli veya diğer atıkların ithalini ve ihracını yasaklama hakkına sahiptir. </a:t>
            </a:r>
          </a:p>
          <a:p>
            <a:pPr marL="285750" indent="-285750"/>
            <a:endParaRPr lang="tr-TR" dirty="0" smtClean="0"/>
          </a:p>
          <a:p>
            <a:pPr marL="285750" indent="-285750">
              <a:buFont typeface="Wingdings" pitchFamily="2" charset="2"/>
              <a:buChar char="q"/>
            </a:pPr>
            <a:r>
              <a:rPr lang="tr-TR" dirty="0" smtClean="0"/>
              <a:t>Sözleşme’nin en temel hareket noktası, devletlerin </a:t>
            </a:r>
          </a:p>
          <a:p>
            <a:r>
              <a:rPr lang="tr-TR" dirty="0" smtClean="0"/>
              <a:t>ilkelerinde çevreyi koruyabilmelerine olanak tanımak ve tehlikeli atıkların sınır aşırı taşınması gibi çevreye zarar verebilecek birtakım eylemlere izin vermeme imkanına sahip olmalarını sağlamaktır. </a:t>
            </a:r>
            <a:br>
              <a:rPr lang="tr-TR" dirty="0" smtClean="0"/>
            </a:br>
            <a:r>
              <a:rPr lang="tr-TR" dirty="0" smtClean="0"/>
              <a:t/>
            </a:r>
            <a:br>
              <a:rPr lang="tr-TR" dirty="0" smtClean="0"/>
            </a:br>
            <a:r>
              <a:rPr lang="tr-TR" dirty="0" smtClean="0"/>
              <a:t/>
            </a:r>
            <a:br>
              <a:rPr lang="tr-TR" dirty="0" smtClean="0"/>
            </a:br>
            <a:endParaRPr lang="tr-TR" dirty="0"/>
          </a:p>
        </p:txBody>
      </p:sp>
      <p:pic>
        <p:nvPicPr>
          <p:cNvPr id="7" name="8 Resim" descr="Basel_convention.jpg"/>
          <p:cNvPicPr>
            <a:picLocks noChangeAspect="1"/>
          </p:cNvPicPr>
          <p:nvPr/>
        </p:nvPicPr>
        <p:blipFill>
          <a:blip r:embed="rId2" cstate="print"/>
          <a:stretch>
            <a:fillRect/>
          </a:stretch>
        </p:blipFill>
        <p:spPr>
          <a:xfrm>
            <a:off x="325888" y="2462396"/>
            <a:ext cx="1816137" cy="144016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Resim" descr="day-biological-diversity.gif"/>
          <p:cNvPicPr>
            <a:picLocks noChangeAspect="1"/>
          </p:cNvPicPr>
          <p:nvPr/>
        </p:nvPicPr>
        <p:blipFill>
          <a:blip r:embed="rId2" cstate="print"/>
          <a:stretch>
            <a:fillRect/>
          </a:stretch>
        </p:blipFill>
        <p:spPr>
          <a:xfrm>
            <a:off x="3275856" y="2647199"/>
            <a:ext cx="3096344" cy="26540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Dikdörtgen"/>
          <p:cNvSpPr/>
          <p:nvPr/>
        </p:nvSpPr>
        <p:spPr>
          <a:xfrm>
            <a:off x="179512" y="459829"/>
            <a:ext cx="8784976" cy="138499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tr-TR" sz="2800" b="1" spc="150" dirty="0" smtClean="0">
                <a:ln w="11430"/>
                <a:solidFill>
                  <a:srgbClr val="F8F8F8"/>
                </a:solidFill>
                <a:effectLst>
                  <a:outerShdw blurRad="25400" algn="tl" rotWithShape="0">
                    <a:srgbClr val="000000">
                      <a:alpha val="43000"/>
                    </a:srgbClr>
                  </a:outerShdw>
                </a:effectLst>
                <a:latin typeface="+mj-lt"/>
              </a:rPr>
              <a:t>( A )</a:t>
            </a:r>
          </a:p>
          <a:p>
            <a:pPr algn="ctr"/>
            <a:r>
              <a:rPr lang="tr-TR" sz="2800" b="1" spc="150" dirty="0" smtClean="0">
                <a:ln w="11430"/>
                <a:solidFill>
                  <a:srgbClr val="F8F8F8"/>
                </a:solidFill>
                <a:effectLst>
                  <a:outerShdw blurRad="25400" algn="tl" rotWithShape="0">
                    <a:srgbClr val="000000">
                      <a:alpha val="43000"/>
                    </a:srgbClr>
                  </a:outerShdw>
                </a:effectLst>
                <a:latin typeface="+mj-lt"/>
              </a:rPr>
              <a:t>ULUSLARARASI HUKUK </a:t>
            </a:r>
          </a:p>
          <a:p>
            <a:pPr algn="ctr"/>
            <a:r>
              <a:rPr lang="tr-TR" sz="2800" b="1" spc="150" dirty="0" smtClean="0">
                <a:ln w="11430"/>
                <a:solidFill>
                  <a:srgbClr val="F8F8F8"/>
                </a:solidFill>
                <a:effectLst>
                  <a:outerShdw blurRad="25400" algn="tl" rotWithShape="0">
                    <a:srgbClr val="000000">
                      <a:alpha val="43000"/>
                    </a:srgbClr>
                  </a:outerShdw>
                </a:effectLst>
                <a:latin typeface="+mj-lt"/>
              </a:rPr>
              <a:t>BİYOGÜVENLİK VE BİYOTEKNOLOJİ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771800" y="1700808"/>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476672"/>
            <a:ext cx="8534400" cy="758952"/>
          </a:xfrm>
        </p:spPr>
        <p:txBody>
          <a:bodyPr>
            <a:normAutofit fontScale="90000"/>
          </a:bodyPr>
          <a:lstStyle/>
          <a:p>
            <a:r>
              <a:rPr lang="tr-TR" dirty="0" smtClean="0"/>
              <a:t> </a:t>
            </a:r>
            <a:r>
              <a:rPr lang="tr-TR" sz="2200" dirty="0" smtClean="0"/>
              <a:t>AKDENİZİN DENİZ ÇEVRESİNİN ve KIYI ALANLARININ KORUNMASI SÖZLEŞMESİ</a:t>
            </a:r>
            <a:br>
              <a:rPr lang="tr-TR" sz="2200" dirty="0" smtClean="0"/>
            </a:br>
            <a:r>
              <a:rPr lang="tr-TR" sz="2200" dirty="0" smtClean="0"/>
              <a:t>(BARSELONA SÖZLEŞMESİ)</a:t>
            </a:r>
            <a:r>
              <a:rPr lang="tr-TR" sz="2800" dirty="0" smtClean="0"/>
              <a:t/>
            </a:r>
            <a:br>
              <a:rPr lang="tr-TR" sz="2800" dirty="0" smtClean="0"/>
            </a:br>
            <a:endParaRPr lang="tr-TR" sz="3100" dirty="0"/>
          </a:p>
        </p:txBody>
      </p:sp>
      <p:sp>
        <p:nvSpPr>
          <p:cNvPr id="6" name="Metin kutusu 5"/>
          <p:cNvSpPr txBox="1"/>
          <p:nvPr/>
        </p:nvSpPr>
        <p:spPr>
          <a:xfrm>
            <a:off x="251520" y="1388377"/>
            <a:ext cx="8892480" cy="6217087"/>
          </a:xfrm>
          <a:prstGeom prst="rect">
            <a:avLst/>
          </a:prstGeom>
          <a:noFill/>
        </p:spPr>
        <p:txBody>
          <a:bodyPr wrap="square" rtlCol="0">
            <a:spAutoFit/>
          </a:bodyPr>
          <a:lstStyle/>
          <a:p>
            <a:pPr marL="171450" indent="-171450" fontAlgn="base">
              <a:buFont typeface="Wingdings" pitchFamily="2" charset="2"/>
              <a:buChar char="q"/>
            </a:pPr>
            <a:r>
              <a:rPr lang="tr-TR" sz="1400" dirty="0" smtClean="0"/>
              <a:t>Birleşmiş Milletler Çevre Programı’nın (UNEP) Akdeniz'in korunmasını öncelikli hedefleri arasına dahil </a:t>
            </a:r>
          </a:p>
          <a:p>
            <a:pPr fontAlgn="base"/>
            <a:r>
              <a:rPr lang="tr-TR" sz="1400" dirty="0" smtClean="0"/>
              <a:t>etmesi kararı, Akdeniz’e kıyıdaş ülkelerin ve AB’nin katılımıyla, eyleme yönelik Akdeniz Eylem Planı’nın (AEP) 1975 yılında oluşturulmasıyla sonuçlanmıştır. </a:t>
            </a:r>
          </a:p>
          <a:p>
            <a:pPr fontAlgn="base"/>
            <a:endParaRPr lang="tr-TR" sz="1400" dirty="0"/>
          </a:p>
          <a:p>
            <a:pPr marL="171450" indent="-171450" fontAlgn="base">
              <a:buFont typeface="Wingdings" pitchFamily="2" charset="2"/>
              <a:buChar char="q"/>
            </a:pPr>
            <a:r>
              <a:rPr lang="tr-TR" sz="1400" dirty="0" smtClean="0"/>
              <a:t>AEP çerçevesinde yürütülecek olan faaliyetlerin hukuki dayanağını oluşturmak üzere hazırlanan “Akdeniz’in </a:t>
            </a:r>
          </a:p>
          <a:p>
            <a:pPr fontAlgn="base"/>
            <a:r>
              <a:rPr lang="tr-TR" sz="1400" dirty="0" smtClean="0"/>
              <a:t>Kirliliğe Karşı Korunması Sözleşmesi” (Barselona Sözleşmesi) 16 Şubat 1976'da Barselona'da imzaya açılmıştır. 1992 yılında Rio de Janeiro'da yapılan BM Çevre ve Kalkınma Zirvesinde alınan kararların ruhuna uygun olarak, Barselona Sözleşmesi, 1995 yılında, deniz çevresinin </a:t>
            </a:r>
            <a:r>
              <a:rPr lang="tr-TR" sz="1400" dirty="0" err="1" smtClean="0"/>
              <a:t>yanısıra</a:t>
            </a:r>
            <a:r>
              <a:rPr lang="tr-TR" sz="1400" dirty="0" smtClean="0"/>
              <a:t>, kıyı alanlarını da kapsayacak biçimde genişletilmiş, ayrıca, sürdürülebilir kalkınma hedefi, halkın katılımı, çevresel etki değerlendirmesi gibi unsurlar getirilmiştir. Bu çerçevede, yenilenen Sözleşme’nin adı “Akdeniz’in Deniz Çevresinin ve Kıyı Alanlarının Korunması Sözleşmesi” olarak değiştirilmiş olup, 9 Haziran 2004 tarihinde yürürlüğe girmiştir. Ülkemiz yeniden düzenlenen Barselona Sözleşmesi’ne 2002 yılı itibariyle taraf olmuştur.</a:t>
            </a:r>
          </a:p>
          <a:p>
            <a:pPr fontAlgn="base"/>
            <a:endParaRPr lang="tr-TR" sz="1400" dirty="0" smtClean="0"/>
          </a:p>
          <a:p>
            <a:pPr marL="171450" indent="-171450" fontAlgn="base">
              <a:buFont typeface="Wingdings" pitchFamily="2" charset="2"/>
              <a:buChar char="q"/>
            </a:pPr>
            <a:r>
              <a:rPr lang="tr-TR" sz="1400" dirty="0" smtClean="0"/>
              <a:t>Sözleşme ekinde yer  alan protokoller şunlardır: </a:t>
            </a:r>
          </a:p>
          <a:p>
            <a:pPr marL="171450" indent="-171450" fontAlgn="base">
              <a:buFont typeface="Wingdings" pitchFamily="2" charset="2"/>
              <a:buChar char="Ø"/>
            </a:pPr>
            <a:r>
              <a:rPr lang="tr-TR" sz="1400" dirty="0" smtClean="0"/>
              <a:t>Akdeniz'de Gemilerden ve Uçaklardan Boşaltma veya Denizde Yakmadan Kaynaklanan Kirliliğin Önlenmesi ve Ortadan Kaldırılması Protokolü,</a:t>
            </a:r>
          </a:p>
          <a:p>
            <a:pPr marL="171450" indent="-171450" fontAlgn="base">
              <a:buFont typeface="Wingdings" pitchFamily="2" charset="2"/>
              <a:buChar char="Ø"/>
            </a:pPr>
            <a:r>
              <a:rPr lang="tr-TR" sz="1400" dirty="0" smtClean="0"/>
              <a:t>Akdeniz'in Kara Kökenli Kirletici Kaynaklara ve Faaliyetlere Karşı Korunması Protokolü,</a:t>
            </a:r>
          </a:p>
          <a:p>
            <a:pPr marL="171450" indent="-171450" fontAlgn="base">
              <a:buFont typeface="Wingdings" pitchFamily="2" charset="2"/>
              <a:buChar char="Ø"/>
            </a:pPr>
            <a:r>
              <a:rPr lang="tr-TR" sz="1400" dirty="0" smtClean="0"/>
              <a:t>Akdeniz'de Özel Koruma Alanları ve Biyolojik Çeşitliliğe İlişkin Protokol,</a:t>
            </a:r>
          </a:p>
          <a:p>
            <a:pPr marL="171450" indent="-171450" fontAlgn="base">
              <a:buFont typeface="Wingdings" pitchFamily="2" charset="2"/>
              <a:buChar char="Ø"/>
            </a:pPr>
            <a:r>
              <a:rPr lang="tr-TR" sz="1400" dirty="0" smtClean="0"/>
              <a:t>Olağanüstü Hallerde Akdeniz’in Petrol ve Diğer Zararlı Maddelerle Kirlenmesinde Yapılacak Mücadele ve İşbirliğine Ait Protokol,</a:t>
            </a:r>
          </a:p>
          <a:p>
            <a:pPr marL="171450" indent="-171450" fontAlgn="base">
              <a:buFont typeface="Wingdings" pitchFamily="2" charset="2"/>
              <a:buChar char="Ø"/>
            </a:pPr>
            <a:r>
              <a:rPr lang="tr-TR" sz="1400" dirty="0" smtClean="0"/>
              <a:t>Akdeniz’in Tehlikeli Atıkların </a:t>
            </a:r>
            <a:r>
              <a:rPr lang="tr-TR" sz="1400" dirty="0" err="1" smtClean="0"/>
              <a:t>Sınırötesi</a:t>
            </a:r>
            <a:r>
              <a:rPr lang="tr-TR" sz="1400" dirty="0" smtClean="0"/>
              <a:t> Taşınması ve Bertaraf Edilmesinden Kaynaklanan Kirliliğe Karşı Korunması Protokolü.</a:t>
            </a:r>
          </a:p>
          <a:p>
            <a:pPr marL="285750" indent="-285750"/>
            <a:endParaRPr lang="tr-TR" sz="1200" dirty="0" smtClean="0"/>
          </a:p>
          <a:p>
            <a:pPr marL="285750" indent="-285750"/>
            <a:endParaRPr lang="tr-TR" sz="1200" dirty="0" smtClean="0"/>
          </a:p>
          <a:p>
            <a:pPr marL="285750" indent="-285750"/>
            <a:r>
              <a:rPr lang="tr-TR" sz="1200" dirty="0" smtClean="0"/>
              <a:t/>
            </a:r>
            <a:br>
              <a:rPr lang="tr-TR" sz="1200" dirty="0" smtClean="0"/>
            </a:br>
            <a:r>
              <a:rPr lang="tr-TR" dirty="0" smtClean="0"/>
              <a:t/>
            </a:r>
            <a:br>
              <a:rPr lang="tr-TR" dirty="0" smtClean="0"/>
            </a:br>
            <a:r>
              <a:rPr lang="tr-TR" dirty="0" smtClean="0"/>
              <a:t/>
            </a:r>
            <a:br>
              <a:rPr lang="tr-TR" dirty="0" smtClean="0"/>
            </a:br>
            <a:endParaRPr lang="tr-TR" dirty="0"/>
          </a:p>
        </p:txBody>
      </p:sp>
      <p:pic>
        <p:nvPicPr>
          <p:cNvPr id="8" name="7 Resim" descr="topnn.gif"/>
          <p:cNvPicPr>
            <a:picLocks noChangeAspect="1"/>
          </p:cNvPicPr>
          <p:nvPr/>
        </p:nvPicPr>
        <p:blipFill>
          <a:blip r:embed="rId2" cstate="print"/>
          <a:stretch>
            <a:fillRect/>
          </a:stretch>
        </p:blipFill>
        <p:spPr>
          <a:xfrm>
            <a:off x="5220072" y="6025592"/>
            <a:ext cx="3628653" cy="83240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979712" y="1700808"/>
            <a:ext cx="6912768" cy="4392488"/>
          </a:xfrm>
        </p:spPr>
        <p:txBody>
          <a:bodyPr>
            <a:noAutofit/>
          </a:bodyPr>
          <a:lstStyle/>
          <a:p>
            <a:pPr algn="just">
              <a:buFont typeface="Wingdings" pitchFamily="2" charset="2"/>
              <a:buChar char="q"/>
            </a:pPr>
            <a:r>
              <a:rPr lang="tr-TR" sz="1400" dirty="0" smtClean="0">
                <a:solidFill>
                  <a:schemeClr val="tx1"/>
                </a:solidFill>
              </a:rPr>
              <a:t>7 Aralık 1993 tarihinde onaylanarak,14 Aralık 1993 tarihinde yayınlanmıştır. </a:t>
            </a:r>
            <a:r>
              <a:rPr lang="tr-TR" sz="1400" dirty="0" err="1" smtClean="0">
                <a:solidFill>
                  <a:schemeClr val="tx1"/>
                </a:solidFill>
              </a:rPr>
              <a:t>Sözleşme’ye</a:t>
            </a:r>
            <a:r>
              <a:rPr lang="tr-TR" sz="1400" dirty="0" smtClean="0">
                <a:solidFill>
                  <a:schemeClr val="tx1"/>
                </a:solidFill>
              </a:rPr>
              <a:t>, Bulgaristan, Gürcistan, Romanya, Rusya Federasyonu, Ukrayna ve ülkemiz taraftır.</a:t>
            </a:r>
          </a:p>
          <a:p>
            <a:pPr marL="0" indent="0" algn="just">
              <a:buNone/>
            </a:pPr>
            <a:endParaRPr lang="tr-TR" sz="1400" dirty="0" smtClean="0">
              <a:solidFill>
                <a:schemeClr val="tx1"/>
              </a:solidFill>
            </a:endParaRPr>
          </a:p>
          <a:p>
            <a:pPr algn="just">
              <a:buFont typeface="Wingdings" pitchFamily="2" charset="2"/>
              <a:buChar char="q"/>
            </a:pPr>
            <a:r>
              <a:rPr lang="tr-TR" sz="1400" dirty="0" smtClean="0">
                <a:solidFill>
                  <a:schemeClr val="tx1"/>
                </a:solidFill>
              </a:rPr>
              <a:t>Karadeniz’in </a:t>
            </a:r>
            <a:r>
              <a:rPr lang="tr-TR" sz="1400" b="1" dirty="0" smtClean="0">
                <a:solidFill>
                  <a:schemeClr val="tx1"/>
                </a:solidFill>
              </a:rPr>
              <a:t>deniz çevresinin korunması ve canlı kaynaklarının muhafazasında </a:t>
            </a:r>
            <a:r>
              <a:rPr lang="tr-TR" sz="1400" b="1" dirty="0">
                <a:solidFill>
                  <a:schemeClr val="tx1"/>
                </a:solidFill>
              </a:rPr>
              <a:t>g</a:t>
            </a:r>
            <a:r>
              <a:rPr lang="tr-TR" sz="1400" b="1" dirty="0" smtClean="0">
                <a:solidFill>
                  <a:schemeClr val="tx1"/>
                </a:solidFill>
              </a:rPr>
              <a:t>elişme sağlamak</a:t>
            </a:r>
            <a:r>
              <a:rPr lang="tr-TR" sz="1400" dirty="0" smtClean="0">
                <a:solidFill>
                  <a:schemeClr val="tx1"/>
                </a:solidFill>
              </a:rPr>
              <a:t> için eyleme geçmeye kararlı olarak, Karadeniz’in deniz çevresinin sağlık yönünden, </a:t>
            </a:r>
            <a:r>
              <a:rPr lang="tr-TR" sz="1400" b="1" dirty="0" smtClean="0">
                <a:solidFill>
                  <a:schemeClr val="tx1"/>
                </a:solidFill>
              </a:rPr>
              <a:t>ekonomik ve sosyal açılardan sahip olduğu değerlerin</a:t>
            </a:r>
            <a:r>
              <a:rPr lang="tr-TR" sz="1400" dirty="0" smtClean="0">
                <a:solidFill>
                  <a:schemeClr val="tx1"/>
                </a:solidFill>
              </a:rPr>
              <a:t> bilincinde olarak, Karadeniz’in doğal kaynaklarının ve (sunduğu) imkanların öncelikle Karadeniz ülkelerinin ortak çabaları ile korunabileceğine kani olarak, Uluslararası hukukun genel kabul görmüş kural ve düzenlemelerini </a:t>
            </a:r>
            <a:r>
              <a:rPr lang="tr-TR" sz="1400" dirty="0" err="1" smtClean="0">
                <a:solidFill>
                  <a:schemeClr val="tx1"/>
                </a:solidFill>
              </a:rPr>
              <a:t>gözönüne</a:t>
            </a:r>
            <a:r>
              <a:rPr lang="tr-TR" sz="1400" dirty="0" smtClean="0">
                <a:solidFill>
                  <a:schemeClr val="tx1"/>
                </a:solidFill>
              </a:rPr>
              <a:t> alarak, Deniz çevresinin korunması ve </a:t>
            </a:r>
            <a:r>
              <a:rPr lang="tr-TR" sz="1400" b="1" dirty="0" smtClean="0">
                <a:solidFill>
                  <a:schemeClr val="tx1"/>
                </a:solidFill>
              </a:rPr>
              <a:t>buradaki canlı kaynakların muhafazasına</a:t>
            </a:r>
            <a:r>
              <a:rPr lang="tr-TR" sz="1400" dirty="0" smtClean="0">
                <a:solidFill>
                  <a:schemeClr val="tx1"/>
                </a:solidFill>
              </a:rPr>
              <a:t> ilişkin genel uluslararası hukuka ait ilkeleri, teamül ve kuralları hatırda tutarak, </a:t>
            </a:r>
            <a:r>
              <a:rPr lang="tr-TR" sz="1400" b="1" dirty="0" smtClean="0">
                <a:solidFill>
                  <a:schemeClr val="tx1"/>
                </a:solidFill>
              </a:rPr>
              <a:t>Karadeniz’in </a:t>
            </a:r>
            <a:r>
              <a:rPr lang="tr-TR" sz="1400" b="1" dirty="0" err="1" smtClean="0">
                <a:solidFill>
                  <a:schemeClr val="tx1"/>
                </a:solidFill>
              </a:rPr>
              <a:t>biyo</a:t>
            </a:r>
            <a:r>
              <a:rPr lang="tr-TR" sz="1400" b="1" dirty="0" smtClean="0">
                <a:solidFill>
                  <a:schemeClr val="tx1"/>
                </a:solidFill>
              </a:rPr>
              <a:t>-üretken potansiyelinin korunması</a:t>
            </a:r>
            <a:r>
              <a:rPr lang="tr-TR" sz="1400" dirty="0" smtClean="0">
                <a:solidFill>
                  <a:schemeClr val="tx1"/>
                </a:solidFill>
              </a:rPr>
              <a:t>, kullanılması ve geliştirilmesinden elde edecekleri faydaları </a:t>
            </a:r>
            <a:r>
              <a:rPr lang="tr-TR" sz="1400" dirty="0" err="1" smtClean="0">
                <a:solidFill>
                  <a:schemeClr val="tx1"/>
                </a:solidFill>
              </a:rPr>
              <a:t>gözönüne</a:t>
            </a:r>
            <a:r>
              <a:rPr lang="tr-TR" sz="1400" dirty="0" smtClean="0">
                <a:solidFill>
                  <a:schemeClr val="tx1"/>
                </a:solidFill>
              </a:rPr>
              <a:t> alarak, Karadeniz sahillerinin, Karadeniz ülkelerinin halk sağlığı ve turizm için büyük yatırımlar yaptıkları uluslararası bir dinlence alanı olduğunu hatırda tutarak, </a:t>
            </a:r>
            <a:r>
              <a:rPr lang="tr-TR" sz="1400" b="1" dirty="0" smtClean="0">
                <a:solidFill>
                  <a:schemeClr val="tx1"/>
                </a:solidFill>
              </a:rPr>
              <a:t>Karadeniz’in kendine özgü hidrolojik ve ekolojik özelliklerinin ve flora ve faunasının, suyun sıcaklığında ve bileşiminde meydana gelen değişikliklere karşı aşırı duyarlılığını</a:t>
            </a:r>
            <a:r>
              <a:rPr lang="tr-TR" sz="1400" dirty="0" smtClean="0">
                <a:solidFill>
                  <a:schemeClr val="tx1"/>
                </a:solidFill>
              </a:rPr>
              <a:t> </a:t>
            </a:r>
            <a:r>
              <a:rPr lang="tr-TR" sz="1400" dirty="0" err="1" smtClean="0">
                <a:solidFill>
                  <a:schemeClr val="tx1"/>
                </a:solidFill>
              </a:rPr>
              <a:t>gözönüne</a:t>
            </a:r>
            <a:r>
              <a:rPr lang="tr-TR" sz="1400" dirty="0" smtClean="0">
                <a:solidFill>
                  <a:schemeClr val="tx1"/>
                </a:solidFill>
              </a:rPr>
              <a:t> alarak, Karadeniz’in deniz çevresinin korunması ve iyileştirilmesi için uluslararası uzman kuruluşlarla ortak bölgesel bir yaklaşıma dayanan yakın bir işbirliğine ihtiyaç olduğunun farkındalığı ile </a:t>
            </a:r>
            <a:r>
              <a:rPr lang="tr-TR" sz="1400" dirty="0" err="1" smtClean="0">
                <a:solidFill>
                  <a:schemeClr val="tx1"/>
                </a:solidFill>
              </a:rPr>
              <a:t>Karadenizin</a:t>
            </a:r>
            <a:r>
              <a:rPr lang="tr-TR" sz="1400" dirty="0" smtClean="0">
                <a:solidFill>
                  <a:schemeClr val="tx1"/>
                </a:solidFill>
              </a:rPr>
              <a:t> kirliliğe karşı korunması amaçlanmıştır.  </a:t>
            </a:r>
          </a:p>
        </p:txBody>
      </p:sp>
      <p:sp>
        <p:nvSpPr>
          <p:cNvPr id="3" name="2 Başlık"/>
          <p:cNvSpPr>
            <a:spLocks noGrp="1"/>
          </p:cNvSpPr>
          <p:nvPr>
            <p:ph type="title"/>
          </p:nvPr>
        </p:nvSpPr>
        <p:spPr/>
        <p:txBody>
          <a:bodyPr>
            <a:noAutofit/>
          </a:bodyPr>
          <a:lstStyle/>
          <a:p>
            <a:r>
              <a:rPr lang="tr-TR" sz="2800" b="1" dirty="0" smtClean="0"/>
              <a:t>KARADENİZ’İN KİRLİLİĞE KARŞI KORUNMASI SÖZLEŞMESİ</a:t>
            </a:r>
            <a:endParaRPr lang="tr-TR" sz="2800" dirty="0"/>
          </a:p>
        </p:txBody>
      </p:sp>
      <p:pic>
        <p:nvPicPr>
          <p:cNvPr id="4" name="3 Resim" descr="bsclogo_new.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Effect>
                      <a14:saturation sat="200000"/>
                    </a14:imgEffect>
                  </a14:imgLayer>
                </a14:imgProps>
              </a:ext>
            </a:extLst>
          </a:blip>
          <a:stretch>
            <a:fillRect/>
          </a:stretch>
        </p:blipFill>
        <p:spPr>
          <a:xfrm rot="20452256">
            <a:off x="284784" y="2116229"/>
            <a:ext cx="1440160" cy="1324639"/>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772816"/>
            <a:ext cx="8640959" cy="4353347"/>
          </a:xfrm>
        </p:spPr>
        <p:txBody>
          <a:bodyPr>
            <a:normAutofit lnSpcReduction="10000"/>
          </a:bodyPr>
          <a:lstStyle/>
          <a:p>
            <a:pPr algn="just">
              <a:buFont typeface="Wingdings" pitchFamily="2" charset="2"/>
              <a:buChar char="q"/>
            </a:pPr>
            <a:r>
              <a:rPr lang="tr-TR" dirty="0" smtClean="0">
                <a:solidFill>
                  <a:schemeClr val="tx1"/>
                </a:solidFill>
              </a:rPr>
              <a:t>Biyolojik ve </a:t>
            </a:r>
            <a:r>
              <a:rPr lang="tr-TR" dirty="0" err="1" smtClean="0">
                <a:solidFill>
                  <a:schemeClr val="tx1"/>
                </a:solidFill>
              </a:rPr>
              <a:t>Toksik</a:t>
            </a:r>
            <a:r>
              <a:rPr lang="tr-TR" dirty="0" smtClean="0">
                <a:solidFill>
                  <a:schemeClr val="tx1"/>
                </a:solidFill>
              </a:rPr>
              <a:t> Silahlar Sözleşmesi Londra, Moskova ve Washington'da 10 Nisan 1972'de imzalanmış ve 26 Mart 1975'te yürürlüğe girmiştir.</a:t>
            </a:r>
          </a:p>
          <a:p>
            <a:pPr>
              <a:buNone/>
            </a:pPr>
            <a:endParaRPr lang="tr-TR" dirty="0" smtClean="0">
              <a:solidFill>
                <a:schemeClr val="tx1"/>
              </a:solidFill>
            </a:endParaRPr>
          </a:p>
          <a:p>
            <a:pPr algn="just">
              <a:buFont typeface="Wingdings" pitchFamily="2" charset="2"/>
              <a:buChar char="q"/>
            </a:pPr>
            <a:r>
              <a:rPr lang="tr-TR" dirty="0" smtClean="0">
                <a:solidFill>
                  <a:schemeClr val="tx1"/>
                </a:solidFill>
              </a:rPr>
              <a:t>Anlaşmaya taraf devletler; Kitle imha silahlarının ve özelde kimyasal ve bakteriyolojik silahların kullanılmasının terk edilmesini, bu silahların uluslar arası denetim altında yok edilmesini, biyolojik ve kimyasal kitle imha silahlarının üretiminin ve depolanmasının etkin bir şekilde </a:t>
            </a:r>
            <a:r>
              <a:rPr lang="tr-TR" dirty="0" err="1" smtClean="0">
                <a:solidFill>
                  <a:schemeClr val="tx1"/>
                </a:solidFill>
              </a:rPr>
              <a:t>kontral</a:t>
            </a:r>
            <a:r>
              <a:rPr lang="tr-TR" dirty="0" smtClean="0">
                <a:solidFill>
                  <a:schemeClr val="tx1"/>
                </a:solidFill>
              </a:rPr>
              <a:t> altına alınacağını, insanlığın geleceği adına bütün bu silahların kullanımdan kaldırılmasının gereğini öngörür ve kabul ederler.</a:t>
            </a:r>
          </a:p>
          <a:p>
            <a:pPr>
              <a:buNone/>
            </a:pPr>
            <a:endParaRPr lang="tr-TR" dirty="0" smtClean="0"/>
          </a:p>
          <a:p>
            <a:endParaRPr lang="tr-TR" dirty="0"/>
          </a:p>
        </p:txBody>
      </p:sp>
      <p:sp>
        <p:nvSpPr>
          <p:cNvPr id="2" name="1 Başlık"/>
          <p:cNvSpPr>
            <a:spLocks noGrp="1"/>
          </p:cNvSpPr>
          <p:nvPr>
            <p:ph type="title"/>
          </p:nvPr>
        </p:nvSpPr>
        <p:spPr/>
        <p:txBody>
          <a:bodyPr>
            <a:normAutofit/>
          </a:bodyPr>
          <a:lstStyle/>
          <a:p>
            <a:r>
              <a:rPr lang="tr-TR" sz="2800" dirty="0" smtClean="0"/>
              <a:t>BİYOLOJİK VE TOKSİK SİLAHLAR SÖZLEŞMESİ</a:t>
            </a:r>
            <a:endParaRPr lang="tr-TR"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484784"/>
            <a:ext cx="8568952" cy="4842864"/>
          </a:xfrm>
        </p:spPr>
        <p:txBody>
          <a:bodyPr>
            <a:normAutofit fontScale="92500" lnSpcReduction="10000"/>
          </a:bodyPr>
          <a:lstStyle/>
          <a:p>
            <a:pPr algn="just">
              <a:buFont typeface="Wingdings" pitchFamily="2" charset="2"/>
              <a:buChar char="q"/>
            </a:pPr>
            <a:r>
              <a:rPr lang="tr-TR" dirty="0" smtClean="0">
                <a:solidFill>
                  <a:schemeClr val="tx1"/>
                </a:solidFill>
              </a:rPr>
              <a:t>Taraflar, savunma, caydırma ve barış amaçlı dahi olsa biyolojik ve kimyasal silah üretimi, depolaması ve satışı yapamaz.</a:t>
            </a:r>
          </a:p>
          <a:p>
            <a:pPr marL="0" indent="0" algn="just">
              <a:buNone/>
            </a:pPr>
            <a:endParaRPr lang="tr-TR" dirty="0" smtClean="0">
              <a:solidFill>
                <a:schemeClr val="tx1"/>
              </a:solidFill>
            </a:endParaRPr>
          </a:p>
          <a:p>
            <a:pPr algn="just">
              <a:buFont typeface="Wingdings" pitchFamily="2" charset="2"/>
              <a:buChar char="q"/>
            </a:pPr>
            <a:r>
              <a:rPr lang="tr-TR" dirty="0" smtClean="0">
                <a:solidFill>
                  <a:schemeClr val="tx1"/>
                </a:solidFill>
              </a:rPr>
              <a:t>Anlaşma yürürlüğe girdiği tarihten itibaren dokuz aydan geç olmamak şartıyla ellerindeki biyolojik ve kimyasal silahları yok edeceklerdir.	</a:t>
            </a:r>
          </a:p>
          <a:p>
            <a:pPr marL="0" indent="0" algn="just">
              <a:buNone/>
            </a:pPr>
            <a:endParaRPr lang="tr-TR" dirty="0" smtClean="0">
              <a:solidFill>
                <a:schemeClr val="tx1"/>
              </a:solidFill>
            </a:endParaRPr>
          </a:p>
          <a:p>
            <a:pPr algn="just">
              <a:buFont typeface="Wingdings" pitchFamily="2" charset="2"/>
              <a:buChar char="q"/>
            </a:pPr>
            <a:r>
              <a:rPr lang="tr-TR" dirty="0" smtClean="0">
                <a:solidFill>
                  <a:schemeClr val="tx1"/>
                </a:solidFill>
              </a:rPr>
              <a:t>Taraf devletler, ikinci bir devlet, grup ya da alıcıya bu silahları satmayacak, devretmeyecek ve üretim teknolojisini öğretmeyecektir.</a:t>
            </a:r>
          </a:p>
          <a:p>
            <a:pPr marL="0" indent="0" algn="just">
              <a:buNone/>
            </a:pPr>
            <a:endParaRPr lang="tr-TR" dirty="0" smtClean="0">
              <a:solidFill>
                <a:schemeClr val="tx1"/>
              </a:solidFill>
            </a:endParaRPr>
          </a:p>
          <a:p>
            <a:pPr algn="just">
              <a:buFont typeface="Wingdings" pitchFamily="2" charset="2"/>
              <a:buChar char="q"/>
            </a:pPr>
            <a:r>
              <a:rPr lang="tr-TR" dirty="0" smtClean="0">
                <a:solidFill>
                  <a:schemeClr val="tx1"/>
                </a:solidFill>
              </a:rPr>
              <a:t>Anlaşmaya uyan taraflar, kendi sınırları içinde adı geçen silahların üretilmemesi geliştirilmemesi ve depolanmamasından sorumludur.</a:t>
            </a:r>
          </a:p>
          <a:p>
            <a:pPr>
              <a:buFont typeface="Wingdings" pitchFamily="2" charset="2"/>
              <a:buChar char="q"/>
            </a:pPr>
            <a:endParaRPr lang="tr-TR" dirty="0" smtClean="0"/>
          </a:p>
          <a:p>
            <a:pPr>
              <a:buNone/>
            </a:pPr>
            <a:endParaRPr lang="tr-TR" dirty="0"/>
          </a:p>
        </p:txBody>
      </p:sp>
      <p:sp>
        <p:nvSpPr>
          <p:cNvPr id="2" name="1 Başlık"/>
          <p:cNvSpPr>
            <a:spLocks noGrp="1"/>
          </p:cNvSpPr>
          <p:nvPr>
            <p:ph type="title"/>
          </p:nvPr>
        </p:nvSpPr>
        <p:spPr/>
        <p:txBody>
          <a:bodyPr>
            <a:normAutofit/>
          </a:bodyPr>
          <a:lstStyle/>
          <a:p>
            <a:r>
              <a:rPr lang="tr-TR" sz="2800" dirty="0" smtClean="0"/>
              <a:t>BİYOLOJİK VE TOKSİK SİLAHLAR SÖZLEŞMESİ</a:t>
            </a:r>
            <a:endParaRPr lang="tr-TR"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908720"/>
            <a:ext cx="3888432" cy="2496278"/>
          </a:xfrm>
          <a:prstGeom prst="rect">
            <a:avLst/>
          </a:prstGeom>
          <a:ln>
            <a:noFill/>
          </a:ln>
          <a:effectLst>
            <a:softEdge rad="112500"/>
          </a:effectLst>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1814" y="3769376"/>
            <a:ext cx="3691750" cy="2376264"/>
          </a:xfrm>
          <a:prstGeom prst="rect">
            <a:avLst/>
          </a:prstGeom>
          <a:ln>
            <a:noFill/>
          </a:ln>
          <a:effectLst>
            <a:softEdge rad="112500"/>
          </a:effectLst>
        </p:spPr>
      </p:pic>
      <p:pic>
        <p:nvPicPr>
          <p:cNvPr id="6" name="Resim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717032"/>
            <a:ext cx="3888432" cy="2428608"/>
          </a:xfrm>
          <a:prstGeom prst="rect">
            <a:avLst/>
          </a:prstGeom>
          <a:ln>
            <a:noFill/>
          </a:ln>
          <a:effectLst>
            <a:softEdge rad="112500"/>
          </a:effectLst>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3915" y="908720"/>
            <a:ext cx="3867548" cy="2502123"/>
          </a:xfrm>
          <a:prstGeom prst="rect">
            <a:avLst/>
          </a:prstGeom>
          <a:ln>
            <a:noFill/>
          </a:ln>
          <a:effectLst>
            <a:softEdge rad="112500"/>
          </a:effectLst>
        </p:spPr>
      </p:pic>
    </p:spTree>
    <p:extLst>
      <p:ext uri="{BB962C8B-B14F-4D97-AF65-F5344CB8AC3E}">
        <p14:creationId xmlns:p14="http://schemas.microsoft.com/office/powerpoint/2010/main" val="958807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08" y="3795372"/>
            <a:ext cx="3986945" cy="2657963"/>
          </a:xfrm>
          <a:prstGeom prst="rect">
            <a:avLst/>
          </a:prstGeom>
          <a:ln>
            <a:noFill/>
          </a:ln>
          <a:effectLst>
            <a:softEdge rad="112500"/>
          </a:effectLst>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9226" y="808866"/>
            <a:ext cx="3987909" cy="2658606"/>
          </a:xfrm>
          <a:prstGeom prst="rect">
            <a:avLst/>
          </a:prstGeom>
          <a:ln>
            <a:noFill/>
          </a:ln>
          <a:effectLst>
            <a:softEdge rad="112500"/>
          </a:effectLst>
        </p:spPr>
      </p:pic>
      <p:pic>
        <p:nvPicPr>
          <p:cNvPr id="4" name="Resi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840" y="764704"/>
            <a:ext cx="4054152" cy="2702768"/>
          </a:xfrm>
          <a:prstGeom prst="rect">
            <a:avLst/>
          </a:prstGeom>
          <a:ln>
            <a:noFill/>
          </a:ln>
          <a:effectLst>
            <a:softEdge rad="112500"/>
          </a:effectLst>
        </p:spPr>
      </p:pic>
      <p:pic>
        <p:nvPicPr>
          <p:cNvPr id="5" name="Resim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544" y="3717032"/>
            <a:ext cx="4104456" cy="2736304"/>
          </a:xfrm>
          <a:prstGeom prst="rect">
            <a:avLst/>
          </a:prstGeom>
          <a:ln>
            <a:noFill/>
          </a:ln>
          <a:effectLst>
            <a:softEdge rad="112500"/>
          </a:effectLst>
        </p:spPr>
      </p:pic>
    </p:spTree>
    <p:extLst>
      <p:ext uri="{BB962C8B-B14F-4D97-AF65-F5344CB8AC3E}">
        <p14:creationId xmlns:p14="http://schemas.microsoft.com/office/powerpoint/2010/main" val="502687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179512" y="332656"/>
            <a:ext cx="8784976" cy="1384995"/>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tr-TR" sz="2800" b="1" spc="150" dirty="0" smtClean="0">
                <a:ln w="11430"/>
                <a:solidFill>
                  <a:srgbClr val="F8F8F8"/>
                </a:solidFill>
                <a:effectLst>
                  <a:outerShdw blurRad="25400" algn="tl" rotWithShape="0">
                    <a:srgbClr val="000000">
                      <a:alpha val="43000"/>
                    </a:srgbClr>
                  </a:outerShdw>
                </a:effectLst>
                <a:latin typeface="+mj-lt"/>
              </a:rPr>
              <a:t>( B )</a:t>
            </a:r>
          </a:p>
          <a:p>
            <a:pPr algn="ctr"/>
            <a:r>
              <a:rPr lang="tr-TR" sz="2800" b="1" spc="150" dirty="0" smtClean="0">
                <a:ln w="11430"/>
                <a:solidFill>
                  <a:srgbClr val="F8F8F8"/>
                </a:solidFill>
                <a:effectLst>
                  <a:outerShdw blurRad="25400" algn="tl" rotWithShape="0">
                    <a:srgbClr val="000000">
                      <a:alpha val="43000"/>
                    </a:srgbClr>
                  </a:outerShdw>
                </a:effectLst>
                <a:latin typeface="+mj-lt"/>
              </a:rPr>
              <a:t>İÇ HUKUK </a:t>
            </a:r>
          </a:p>
          <a:p>
            <a:pPr algn="ctr"/>
            <a:r>
              <a:rPr lang="tr-TR" sz="2800" b="1" spc="150" dirty="0" smtClean="0">
                <a:ln w="11430"/>
                <a:solidFill>
                  <a:srgbClr val="F8F8F8"/>
                </a:solidFill>
                <a:effectLst>
                  <a:outerShdw blurRad="25400" algn="tl" rotWithShape="0">
                    <a:srgbClr val="000000">
                      <a:alpha val="43000"/>
                    </a:srgbClr>
                  </a:outerShdw>
                </a:effectLst>
                <a:latin typeface="+mj-lt"/>
              </a:rPr>
              <a:t>BİYOGÜVENLİK VE BİYOTEKNOLOJİ </a:t>
            </a:r>
          </a:p>
        </p:txBody>
      </p:sp>
      <p:pic>
        <p:nvPicPr>
          <p:cNvPr id="4" name="3 Resim" descr="Convention on Biological Diversity.jpg"/>
          <p:cNvPicPr>
            <a:picLocks noChangeAspect="1"/>
          </p:cNvPicPr>
          <p:nvPr/>
        </p:nvPicPr>
        <p:blipFill>
          <a:blip r:embed="rId2" cstate="print"/>
          <a:stretch>
            <a:fillRect/>
          </a:stretch>
        </p:blipFill>
        <p:spPr>
          <a:xfrm>
            <a:off x="2699792" y="2636912"/>
            <a:ext cx="3810000" cy="35718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772816"/>
            <a:ext cx="8183880" cy="4824536"/>
          </a:xfrm>
        </p:spPr>
        <p:txBody>
          <a:bodyPr>
            <a:normAutofit/>
          </a:bodyPr>
          <a:lstStyle/>
          <a:p>
            <a:pPr>
              <a:buFont typeface="Wingdings" pitchFamily="2" charset="2"/>
              <a:buChar char="q"/>
            </a:pPr>
            <a:r>
              <a:rPr lang="tr-TR" dirty="0" smtClean="0">
                <a:solidFill>
                  <a:schemeClr val="tx1"/>
                </a:solidFill>
              </a:rPr>
              <a:t> </a:t>
            </a:r>
            <a:r>
              <a:rPr lang="tr-TR" dirty="0" err="1" smtClean="0">
                <a:solidFill>
                  <a:schemeClr val="tx1"/>
                </a:solidFill>
              </a:rPr>
              <a:t>Biyogüvenlik</a:t>
            </a:r>
            <a:r>
              <a:rPr lang="tr-TR" dirty="0" smtClean="0">
                <a:solidFill>
                  <a:schemeClr val="tx1"/>
                </a:solidFill>
              </a:rPr>
              <a:t> Kanunu</a:t>
            </a:r>
          </a:p>
          <a:p>
            <a:pPr marL="0" indent="0">
              <a:buNone/>
            </a:pPr>
            <a:endParaRPr lang="tr-TR" dirty="0" smtClean="0">
              <a:solidFill>
                <a:schemeClr val="tx1"/>
              </a:solidFill>
            </a:endParaRPr>
          </a:p>
          <a:p>
            <a:pPr>
              <a:buFont typeface="Wingdings" pitchFamily="2" charset="2"/>
              <a:buChar char="q"/>
            </a:pPr>
            <a:r>
              <a:rPr lang="tr-TR" dirty="0" smtClean="0">
                <a:solidFill>
                  <a:schemeClr val="tx1"/>
                </a:solidFill>
              </a:rPr>
              <a:t> Genetik Yapısı Değiştirilmiş ve Organizmalar ve  </a:t>
            </a:r>
          </a:p>
          <a:p>
            <a:pPr marL="0" indent="0">
              <a:buNone/>
            </a:pPr>
            <a:r>
              <a:rPr lang="tr-TR" dirty="0" smtClean="0">
                <a:solidFill>
                  <a:schemeClr val="tx1"/>
                </a:solidFill>
              </a:rPr>
              <a:t>    Ürünlerine Dair Yönetmelik</a:t>
            </a:r>
          </a:p>
          <a:p>
            <a:pPr marL="0" indent="0">
              <a:buNone/>
            </a:pPr>
            <a:endParaRPr lang="tr-TR" dirty="0" smtClean="0">
              <a:solidFill>
                <a:schemeClr val="tx1"/>
              </a:solidFill>
            </a:endParaRPr>
          </a:p>
          <a:p>
            <a:pPr>
              <a:buFont typeface="Wingdings" pitchFamily="2" charset="2"/>
              <a:buChar char="q"/>
            </a:pPr>
            <a:r>
              <a:rPr lang="tr-TR" dirty="0" smtClean="0">
                <a:solidFill>
                  <a:schemeClr val="tx1"/>
                </a:solidFill>
              </a:rPr>
              <a:t> </a:t>
            </a:r>
            <a:r>
              <a:rPr lang="tr-TR" dirty="0" err="1" smtClean="0">
                <a:solidFill>
                  <a:schemeClr val="tx1"/>
                </a:solidFill>
              </a:rPr>
              <a:t>Biyogüvenlik</a:t>
            </a:r>
            <a:r>
              <a:rPr lang="tr-TR" dirty="0" smtClean="0">
                <a:solidFill>
                  <a:schemeClr val="tx1"/>
                </a:solidFill>
              </a:rPr>
              <a:t> Kurul ve Komitelerinin Çalışma Usul ve   </a:t>
            </a:r>
          </a:p>
          <a:p>
            <a:pPr marL="0" indent="0">
              <a:buNone/>
            </a:pPr>
            <a:r>
              <a:rPr lang="tr-TR" dirty="0">
                <a:solidFill>
                  <a:schemeClr val="tx1"/>
                </a:solidFill>
              </a:rPr>
              <a:t> </a:t>
            </a:r>
            <a:r>
              <a:rPr lang="tr-TR" dirty="0" smtClean="0">
                <a:solidFill>
                  <a:schemeClr val="tx1"/>
                </a:solidFill>
              </a:rPr>
              <a:t>   Esaslarına Dair Yönetmelik </a:t>
            </a:r>
          </a:p>
          <a:p>
            <a:pPr marL="0" indent="0">
              <a:buNone/>
            </a:pPr>
            <a:r>
              <a:rPr lang="tr-TR" dirty="0" smtClean="0">
                <a:solidFill>
                  <a:schemeClr val="tx1"/>
                </a:solidFill>
              </a:rPr>
              <a:t> </a:t>
            </a:r>
          </a:p>
          <a:p>
            <a:pPr>
              <a:buFont typeface="Wingdings" pitchFamily="2" charset="2"/>
              <a:buChar char="q"/>
            </a:pPr>
            <a:r>
              <a:rPr lang="tr-TR" dirty="0" smtClean="0">
                <a:solidFill>
                  <a:schemeClr val="tx1"/>
                </a:solidFill>
              </a:rPr>
              <a:t> </a:t>
            </a:r>
            <a:r>
              <a:rPr lang="tr-TR" dirty="0" err="1" smtClean="0">
                <a:solidFill>
                  <a:schemeClr val="tx1"/>
                </a:solidFill>
              </a:rPr>
              <a:t>Biyogüvenlik</a:t>
            </a:r>
            <a:r>
              <a:rPr lang="tr-TR" dirty="0" smtClean="0">
                <a:solidFill>
                  <a:schemeClr val="tx1"/>
                </a:solidFill>
              </a:rPr>
              <a:t> Kurulu Kararları</a:t>
            </a:r>
          </a:p>
          <a:p>
            <a:pPr marL="0" indent="0">
              <a:buNone/>
            </a:pPr>
            <a:r>
              <a:rPr lang="tr-TR" dirty="0" smtClean="0">
                <a:solidFill>
                  <a:schemeClr val="tx1"/>
                </a:solidFill>
              </a:rPr>
              <a:t> </a:t>
            </a:r>
          </a:p>
          <a:p>
            <a:pPr>
              <a:buFont typeface="Wingdings" pitchFamily="2" charset="2"/>
              <a:buChar char="q"/>
            </a:pPr>
            <a:endParaRPr lang="tr-TR" dirty="0"/>
          </a:p>
        </p:txBody>
      </p:sp>
      <p:sp>
        <p:nvSpPr>
          <p:cNvPr id="5" name="1 Başlık"/>
          <p:cNvSpPr>
            <a:spLocks noGrp="1"/>
          </p:cNvSpPr>
          <p:nvPr>
            <p:ph type="title"/>
          </p:nvPr>
        </p:nvSpPr>
        <p:spPr>
          <a:xfrm>
            <a:off x="467544" y="404664"/>
            <a:ext cx="8208912" cy="790912"/>
          </a:xfrm>
        </p:spPr>
        <p:txBody>
          <a:bodyPr>
            <a:normAutofit fontScale="90000"/>
          </a:bodyPr>
          <a:lstStyle/>
          <a:p>
            <a:r>
              <a:rPr lang="tr-TR" dirty="0" smtClean="0"/>
              <a:t> </a:t>
            </a:r>
            <a:r>
              <a:rPr lang="tr-TR" sz="3200" dirty="0" smtClean="0"/>
              <a:t>İÇ HUKUK </a:t>
            </a:r>
            <a:br>
              <a:rPr lang="tr-TR" sz="3200" dirty="0" smtClean="0"/>
            </a:br>
            <a:r>
              <a:rPr lang="tr-TR" sz="3200" dirty="0" smtClean="0"/>
              <a:t>BİYOGÜVENLİK VE BİYOTEKNOLOJİ </a:t>
            </a:r>
            <a:endParaRPr lang="tr-TR" sz="3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31874" y="188640"/>
            <a:ext cx="8534400" cy="758952"/>
          </a:xfrm>
        </p:spPr>
        <p:txBody>
          <a:bodyPr>
            <a:normAutofit fontScale="90000"/>
          </a:bodyPr>
          <a:lstStyle/>
          <a:p>
            <a:pPr algn="ctr"/>
            <a:r>
              <a:rPr lang="tr-TR" dirty="0" smtClean="0"/>
              <a:t> </a:t>
            </a:r>
            <a:br>
              <a:rPr lang="tr-TR" dirty="0" smtClean="0"/>
            </a:br>
            <a:r>
              <a:rPr lang="tr-TR" sz="3100" dirty="0" smtClean="0"/>
              <a:t>BİYOGÜVENLİK KANUNU</a:t>
            </a:r>
            <a:br>
              <a:rPr lang="tr-TR" sz="3100" dirty="0" smtClean="0"/>
            </a:br>
            <a:endParaRPr lang="tr-TR" sz="3100" dirty="0"/>
          </a:p>
        </p:txBody>
      </p:sp>
      <p:sp>
        <p:nvSpPr>
          <p:cNvPr id="6" name="Metin kutusu 5"/>
          <p:cNvSpPr txBox="1"/>
          <p:nvPr/>
        </p:nvSpPr>
        <p:spPr>
          <a:xfrm>
            <a:off x="2467724" y="1266034"/>
            <a:ext cx="6480720" cy="5262979"/>
          </a:xfrm>
          <a:prstGeom prst="rect">
            <a:avLst/>
          </a:prstGeom>
          <a:noFill/>
        </p:spPr>
        <p:txBody>
          <a:bodyPr wrap="square" rtlCol="0">
            <a:spAutoFit/>
          </a:bodyPr>
          <a:lstStyle/>
          <a:p>
            <a:pPr marL="285750" indent="-285750" algn="just">
              <a:buFont typeface="Wingdings" pitchFamily="2" charset="2"/>
              <a:buChar char="q"/>
            </a:pPr>
            <a:r>
              <a:rPr lang="tr-TR" sz="1600" dirty="0" smtClean="0"/>
              <a:t>18.03.2010 tarihinde kabul edilmiş, 26.03.2010 tarihinde </a:t>
            </a:r>
          </a:p>
          <a:p>
            <a:pPr algn="just"/>
            <a:r>
              <a:rPr lang="tr-TR" sz="1600" dirty="0" smtClean="0"/>
              <a:t>yürürlüğe girmiştir. </a:t>
            </a:r>
          </a:p>
          <a:p>
            <a:pPr algn="just"/>
            <a:endParaRPr lang="tr-TR" sz="1600" dirty="0" smtClean="0"/>
          </a:p>
          <a:p>
            <a:pPr marL="285750" indent="-285750" algn="just">
              <a:buFont typeface="Wingdings" pitchFamily="2" charset="2"/>
              <a:buChar char="q"/>
            </a:pPr>
            <a:r>
              <a:rPr lang="tr-TR" sz="1600" dirty="0" smtClean="0"/>
              <a:t>Kanunun amacı; bilimsel ve teknolojik gelişmeler </a:t>
            </a:r>
          </a:p>
          <a:p>
            <a:pPr algn="just"/>
            <a:r>
              <a:rPr lang="tr-TR" sz="1600" dirty="0" smtClean="0"/>
              <a:t>çerçevesinde, modern </a:t>
            </a:r>
            <a:r>
              <a:rPr lang="tr-TR" sz="1600" dirty="0" err="1" smtClean="0"/>
              <a:t>biyoteknoloji</a:t>
            </a:r>
            <a:r>
              <a:rPr lang="tr-TR" sz="1600" dirty="0" smtClean="0"/>
              <a:t> kullanılarak elde edilen genetik yapısı değiştirilmiş organizmalar ve ürünlerinden kaynaklanabilecek riskleri engellemek, insan, hayvan ve bitki sağlığı ile çevrenin ve biyolojik çeşitliliğin korunması, sürdürülebilirliğinin sağlanması amacıyla </a:t>
            </a:r>
            <a:r>
              <a:rPr lang="tr-TR" sz="1600" dirty="0" err="1" smtClean="0"/>
              <a:t>biyogüvenlik</a:t>
            </a:r>
            <a:r>
              <a:rPr lang="tr-TR" sz="1600" dirty="0" smtClean="0"/>
              <a:t> sisteminin kurulması ve uygulanması, bu faaliyetlerin denetlenmesi, düzenlenmesi ve izlenmesi ile ilgili usul ve esasları belirlemektir. </a:t>
            </a:r>
          </a:p>
          <a:p>
            <a:pPr algn="just"/>
            <a:endParaRPr lang="tr-TR" sz="1600" dirty="0" smtClean="0"/>
          </a:p>
          <a:p>
            <a:pPr marL="285750" indent="-285750" algn="just">
              <a:buFont typeface="Wingdings" pitchFamily="2" charset="2"/>
              <a:buChar char="q"/>
            </a:pPr>
            <a:r>
              <a:rPr lang="tr-TR" sz="1600" dirty="0" smtClean="0"/>
              <a:t>Kanun; genetik yapısı değiştirilmiş organizmalar ve </a:t>
            </a:r>
          </a:p>
          <a:p>
            <a:pPr algn="just"/>
            <a:r>
              <a:rPr lang="tr-TR" sz="1600" dirty="0" smtClean="0"/>
              <a:t>ürünleri ile ilgili olarak araştırma, geliştirme, işleme, piyasaya sürme, izleme, kullanma, ithalat, ihracat, nakil, taşıma, saklama, paketleme, etiketleme, depolama ve benzeri faaliyetlere dair hükümleri kapsar. </a:t>
            </a:r>
          </a:p>
          <a:p>
            <a:pPr algn="just"/>
            <a:endParaRPr lang="tr-TR" sz="1600" dirty="0" smtClean="0"/>
          </a:p>
          <a:p>
            <a:pPr marL="285750" indent="-285750" algn="just">
              <a:buFont typeface="Wingdings" pitchFamily="2" charset="2"/>
              <a:buChar char="q"/>
            </a:pPr>
            <a:r>
              <a:rPr lang="tr-TR" sz="1600" dirty="0" smtClean="0"/>
              <a:t>Veteriner tıbbî ürünler ile Sağlık Bakanlığınca ruhsat veya </a:t>
            </a:r>
          </a:p>
          <a:p>
            <a:pPr algn="just"/>
            <a:r>
              <a:rPr lang="tr-TR" sz="1600" dirty="0" smtClean="0"/>
              <a:t>izin verilen beşeri tıbbî ürünler ve kozmetik ürünleri bu Kanun kapsamı dışındadır. 	</a:t>
            </a:r>
          </a:p>
          <a:p>
            <a:pPr marL="285750" indent="-285750">
              <a:buFontTx/>
              <a:buChar char="-"/>
            </a:pPr>
            <a:endParaRPr lang="tr-TR" sz="1600" dirty="0"/>
          </a:p>
        </p:txBody>
      </p:sp>
      <p:sp>
        <p:nvSpPr>
          <p:cNvPr id="7" name="Metin kutusu 6"/>
          <p:cNvSpPr txBox="1"/>
          <p:nvPr/>
        </p:nvSpPr>
        <p:spPr>
          <a:xfrm>
            <a:off x="132323" y="3774413"/>
            <a:ext cx="233540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AMAÇ ve KAPSAM</a:t>
            </a:r>
            <a:endParaRPr lang="tr-TR" b="1" dirty="0">
              <a:effectLst>
                <a:outerShdw blurRad="38100" dist="38100" dir="2700000" algn="tl">
                  <a:srgbClr val="000000">
                    <a:alpha val="43137"/>
                  </a:srgbClr>
                </a:outerShdw>
              </a:effectLst>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05" y="1993185"/>
            <a:ext cx="2103130" cy="15121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28105" y="260648"/>
            <a:ext cx="8534400" cy="758952"/>
          </a:xfrm>
        </p:spPr>
        <p:txBody>
          <a:bodyPr>
            <a:normAutofit/>
          </a:bodyPr>
          <a:lstStyle/>
          <a:p>
            <a:r>
              <a:rPr lang="tr-TR" sz="2800" dirty="0"/>
              <a:t>BİYOGÜVENLİK KANUNU </a:t>
            </a:r>
          </a:p>
        </p:txBody>
      </p:sp>
      <p:sp>
        <p:nvSpPr>
          <p:cNvPr id="6" name="Metin kutusu 5"/>
          <p:cNvSpPr txBox="1"/>
          <p:nvPr/>
        </p:nvSpPr>
        <p:spPr>
          <a:xfrm>
            <a:off x="2351588" y="1196752"/>
            <a:ext cx="6713331" cy="6555641"/>
          </a:xfrm>
          <a:prstGeom prst="rect">
            <a:avLst/>
          </a:prstGeom>
          <a:noFill/>
        </p:spPr>
        <p:txBody>
          <a:bodyPr wrap="square" rtlCol="0">
            <a:spAutoFit/>
          </a:bodyPr>
          <a:lstStyle/>
          <a:p>
            <a:endParaRPr lang="tr-TR" sz="1600" dirty="0" smtClean="0"/>
          </a:p>
          <a:p>
            <a:pPr marL="171450" indent="-171450">
              <a:buFont typeface="Wingdings" pitchFamily="2" charset="2"/>
              <a:buChar char="q"/>
            </a:pPr>
            <a:r>
              <a:rPr lang="tr-TR" sz="1600" dirty="0" err="1" smtClean="0"/>
              <a:t>Biyogüvenlik</a:t>
            </a:r>
            <a:r>
              <a:rPr lang="tr-TR" sz="1600" dirty="0" smtClean="0"/>
              <a:t>: İnsan, hayvan ve bitki sağlığı ile çevre ve biyolojik çeşitliliği korumak için GDO ve ürünleri ile ilgili faaliyetlerin güvenli bir şekilde yapılmasını, 	</a:t>
            </a:r>
          </a:p>
          <a:p>
            <a:endParaRPr lang="tr-TR" sz="1600" dirty="0" smtClean="0"/>
          </a:p>
          <a:p>
            <a:pPr marL="171450" indent="-171450">
              <a:buFont typeface="Wingdings" pitchFamily="2" charset="2"/>
              <a:buChar char="q"/>
            </a:pPr>
            <a:r>
              <a:rPr lang="tr-TR" sz="1600" dirty="0" err="1" smtClean="0"/>
              <a:t>Biyogüvenlik</a:t>
            </a:r>
            <a:r>
              <a:rPr lang="tr-TR" sz="1600" dirty="0" smtClean="0"/>
              <a:t> bilgi değişim mekanizması: GDO ve ürünleri ile ilgili bilimsel, teknik ve uygulamaya ilişkin bilgi ve belgelerin ulusal ve uluslararası seviyede alışverişinin kolaylaştırılması ile kamuoyunun bilgilendirilmesi ve karar sürecine katılımı amacıyla oluşturulacak bilgi alışverişi sistemini, </a:t>
            </a:r>
          </a:p>
          <a:p>
            <a:endParaRPr lang="tr-TR" sz="1600" dirty="0" smtClean="0"/>
          </a:p>
          <a:p>
            <a:pPr marL="171450" indent="-171450">
              <a:buFont typeface="Wingdings" pitchFamily="2" charset="2"/>
              <a:buChar char="q"/>
            </a:pPr>
            <a:r>
              <a:rPr lang="tr-TR" sz="1600" dirty="0" err="1" smtClean="0"/>
              <a:t>Biyogüvenlik</a:t>
            </a:r>
            <a:r>
              <a:rPr lang="tr-TR" sz="1600" dirty="0" smtClean="0"/>
              <a:t> sistemi: </a:t>
            </a:r>
            <a:r>
              <a:rPr lang="tr-TR" sz="1600" dirty="0" err="1" smtClean="0"/>
              <a:t>Biyogüvenliğin</a:t>
            </a:r>
            <a:r>
              <a:rPr lang="tr-TR" sz="1600" dirty="0" smtClean="0"/>
              <a:t> sağlanması için yürütülen her türlü faaliyet ile idari, hukuki ve kurumsal yapılanmanın tamamını, </a:t>
            </a:r>
          </a:p>
          <a:p>
            <a:endParaRPr lang="tr-TR" sz="1600" dirty="0" smtClean="0"/>
          </a:p>
          <a:p>
            <a:pPr marL="171450" indent="-171450">
              <a:buFont typeface="Wingdings" pitchFamily="2" charset="2"/>
              <a:buChar char="q"/>
            </a:pPr>
            <a:r>
              <a:rPr lang="tr-TR" sz="1600" dirty="0" smtClean="0"/>
              <a:t>Biyolojik çeşitlilik: Ekosistem de dâhil olmak üzere, türler arası ve tür içi farklılıkları, </a:t>
            </a:r>
          </a:p>
          <a:p>
            <a:endParaRPr lang="tr-TR" sz="1600" dirty="0" smtClean="0"/>
          </a:p>
          <a:p>
            <a:pPr marL="171450" indent="-171450">
              <a:buFont typeface="Wingdings" pitchFamily="2" charset="2"/>
              <a:buChar char="q"/>
            </a:pPr>
            <a:r>
              <a:rPr lang="tr-TR" sz="1600" dirty="0" smtClean="0"/>
              <a:t>Bulaşan: Gıda veya yeme kasten ilave edilmeyen ancak, gıdanın birincil üretim aşaması dâhil üretimi, imalatı, işlenmesi, hazırlanması, işleme tabi tutulması, ambalajlanması, paketlenmesi, nakliyesi veya muhafazası ya da çevresel bulaşma sonucu gıdada bulunan, hayvan tüyü, böcek parçası gibi yabancı maddeler hariç olmak üzere her tür maddeyi, </a:t>
            </a:r>
          </a:p>
          <a:p>
            <a:endParaRPr lang="tr-TR" sz="1200" dirty="0" smtClean="0"/>
          </a:p>
          <a:p>
            <a:endParaRPr lang="tr-TR" sz="1200" dirty="0" smtClean="0"/>
          </a:p>
          <a:p>
            <a:pPr marL="285750" indent="-285750">
              <a:buFontTx/>
              <a:buChar char="-"/>
            </a:pPr>
            <a:endParaRPr lang="tr-TR" sz="1200" dirty="0"/>
          </a:p>
        </p:txBody>
      </p:sp>
      <p:sp>
        <p:nvSpPr>
          <p:cNvPr id="7" name="Metin kutusu 6"/>
          <p:cNvSpPr txBox="1"/>
          <p:nvPr/>
        </p:nvSpPr>
        <p:spPr>
          <a:xfrm>
            <a:off x="-16320" y="3729562"/>
            <a:ext cx="233540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TANIMLAR</a:t>
            </a:r>
            <a:endParaRPr lang="tr-TR"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05" y="1993185"/>
            <a:ext cx="2103130" cy="15121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628800"/>
            <a:ext cx="8280920" cy="5040560"/>
          </a:xfrm>
        </p:spPr>
        <p:txBody>
          <a:bodyPr>
            <a:normAutofit fontScale="85000" lnSpcReduction="20000"/>
          </a:bodyPr>
          <a:lstStyle/>
          <a:p>
            <a:pPr>
              <a:buFont typeface="Wingdings" pitchFamily="2" charset="2"/>
              <a:buChar char="q"/>
            </a:pPr>
            <a:r>
              <a:rPr lang="tr-TR" dirty="0" smtClean="0"/>
              <a:t> BM Biyolojik Çeşitlilik Sözleşmesi </a:t>
            </a:r>
          </a:p>
          <a:p>
            <a:pPr>
              <a:buFont typeface="Wingdings" pitchFamily="2" charset="2"/>
              <a:buChar char="q"/>
            </a:pPr>
            <a:r>
              <a:rPr lang="tr-TR" dirty="0" smtClean="0"/>
              <a:t> BM </a:t>
            </a:r>
            <a:r>
              <a:rPr lang="tr-TR" dirty="0" err="1" smtClean="0"/>
              <a:t>Cartagena</a:t>
            </a:r>
            <a:r>
              <a:rPr lang="tr-TR" dirty="0" smtClean="0"/>
              <a:t> </a:t>
            </a:r>
            <a:r>
              <a:rPr lang="tr-TR" dirty="0" err="1" smtClean="0"/>
              <a:t>Biyogüvenlik</a:t>
            </a:r>
            <a:r>
              <a:rPr lang="tr-TR" dirty="0" smtClean="0"/>
              <a:t> Protokolü</a:t>
            </a:r>
          </a:p>
          <a:p>
            <a:pPr>
              <a:buFont typeface="Wingdings" pitchFamily="2" charset="2"/>
              <a:buChar char="q"/>
            </a:pPr>
            <a:r>
              <a:rPr lang="tr-TR" dirty="0" smtClean="0"/>
              <a:t> BM Çölleşme ile Mücadele Sözleşmesi </a:t>
            </a:r>
          </a:p>
          <a:p>
            <a:pPr>
              <a:buFont typeface="Wingdings" pitchFamily="2" charset="2"/>
              <a:buChar char="q"/>
            </a:pPr>
            <a:r>
              <a:rPr lang="tr-TR" dirty="0" smtClean="0"/>
              <a:t> BM İklim Değişikliği Çerçeve Sözleşmesi </a:t>
            </a:r>
          </a:p>
          <a:p>
            <a:pPr>
              <a:buFont typeface="Wingdings" pitchFamily="2" charset="2"/>
              <a:buChar char="q"/>
            </a:pPr>
            <a:r>
              <a:rPr lang="tr-TR" dirty="0" smtClean="0"/>
              <a:t> Bazı Tehlikeli Kimyasalların ve Pestisitlerin Uluslararası  </a:t>
            </a:r>
          </a:p>
          <a:p>
            <a:pPr marL="0" indent="0">
              <a:buNone/>
            </a:pPr>
            <a:r>
              <a:rPr lang="tr-TR" dirty="0"/>
              <a:t> </a:t>
            </a:r>
            <a:r>
              <a:rPr lang="tr-TR" dirty="0" smtClean="0"/>
              <a:t>    Ticaretinde Ön Bildirimli Kabul Usulüne Dair Rotterdam  </a:t>
            </a:r>
          </a:p>
          <a:p>
            <a:pPr marL="0" indent="0">
              <a:buNone/>
            </a:pPr>
            <a:r>
              <a:rPr lang="tr-TR" dirty="0" smtClean="0"/>
              <a:t>     Sözleşmesi </a:t>
            </a:r>
          </a:p>
          <a:p>
            <a:pPr>
              <a:buFont typeface="Wingdings" pitchFamily="2" charset="2"/>
              <a:buChar char="q"/>
            </a:pPr>
            <a:r>
              <a:rPr lang="tr-TR" dirty="0" smtClean="0"/>
              <a:t> </a:t>
            </a:r>
            <a:r>
              <a:rPr lang="tr-TR" dirty="0" err="1" smtClean="0"/>
              <a:t>Akdenizde</a:t>
            </a:r>
            <a:r>
              <a:rPr lang="tr-TR" dirty="0" smtClean="0"/>
              <a:t> Tehlikeli Atıkların </a:t>
            </a:r>
            <a:r>
              <a:rPr lang="tr-TR" dirty="0" err="1" smtClean="0"/>
              <a:t>Sınırötesi</a:t>
            </a:r>
            <a:r>
              <a:rPr lang="tr-TR" dirty="0" smtClean="0"/>
              <a:t> Hareketleri ve     </a:t>
            </a:r>
          </a:p>
          <a:p>
            <a:pPr marL="0" indent="0">
              <a:buNone/>
            </a:pPr>
            <a:r>
              <a:rPr lang="tr-TR" dirty="0"/>
              <a:t> </a:t>
            </a:r>
            <a:r>
              <a:rPr lang="tr-TR" dirty="0" smtClean="0"/>
              <a:t>    </a:t>
            </a:r>
            <a:r>
              <a:rPr lang="tr-TR" dirty="0" err="1" smtClean="0"/>
              <a:t>Bertarafından</a:t>
            </a:r>
            <a:r>
              <a:rPr lang="tr-TR" dirty="0" smtClean="0"/>
              <a:t> Kaynaklanan Kirliliğin Önlenmesi  </a:t>
            </a:r>
          </a:p>
          <a:p>
            <a:pPr marL="0" indent="0">
              <a:buNone/>
            </a:pPr>
            <a:r>
              <a:rPr lang="tr-TR" dirty="0"/>
              <a:t> </a:t>
            </a:r>
            <a:r>
              <a:rPr lang="tr-TR" dirty="0" smtClean="0"/>
              <a:t>    Protokolü (Barselona Protokolü)</a:t>
            </a:r>
          </a:p>
          <a:p>
            <a:pPr>
              <a:buFont typeface="Wingdings" pitchFamily="2" charset="2"/>
              <a:buChar char="q"/>
            </a:pPr>
            <a:r>
              <a:rPr lang="tr-TR" dirty="0" smtClean="0"/>
              <a:t> </a:t>
            </a:r>
            <a:r>
              <a:rPr lang="tr-TR" dirty="0" err="1" smtClean="0"/>
              <a:t>Karadenizin</a:t>
            </a:r>
            <a:r>
              <a:rPr lang="tr-TR" dirty="0" smtClean="0"/>
              <a:t> Kirliliğe Karşı Korunması Sözleşmesi (Bükreş Protokolü)</a:t>
            </a:r>
          </a:p>
          <a:p>
            <a:pPr>
              <a:buFont typeface="Wingdings" pitchFamily="2" charset="2"/>
              <a:buChar char="q"/>
            </a:pPr>
            <a:r>
              <a:rPr lang="tr-TR" dirty="0" smtClean="0"/>
              <a:t> Ozon Tabakasını İncelten Maddelere Dair Montreal Protokolü</a:t>
            </a:r>
          </a:p>
          <a:p>
            <a:pPr>
              <a:buFont typeface="Wingdings" pitchFamily="2" charset="2"/>
              <a:buChar char="q"/>
            </a:pPr>
            <a:r>
              <a:rPr lang="tr-TR" dirty="0" smtClean="0"/>
              <a:t> Tehlikeli Atıkların Sınır Ötesi Taşınması ve </a:t>
            </a:r>
            <a:r>
              <a:rPr lang="tr-TR" dirty="0" err="1" smtClean="0"/>
              <a:t>Bertarafının</a:t>
            </a:r>
            <a:r>
              <a:rPr lang="tr-TR" dirty="0" smtClean="0"/>
              <a:t>  </a:t>
            </a:r>
          </a:p>
          <a:p>
            <a:pPr marL="0" indent="0">
              <a:buNone/>
            </a:pPr>
            <a:r>
              <a:rPr lang="tr-TR" dirty="0"/>
              <a:t> </a:t>
            </a:r>
            <a:r>
              <a:rPr lang="tr-TR" dirty="0" smtClean="0"/>
              <a:t>    Kontrolüne İlişkin Basel Konvansiyonu </a:t>
            </a:r>
          </a:p>
          <a:p>
            <a:pPr>
              <a:buFont typeface="Wingdings" pitchFamily="2" charset="2"/>
              <a:buChar char="q"/>
            </a:pPr>
            <a:r>
              <a:rPr lang="tr-TR" dirty="0" smtClean="0"/>
              <a:t> Biyolojik Silahlar Sözleşmesi </a:t>
            </a:r>
          </a:p>
          <a:p>
            <a:pPr>
              <a:buNone/>
            </a:pPr>
            <a:endParaRPr lang="tr-TR" dirty="0" smtClean="0"/>
          </a:p>
        </p:txBody>
      </p:sp>
      <p:sp>
        <p:nvSpPr>
          <p:cNvPr id="2" name="1 Başlık"/>
          <p:cNvSpPr>
            <a:spLocks noGrp="1"/>
          </p:cNvSpPr>
          <p:nvPr>
            <p:ph type="title"/>
          </p:nvPr>
        </p:nvSpPr>
        <p:spPr>
          <a:xfrm>
            <a:off x="539552" y="404664"/>
            <a:ext cx="8183880" cy="790912"/>
          </a:xfrm>
        </p:spPr>
        <p:txBody>
          <a:bodyPr>
            <a:noAutofit/>
          </a:bodyPr>
          <a:lstStyle/>
          <a:p>
            <a:r>
              <a:rPr lang="tr-TR" sz="2800" dirty="0" smtClean="0"/>
              <a:t>ULUSLARARASI HUKUK </a:t>
            </a:r>
            <a:br>
              <a:rPr lang="tr-TR" sz="2800" dirty="0" smtClean="0"/>
            </a:br>
            <a:r>
              <a:rPr lang="tr-TR" sz="2800" dirty="0" smtClean="0"/>
              <a:t>BİYOGÜVENLİK VE BİYOTEKNOLOJİ</a:t>
            </a:r>
            <a:endParaRPr lang="tr-TR"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28105" y="260648"/>
            <a:ext cx="8534400" cy="758952"/>
          </a:xfrm>
        </p:spPr>
        <p:txBody>
          <a:bodyPr>
            <a:normAutofit/>
          </a:bodyPr>
          <a:lstStyle/>
          <a:p>
            <a:r>
              <a:rPr lang="tr-TR" sz="2800" dirty="0"/>
              <a:t>BİYOGÜVENLİK KANUNU </a:t>
            </a:r>
          </a:p>
        </p:txBody>
      </p:sp>
      <p:sp>
        <p:nvSpPr>
          <p:cNvPr id="6" name="Metin kutusu 5"/>
          <p:cNvSpPr txBox="1"/>
          <p:nvPr/>
        </p:nvSpPr>
        <p:spPr>
          <a:xfrm>
            <a:off x="2366801" y="908720"/>
            <a:ext cx="6713331" cy="5416868"/>
          </a:xfrm>
          <a:prstGeom prst="rect">
            <a:avLst/>
          </a:prstGeom>
          <a:noFill/>
        </p:spPr>
        <p:txBody>
          <a:bodyPr wrap="square" rtlCol="0">
            <a:spAutoFit/>
          </a:bodyPr>
          <a:lstStyle/>
          <a:p>
            <a:endParaRPr lang="tr-TR" dirty="0" smtClean="0"/>
          </a:p>
          <a:p>
            <a:endParaRPr lang="tr-TR" sz="1600" dirty="0" smtClean="0"/>
          </a:p>
          <a:p>
            <a:pPr marL="171450" indent="-171450">
              <a:buFont typeface="Wingdings" pitchFamily="2" charset="2"/>
              <a:buChar char="q"/>
            </a:pPr>
            <a:r>
              <a:rPr lang="tr-TR" sz="1600" dirty="0" smtClean="0"/>
              <a:t>Canlı organizma: Mikroorganizma, steril organizma, virüs, </a:t>
            </a:r>
            <a:r>
              <a:rPr lang="tr-TR" sz="1600" dirty="0" err="1" smtClean="0"/>
              <a:t>virion</a:t>
            </a:r>
            <a:r>
              <a:rPr lang="tr-TR" sz="1600" dirty="0" smtClean="0"/>
              <a:t> ve </a:t>
            </a:r>
            <a:r>
              <a:rPr lang="tr-TR" sz="1600" dirty="0" err="1" smtClean="0"/>
              <a:t>viroidler</a:t>
            </a:r>
            <a:r>
              <a:rPr lang="tr-TR" sz="1600" dirty="0" smtClean="0"/>
              <a:t> de dahil olmak üzere genetik materyali çoğaltabilen ya da aktarabilen herhangi bir biyolojik varlığı, </a:t>
            </a:r>
          </a:p>
          <a:p>
            <a:endParaRPr lang="tr-TR" sz="1600" dirty="0" smtClean="0"/>
          </a:p>
          <a:p>
            <a:pPr marL="171450" indent="-171450">
              <a:buFont typeface="Wingdings" pitchFamily="2" charset="2"/>
              <a:buChar char="q"/>
            </a:pPr>
            <a:r>
              <a:rPr lang="tr-TR" sz="1600" dirty="0" smtClean="0"/>
              <a:t>Deneysel amaçlı serbest bırakma: GDO ile ilgili deneysel amaçlarla yapılacak faaliyetlerin, harici çevre ile temasını önleyecek şekilde, kontrollü şartlar altında, sınırlandırılmış belirli bir alanda yürütülmesini, </a:t>
            </a:r>
          </a:p>
          <a:p>
            <a:endParaRPr lang="tr-TR" sz="1600" dirty="0" smtClean="0"/>
          </a:p>
          <a:p>
            <a:pPr marL="171450" indent="-171450">
              <a:buFont typeface="Wingdings" pitchFamily="2" charset="2"/>
              <a:buChar char="q"/>
            </a:pPr>
            <a:r>
              <a:rPr lang="tr-TR" sz="1600" dirty="0" smtClean="0"/>
              <a:t>Genetik yapısı değiştirilmiş organizma (GDO): Modern </a:t>
            </a:r>
            <a:r>
              <a:rPr lang="tr-TR" sz="1600" dirty="0" err="1" smtClean="0"/>
              <a:t>biyoteknolojik</a:t>
            </a:r>
            <a:r>
              <a:rPr lang="tr-TR" sz="1600" dirty="0" smtClean="0"/>
              <a:t> yöntemler kullanılmak suretiyle gen aktarılarak elde edilmiş, insan dışındaki canlı organizmayı, </a:t>
            </a:r>
          </a:p>
          <a:p>
            <a:endParaRPr lang="tr-TR" sz="1600" dirty="0" smtClean="0"/>
          </a:p>
          <a:p>
            <a:pPr marL="171450" indent="-171450">
              <a:buFont typeface="Wingdings" pitchFamily="2" charset="2"/>
              <a:buChar char="q"/>
            </a:pPr>
            <a:r>
              <a:rPr lang="tr-TR" sz="1600" dirty="0" err="1" smtClean="0"/>
              <a:t>GDO’lardan</a:t>
            </a:r>
            <a:r>
              <a:rPr lang="tr-TR" sz="1600" dirty="0" smtClean="0"/>
              <a:t> elde edilen ürünler: Kısmen veya tamamen </a:t>
            </a:r>
            <a:r>
              <a:rPr lang="tr-TR" sz="1600" dirty="0" err="1" smtClean="0"/>
              <a:t>GDO’lardan</a:t>
            </a:r>
            <a:r>
              <a:rPr lang="tr-TR" sz="1600" dirty="0" smtClean="0"/>
              <a:t> elde edilmekle birlikte GDO içermeyen veya </a:t>
            </a:r>
            <a:r>
              <a:rPr lang="tr-TR" sz="1600" dirty="0" err="1" smtClean="0"/>
              <a:t>GDO’dan</a:t>
            </a:r>
            <a:r>
              <a:rPr lang="tr-TR" sz="1600" dirty="0" smtClean="0"/>
              <a:t> oluşmayan ürünleri, </a:t>
            </a:r>
          </a:p>
          <a:p>
            <a:endParaRPr lang="tr-TR" sz="1600" dirty="0" smtClean="0"/>
          </a:p>
          <a:p>
            <a:pPr marL="171450" indent="-171450">
              <a:buFont typeface="Wingdings" pitchFamily="2" charset="2"/>
              <a:buChar char="q"/>
            </a:pPr>
            <a:r>
              <a:rPr lang="tr-TR" sz="1600" dirty="0" smtClean="0"/>
              <a:t>GDO ve ürünleri: Kısmen veya tamamen </a:t>
            </a:r>
            <a:r>
              <a:rPr lang="tr-TR" sz="1600" dirty="0" err="1" smtClean="0"/>
              <a:t>GDO’lardan</a:t>
            </a:r>
            <a:r>
              <a:rPr lang="tr-TR" sz="1600" dirty="0" smtClean="0"/>
              <a:t> elde edilen, GDO içeren veya </a:t>
            </a:r>
            <a:r>
              <a:rPr lang="tr-TR" sz="1600" dirty="0" err="1" smtClean="0"/>
              <a:t>GDO’lardan</a:t>
            </a:r>
            <a:r>
              <a:rPr lang="tr-TR" sz="1600" dirty="0" smtClean="0"/>
              <a:t> oluşan ürünleri, </a:t>
            </a:r>
          </a:p>
          <a:p>
            <a:endParaRPr lang="tr-TR" sz="1200" dirty="0" smtClean="0"/>
          </a:p>
          <a:p>
            <a:pPr marL="285750" indent="-285750">
              <a:buFontTx/>
              <a:buChar char="-"/>
            </a:pPr>
            <a:endParaRPr lang="tr-TR" sz="1200" dirty="0"/>
          </a:p>
        </p:txBody>
      </p:sp>
      <p:sp>
        <p:nvSpPr>
          <p:cNvPr id="7" name="Metin kutusu 6"/>
          <p:cNvSpPr txBox="1"/>
          <p:nvPr/>
        </p:nvSpPr>
        <p:spPr>
          <a:xfrm>
            <a:off x="-16320" y="3729562"/>
            <a:ext cx="233540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TANIMLAR</a:t>
            </a:r>
            <a:endParaRPr lang="tr-TR"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05" y="1993185"/>
            <a:ext cx="2103130" cy="1512168"/>
          </a:xfrm>
          <a:prstGeom prst="rect">
            <a:avLst/>
          </a:prstGeom>
        </p:spPr>
      </p:pic>
    </p:spTree>
    <p:extLst>
      <p:ext uri="{BB962C8B-B14F-4D97-AF65-F5344CB8AC3E}">
        <p14:creationId xmlns:p14="http://schemas.microsoft.com/office/powerpoint/2010/main" val="1403718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260648"/>
            <a:ext cx="8534400" cy="758952"/>
          </a:xfrm>
        </p:spPr>
        <p:txBody>
          <a:bodyPr>
            <a:normAutofit fontScale="90000"/>
          </a:bodyPr>
          <a:lstStyle/>
          <a:p>
            <a:r>
              <a:rPr lang="tr-TR" dirty="0" smtClean="0"/>
              <a:t> </a:t>
            </a:r>
            <a:r>
              <a:rPr lang="tr-TR" sz="3200" dirty="0"/>
              <a:t>BİYOGÜVENLİK KANUNU </a:t>
            </a:r>
            <a:endParaRPr lang="tr-TR" sz="3100" dirty="0"/>
          </a:p>
        </p:txBody>
      </p:sp>
      <p:sp>
        <p:nvSpPr>
          <p:cNvPr id="6" name="Metin kutusu 5"/>
          <p:cNvSpPr txBox="1"/>
          <p:nvPr/>
        </p:nvSpPr>
        <p:spPr>
          <a:xfrm>
            <a:off x="2323987" y="1052736"/>
            <a:ext cx="6568493" cy="5909310"/>
          </a:xfrm>
          <a:prstGeom prst="rect">
            <a:avLst/>
          </a:prstGeom>
          <a:noFill/>
        </p:spPr>
        <p:txBody>
          <a:bodyPr wrap="square" rtlCol="0">
            <a:spAutoFit/>
          </a:bodyPr>
          <a:lstStyle/>
          <a:p>
            <a:pPr marL="285750" indent="-285750">
              <a:buFont typeface="Wingdings" pitchFamily="2" charset="2"/>
              <a:buChar char="q"/>
            </a:pPr>
            <a:r>
              <a:rPr lang="tr-TR" sz="1500" dirty="0" smtClean="0"/>
              <a:t>Risk değerlendirme: GDO ve ürünlerinin, genetik değişiklikten </a:t>
            </a:r>
          </a:p>
          <a:p>
            <a:r>
              <a:rPr lang="tr-TR" sz="1500" dirty="0" smtClean="0"/>
              <a:t>dolayı, insan, hayvan ve bitki sağlığı, biyolojik çeşitlilik ve çevre üzerinde sebep olabileceği risklerin ve risk kaynağının test, analiz, deneme gibi bilimsel yöntemlerle tanımlanması, niteliklerinin belirlenmesi, değerlendirilmesi ve risk unsurlarının belirlenmesini kapsayan dört aşamalı süreci, </a:t>
            </a:r>
          </a:p>
          <a:p>
            <a:endParaRPr lang="tr-TR" sz="1500" dirty="0" smtClean="0"/>
          </a:p>
          <a:p>
            <a:pPr marL="285750" indent="-285750">
              <a:buFont typeface="Wingdings" pitchFamily="2" charset="2"/>
              <a:buChar char="q"/>
            </a:pPr>
            <a:r>
              <a:rPr lang="tr-TR" sz="1500" dirty="0" smtClean="0"/>
              <a:t>Risk iletişimi: Risk analizi sürecinde risk değerlendiricileri, risk </a:t>
            </a:r>
          </a:p>
          <a:p>
            <a:r>
              <a:rPr lang="tr-TR" sz="1500" dirty="0" smtClean="0"/>
              <a:t>yöneticileri ve diğer ilgili tarafların, tehlike, risk, riskle ilgili faktörler ve riskin algılanmasına ilişkin bilgi ve görüşler ile risk değerlendirmesi bulguları ve risk yönetimi kararlarının açıklamalarını da kapsayan bilgi ve düşüncelerin paylaşımını, </a:t>
            </a:r>
          </a:p>
          <a:p>
            <a:endParaRPr lang="tr-TR" sz="1500" dirty="0"/>
          </a:p>
          <a:p>
            <a:pPr marL="285750" indent="-285750">
              <a:buFont typeface="Wingdings" pitchFamily="2" charset="2"/>
              <a:buChar char="q"/>
            </a:pPr>
            <a:r>
              <a:rPr lang="tr-TR" sz="1500" dirty="0" smtClean="0"/>
              <a:t>Risk yönetimi: GDO ve ürünlerinin, risk değerlendirmesi ve yasal </a:t>
            </a:r>
          </a:p>
          <a:p>
            <a:r>
              <a:rPr lang="tr-TR" sz="1500" dirty="0" smtClean="0"/>
              <a:t>faktörler göz önünde tutularak ilgili taraflarla istişare ile izin verilen amaç ve kurallar dâhilinde kullanılmasını ve muamelesini sağlamak amacıyla alınan önlemleri, uygun olabilecek kontrol önlemlerine ilişkin alternatiflerin değerlendirilmesi, tercih edilmesi ve uygulanması sürecini, </a:t>
            </a:r>
          </a:p>
          <a:p>
            <a:endParaRPr lang="tr-TR" sz="1500" dirty="0" smtClean="0"/>
          </a:p>
          <a:p>
            <a:pPr marL="285750" indent="-285750">
              <a:buFont typeface="Wingdings" pitchFamily="2" charset="2"/>
              <a:buChar char="q"/>
            </a:pPr>
            <a:r>
              <a:rPr lang="tr-TR" sz="1500" dirty="0" err="1" smtClean="0"/>
              <a:t>Sosyo</a:t>
            </a:r>
            <a:r>
              <a:rPr lang="tr-TR" sz="1500" dirty="0" smtClean="0"/>
              <a:t>-ekonomik değerlendirme: Başvuru hakkında karar verilmeden </a:t>
            </a:r>
          </a:p>
          <a:p>
            <a:r>
              <a:rPr lang="tr-TR" sz="1500" dirty="0" smtClean="0"/>
              <a:t>önce değerlendirilmek üzere, GDO ve ürünlerinin çevreye serbest bırakılması ve kullanılması sürecinde biyolojik çeşitlilik ve kullanıcıları ile çiftçiler üzerindeki etkilerinden kaynaklanacak </a:t>
            </a:r>
            <a:r>
              <a:rPr lang="tr-TR" sz="1600" dirty="0" smtClean="0"/>
              <a:t>	</a:t>
            </a:r>
          </a:p>
          <a:p>
            <a:endParaRPr lang="tr-TR" sz="1600" dirty="0" smtClean="0"/>
          </a:p>
          <a:p>
            <a:pPr marL="285750" indent="-285750">
              <a:buFontTx/>
              <a:buChar char="-"/>
            </a:pPr>
            <a:endParaRPr lang="tr-TR" sz="1600" dirty="0"/>
          </a:p>
        </p:txBody>
      </p:sp>
      <p:sp>
        <p:nvSpPr>
          <p:cNvPr id="7" name="Metin kutusu 6"/>
          <p:cNvSpPr txBox="1"/>
          <p:nvPr/>
        </p:nvSpPr>
        <p:spPr>
          <a:xfrm>
            <a:off x="311696" y="3753661"/>
            <a:ext cx="1757249"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TANIMLAR</a:t>
            </a:r>
            <a:endParaRPr lang="tr-TR"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57" y="2002859"/>
            <a:ext cx="2103130" cy="15121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576064"/>
          </a:xfrm>
        </p:spPr>
        <p:txBody>
          <a:bodyPr>
            <a:normAutofit/>
          </a:bodyPr>
          <a:lstStyle/>
          <a:p>
            <a:r>
              <a:rPr lang="tr-TR" sz="2800" dirty="0" smtClean="0"/>
              <a:t>BİYOGÜVENLİK KANUNU</a:t>
            </a:r>
            <a:endParaRPr lang="tr-TR" sz="2800" dirty="0"/>
          </a:p>
        </p:txBody>
      </p:sp>
      <p:sp>
        <p:nvSpPr>
          <p:cNvPr id="6" name="Metin kutusu 5"/>
          <p:cNvSpPr txBox="1"/>
          <p:nvPr/>
        </p:nvSpPr>
        <p:spPr>
          <a:xfrm>
            <a:off x="2327119" y="1124744"/>
            <a:ext cx="6480720" cy="5847755"/>
          </a:xfrm>
          <a:prstGeom prst="rect">
            <a:avLst/>
          </a:prstGeom>
          <a:noFill/>
        </p:spPr>
        <p:txBody>
          <a:bodyPr wrap="square" rtlCol="0">
            <a:spAutoFit/>
          </a:bodyPr>
          <a:lstStyle/>
          <a:p>
            <a:pPr>
              <a:buFont typeface="Wingdings" pitchFamily="2" charset="2"/>
              <a:buChar char="q"/>
            </a:pPr>
            <a:r>
              <a:rPr lang="tr-TR" sz="1600" dirty="0" smtClean="0"/>
              <a:t>İnsan, hayvan ve bitki sağlığı ile çevrenin ve biyolojik çeşitliliğin korunması ve sürdürülebilir kullanımı </a:t>
            </a:r>
            <a:r>
              <a:rPr lang="tr-TR" sz="1600" dirty="0" err="1" smtClean="0"/>
              <a:t>gözönünde</a:t>
            </a:r>
            <a:r>
              <a:rPr lang="tr-TR" sz="1600" dirty="0" smtClean="0"/>
              <a:t> bulundurularak GDO veya ürünlerinin ithalatı, ihracatı, deneysel amaçlı serbest bırakılması, piyasaya sürülmesi ile genetiği değiştirilmiş mikroorganizmaların kapalı alanda kullanımına, bilimsel esaslara göre yapılacak risk değerlendirmesine göre karar verilir. </a:t>
            </a:r>
          </a:p>
          <a:p>
            <a:endParaRPr lang="tr-TR" sz="1600" dirty="0" smtClean="0"/>
          </a:p>
          <a:p>
            <a:pPr>
              <a:buFont typeface="Wingdings" pitchFamily="2" charset="2"/>
              <a:buChar char="q"/>
            </a:pPr>
            <a:r>
              <a:rPr lang="tr-TR" sz="1600" dirty="0" smtClean="0"/>
              <a:t>Risk değerlendirme sonuçlarına göre risk oluşturmayacağı belirlenen başvurular için verilen kararın geçerlilik süresi on yıldır. 	</a:t>
            </a:r>
          </a:p>
          <a:p>
            <a:pPr>
              <a:buFont typeface="Wingdings" pitchFamily="2" charset="2"/>
              <a:buChar char="q"/>
            </a:pPr>
            <a:r>
              <a:rPr lang="tr-TR" sz="1600" dirty="0" smtClean="0"/>
              <a:t>GDO ve ürünlerinin; </a:t>
            </a:r>
          </a:p>
          <a:p>
            <a:pPr>
              <a:buFont typeface="Wingdings" pitchFamily="2" charset="2"/>
              <a:buChar char="Ø"/>
            </a:pPr>
            <a:r>
              <a:rPr lang="tr-TR" sz="1600" dirty="0" smtClean="0"/>
              <a:t>İnsan, hayvan ve bitki sağlığı ile çevre ve biyolojik çeşitliliği tehdit etmesi, </a:t>
            </a:r>
          </a:p>
          <a:p>
            <a:pPr>
              <a:buFont typeface="Wingdings" pitchFamily="2" charset="2"/>
              <a:buChar char="Ø"/>
            </a:pPr>
            <a:r>
              <a:rPr lang="tr-TR" sz="1600" dirty="0" smtClean="0"/>
              <a:t>Üretici ve tüketicinin tercih hakkının ortadan kaldırılması, </a:t>
            </a:r>
          </a:p>
          <a:p>
            <a:pPr>
              <a:buFont typeface="Wingdings" pitchFamily="2" charset="2"/>
              <a:buChar char="Ø"/>
            </a:pPr>
            <a:r>
              <a:rPr lang="tr-TR" sz="1600" dirty="0" smtClean="0"/>
              <a:t>Çevrenin ekolojik dengesinin ve ekosistemin bozulmasına neden olması, </a:t>
            </a:r>
          </a:p>
          <a:p>
            <a:pPr>
              <a:buFont typeface="Wingdings" pitchFamily="2" charset="2"/>
              <a:buChar char="Ø"/>
            </a:pPr>
            <a:r>
              <a:rPr lang="tr-TR" sz="1600" dirty="0" smtClean="0"/>
              <a:t>GDO ve ürünlerinin çevreye yayılma riskinin olması, </a:t>
            </a:r>
          </a:p>
          <a:p>
            <a:pPr>
              <a:buFont typeface="Wingdings" pitchFamily="2" charset="2"/>
              <a:buChar char="Ø"/>
            </a:pPr>
            <a:r>
              <a:rPr lang="tr-TR" sz="1600" dirty="0" smtClean="0"/>
              <a:t>Biyolojik çeşitliliğin devamlılığını tehlikeye düşürmesi, </a:t>
            </a:r>
          </a:p>
          <a:p>
            <a:pPr>
              <a:buFont typeface="Wingdings" pitchFamily="2" charset="2"/>
              <a:buChar char="Ø"/>
            </a:pPr>
            <a:r>
              <a:rPr lang="tr-TR" sz="1600" dirty="0" smtClean="0"/>
              <a:t>Başvuru sahibinin </a:t>
            </a:r>
            <a:r>
              <a:rPr lang="tr-TR" sz="1600" dirty="0" err="1" smtClean="0"/>
              <a:t>biyogüvenliğin</a:t>
            </a:r>
            <a:r>
              <a:rPr lang="tr-TR" sz="1600" dirty="0" smtClean="0"/>
              <a:t> sağlanmasına yönelik tedbirleri uygulamak için yeterli teknik donanıma sahip olmadığının anlaşıldığı, </a:t>
            </a:r>
          </a:p>
          <a:p>
            <a:r>
              <a:rPr lang="tr-TR" sz="1600" dirty="0" smtClean="0"/>
              <a:t>durumlarda bu başvurular reddedilir</a:t>
            </a:r>
            <a:r>
              <a:rPr lang="tr-TR" dirty="0" smtClean="0"/>
              <a:t>. 	</a:t>
            </a:r>
          </a:p>
          <a:p>
            <a:endParaRPr lang="tr-TR" dirty="0" smtClean="0"/>
          </a:p>
          <a:p>
            <a:pPr marL="285750" indent="-285750">
              <a:buFontTx/>
              <a:buChar char="-"/>
            </a:pPr>
            <a:endParaRPr lang="tr-TR" dirty="0"/>
          </a:p>
        </p:txBody>
      </p:sp>
      <p:sp>
        <p:nvSpPr>
          <p:cNvPr id="7" name="Metin kutusu 6"/>
          <p:cNvSpPr txBox="1"/>
          <p:nvPr/>
        </p:nvSpPr>
        <p:spPr>
          <a:xfrm>
            <a:off x="266014" y="3789040"/>
            <a:ext cx="1973273" cy="584775"/>
          </a:xfrm>
          <a:prstGeom prst="rect">
            <a:avLst/>
          </a:prstGeom>
          <a:noFill/>
        </p:spPr>
        <p:txBody>
          <a:bodyPr wrap="square" rtlCol="0">
            <a:spAutoFit/>
          </a:bodyPr>
          <a:lstStyle/>
          <a:p>
            <a:pPr algn="ctr"/>
            <a:r>
              <a:rPr lang="tr-TR" sz="1600" b="1" dirty="0" smtClean="0">
                <a:effectLst>
                  <a:outerShdw blurRad="38100" dist="38100" dir="2700000" algn="tl">
                    <a:srgbClr val="000000">
                      <a:alpha val="43137"/>
                    </a:srgbClr>
                  </a:outerShdw>
                </a:effectLst>
              </a:rPr>
              <a:t>BAŞVURU VE DEĞERLENDİRME </a:t>
            </a:r>
            <a:endParaRPr lang="tr-TR" sz="1600" b="1" dirty="0">
              <a:effectLst>
                <a:outerShdw blurRad="38100" dist="38100" dir="2700000" algn="tl">
                  <a:srgbClr val="000000">
                    <a:alpha val="43137"/>
                  </a:srgbClr>
                </a:outerShdw>
              </a:effectLst>
            </a:endParaRPr>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086" y="2008674"/>
            <a:ext cx="2103130" cy="15121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338734" y="1700808"/>
            <a:ext cx="6697762" cy="4641379"/>
          </a:xfrm>
        </p:spPr>
        <p:txBody>
          <a:bodyPr>
            <a:normAutofit lnSpcReduction="10000"/>
          </a:bodyPr>
          <a:lstStyle/>
          <a:p>
            <a:pPr>
              <a:buFont typeface="Wingdings" pitchFamily="2" charset="2"/>
              <a:buChar char="q"/>
            </a:pPr>
            <a:r>
              <a:rPr lang="tr-TR" sz="1700" dirty="0" smtClean="0">
                <a:solidFill>
                  <a:schemeClr val="tx1"/>
                </a:solidFill>
              </a:rPr>
              <a:t>Bu Kanuna göre yapılan her bir başvuru için </a:t>
            </a:r>
            <a:r>
              <a:rPr lang="tr-TR" sz="1700" b="1" dirty="0" smtClean="0">
                <a:solidFill>
                  <a:schemeClr val="tx1"/>
                </a:solidFill>
              </a:rPr>
              <a:t>bilimsel esaslara göre risk değerlendirmesi ve </a:t>
            </a:r>
            <a:r>
              <a:rPr lang="tr-TR" sz="1700" b="1" dirty="0" err="1" smtClean="0">
                <a:solidFill>
                  <a:schemeClr val="tx1"/>
                </a:solidFill>
              </a:rPr>
              <a:t>sosyo</a:t>
            </a:r>
            <a:r>
              <a:rPr lang="tr-TR" sz="1700" b="1" dirty="0" smtClean="0">
                <a:solidFill>
                  <a:schemeClr val="tx1"/>
                </a:solidFill>
              </a:rPr>
              <a:t>-ekonomik değerlendirme </a:t>
            </a:r>
            <a:r>
              <a:rPr lang="tr-TR" sz="1700" dirty="0" smtClean="0">
                <a:solidFill>
                  <a:schemeClr val="tx1"/>
                </a:solidFill>
              </a:rPr>
              <a:t>ayrı ayrı yapılır. Başvuruda verilen bilgilerin eterli görülmemesi durumunda başvuru sahibinden yeniden deney, test, analiz ve araştırma yapılması talep edilebilir. Risk değerlendirmesi ve </a:t>
            </a:r>
            <a:r>
              <a:rPr lang="tr-TR" sz="1700" dirty="0" err="1" smtClean="0">
                <a:solidFill>
                  <a:schemeClr val="tx1"/>
                </a:solidFill>
              </a:rPr>
              <a:t>sosyo</a:t>
            </a:r>
            <a:r>
              <a:rPr lang="tr-TR" sz="1700" dirty="0" smtClean="0">
                <a:solidFill>
                  <a:schemeClr val="tx1"/>
                </a:solidFill>
              </a:rPr>
              <a:t>-ekonomik değerlendirme işlemleri ile ilgili masraflar başvuru sahibi tarafından karşılanır. </a:t>
            </a:r>
          </a:p>
          <a:p>
            <a:pPr marL="0" indent="0">
              <a:buNone/>
            </a:pPr>
            <a:endParaRPr lang="tr-TR" sz="1700" dirty="0" smtClean="0">
              <a:solidFill>
                <a:schemeClr val="tx1"/>
              </a:solidFill>
            </a:endParaRPr>
          </a:p>
          <a:p>
            <a:pPr>
              <a:buFont typeface="Wingdings" pitchFamily="2" charset="2"/>
              <a:buChar char="q"/>
            </a:pPr>
            <a:r>
              <a:rPr lang="tr-TR" sz="1700" dirty="0" smtClean="0">
                <a:solidFill>
                  <a:schemeClr val="tx1"/>
                </a:solidFill>
              </a:rPr>
              <a:t>Yapılan başvurularda her bir başvuru için ayrı risk değerlendirmesi yapılır. Risk değerlendirmesinde laboratuvar, sera ve tarla testlerini içeren alan denemeleri ile gıda analizleri, </a:t>
            </a:r>
            <a:r>
              <a:rPr lang="tr-TR" sz="1700" dirty="0" err="1" smtClean="0">
                <a:solidFill>
                  <a:schemeClr val="tx1"/>
                </a:solidFill>
              </a:rPr>
              <a:t>toksisite</a:t>
            </a:r>
            <a:r>
              <a:rPr lang="tr-TR" sz="1700" dirty="0" smtClean="0">
                <a:solidFill>
                  <a:schemeClr val="tx1"/>
                </a:solidFill>
              </a:rPr>
              <a:t> ve alerji testleri yanında gerekli görülen diğer testlerin sonuçlarının başvuru sahibi tarafından verilmesi zorunludur. </a:t>
            </a:r>
          </a:p>
          <a:p>
            <a:pPr marL="0" indent="0">
              <a:buNone/>
            </a:pPr>
            <a:endParaRPr lang="tr-TR" sz="1700" dirty="0" smtClean="0">
              <a:solidFill>
                <a:schemeClr val="tx1"/>
              </a:solidFill>
            </a:endParaRPr>
          </a:p>
          <a:p>
            <a:pPr>
              <a:buFont typeface="Wingdings" pitchFamily="2" charset="2"/>
              <a:buChar char="q"/>
            </a:pPr>
            <a:r>
              <a:rPr lang="tr-TR" sz="1700" dirty="0" smtClean="0">
                <a:solidFill>
                  <a:schemeClr val="tx1"/>
                </a:solidFill>
              </a:rPr>
              <a:t>Her bir başvuru hakkında karar vermede esas alınmak üzere </a:t>
            </a:r>
            <a:r>
              <a:rPr lang="tr-TR" sz="1700" dirty="0" err="1">
                <a:solidFill>
                  <a:schemeClr val="tx1"/>
                </a:solidFill>
              </a:rPr>
              <a:t>G</a:t>
            </a:r>
            <a:r>
              <a:rPr lang="tr-TR" sz="1700" dirty="0" err="1" smtClean="0">
                <a:solidFill>
                  <a:schemeClr val="tx1"/>
                </a:solidFill>
              </a:rPr>
              <a:t>DO’ların</a:t>
            </a:r>
            <a:r>
              <a:rPr lang="tr-TR" sz="1700" dirty="0" smtClean="0">
                <a:solidFill>
                  <a:schemeClr val="tx1"/>
                </a:solidFill>
              </a:rPr>
              <a:t>, biyolojik çeşitliliğin korunması ve sürdürülebilirliğinin sağlanması, tüketici ve kullanıcılar üzerindeki etkilerinin </a:t>
            </a:r>
            <a:r>
              <a:rPr lang="tr-TR" sz="1700" dirty="0">
                <a:solidFill>
                  <a:schemeClr val="tx1"/>
                </a:solidFill>
              </a:rPr>
              <a:t>b</a:t>
            </a:r>
            <a:r>
              <a:rPr lang="tr-TR" sz="1700" dirty="0" smtClean="0">
                <a:solidFill>
                  <a:schemeClr val="tx1"/>
                </a:solidFill>
              </a:rPr>
              <a:t>elirlenmesi için </a:t>
            </a:r>
            <a:r>
              <a:rPr lang="tr-TR" sz="1700" dirty="0" err="1" smtClean="0">
                <a:solidFill>
                  <a:schemeClr val="tx1"/>
                </a:solidFill>
              </a:rPr>
              <a:t>sosyo</a:t>
            </a:r>
            <a:r>
              <a:rPr lang="tr-TR" sz="1700" dirty="0" smtClean="0">
                <a:solidFill>
                  <a:schemeClr val="tx1"/>
                </a:solidFill>
              </a:rPr>
              <a:t>-ekonomik değerlendirme yapılır. </a:t>
            </a:r>
            <a:r>
              <a:rPr lang="tr-TR" dirty="0" smtClean="0">
                <a:solidFill>
                  <a:schemeClr val="tx1"/>
                </a:solidFill>
              </a:rPr>
              <a:t>	</a:t>
            </a:r>
          </a:p>
          <a:p>
            <a:endParaRPr lang="tr-TR" dirty="0"/>
          </a:p>
        </p:txBody>
      </p:sp>
      <p:sp>
        <p:nvSpPr>
          <p:cNvPr id="3" name="2 Başlık"/>
          <p:cNvSpPr>
            <a:spLocks noGrp="1"/>
          </p:cNvSpPr>
          <p:nvPr>
            <p:ph type="title"/>
          </p:nvPr>
        </p:nvSpPr>
        <p:spPr>
          <a:xfrm>
            <a:off x="457200" y="338328"/>
            <a:ext cx="8229600" cy="930432"/>
          </a:xfrm>
        </p:spPr>
        <p:txBody>
          <a:bodyPr>
            <a:normAutofit/>
          </a:bodyPr>
          <a:lstStyle/>
          <a:p>
            <a:r>
              <a:rPr lang="tr-TR" sz="2800" dirty="0" smtClean="0"/>
              <a:t>BİYOGÜVENLİK KANUNU</a:t>
            </a:r>
            <a:endParaRPr lang="tr-TR" sz="2800" dirty="0"/>
          </a:p>
        </p:txBody>
      </p:sp>
      <p:sp>
        <p:nvSpPr>
          <p:cNvPr id="5" name="Metin kutusu 4"/>
          <p:cNvSpPr txBox="1"/>
          <p:nvPr/>
        </p:nvSpPr>
        <p:spPr>
          <a:xfrm>
            <a:off x="235605" y="3722763"/>
            <a:ext cx="1973273" cy="584775"/>
          </a:xfrm>
          <a:prstGeom prst="rect">
            <a:avLst/>
          </a:prstGeom>
          <a:noFill/>
        </p:spPr>
        <p:txBody>
          <a:bodyPr wrap="square" rtlCol="0">
            <a:spAutoFit/>
          </a:bodyPr>
          <a:lstStyle/>
          <a:p>
            <a:pPr algn="ctr"/>
            <a:r>
              <a:rPr lang="tr-TR" sz="1600" b="1" dirty="0" smtClean="0">
                <a:effectLst>
                  <a:outerShdw blurRad="38100" dist="38100" dir="2700000" algn="tl">
                    <a:srgbClr val="000000">
                      <a:alpha val="43137"/>
                    </a:srgbClr>
                  </a:outerShdw>
                </a:effectLst>
              </a:rPr>
              <a:t>BAŞVURU VE DEĞERLENDİRME </a:t>
            </a:r>
            <a:endParaRPr lang="tr-TR" sz="1600" b="1" dirty="0">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05" y="1993185"/>
            <a:ext cx="2103130" cy="15121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699792" y="1556792"/>
            <a:ext cx="6156672" cy="5184576"/>
          </a:xfrm>
        </p:spPr>
        <p:txBody>
          <a:bodyPr>
            <a:normAutofit fontScale="70000" lnSpcReduction="20000"/>
          </a:bodyPr>
          <a:lstStyle/>
          <a:p>
            <a:pPr>
              <a:buNone/>
            </a:pPr>
            <a:endParaRPr lang="tr-TR" b="1" dirty="0" smtClean="0"/>
          </a:p>
          <a:p>
            <a:pPr>
              <a:buNone/>
            </a:pPr>
            <a:r>
              <a:rPr lang="tr-TR" b="1" dirty="0" smtClean="0">
                <a:solidFill>
                  <a:schemeClr val="tx1"/>
                </a:solidFill>
              </a:rPr>
              <a:t>GDO ve ürünlerine ilişkin aşağıdaki fiillerin </a:t>
            </a:r>
          </a:p>
          <a:p>
            <a:pPr>
              <a:buNone/>
            </a:pPr>
            <a:r>
              <a:rPr lang="tr-TR" b="1" dirty="0" smtClean="0">
                <a:solidFill>
                  <a:schemeClr val="tx1"/>
                </a:solidFill>
              </a:rPr>
              <a:t>yapılması yasaktır: </a:t>
            </a:r>
          </a:p>
          <a:p>
            <a:endParaRPr lang="tr-TR" dirty="0" smtClean="0">
              <a:solidFill>
                <a:schemeClr val="tx1"/>
              </a:solidFill>
            </a:endParaRPr>
          </a:p>
          <a:p>
            <a:pPr>
              <a:buFont typeface="Wingdings" pitchFamily="2" charset="2"/>
              <a:buChar char="Ø"/>
            </a:pPr>
            <a:r>
              <a:rPr lang="tr-TR" dirty="0" smtClean="0">
                <a:solidFill>
                  <a:schemeClr val="tx1"/>
                </a:solidFill>
              </a:rPr>
              <a:t>GDO ve ürünlerinin onay alınmaksızın piyasaya sürülmesi. </a:t>
            </a:r>
          </a:p>
          <a:p>
            <a:endParaRPr lang="tr-TR" dirty="0" smtClean="0">
              <a:solidFill>
                <a:schemeClr val="tx1"/>
              </a:solidFill>
            </a:endParaRPr>
          </a:p>
          <a:p>
            <a:pPr>
              <a:buFont typeface="Wingdings" pitchFamily="2" charset="2"/>
              <a:buChar char="Ø"/>
            </a:pPr>
            <a:r>
              <a:rPr lang="tr-TR" dirty="0" smtClean="0">
                <a:solidFill>
                  <a:schemeClr val="tx1"/>
                </a:solidFill>
              </a:rPr>
              <a:t>GDO ve ürünlerinin, Kurul kararlarına aykırı olarak kullanılması veya kullandırılması. </a:t>
            </a:r>
          </a:p>
          <a:p>
            <a:endParaRPr lang="tr-TR" sz="4000" b="1" i="1" dirty="0" smtClean="0">
              <a:solidFill>
                <a:schemeClr val="tx1"/>
              </a:solidFill>
              <a:effectLst>
                <a:outerShdw blurRad="38100" dist="38100" dir="2700000" algn="tl">
                  <a:srgbClr val="000000">
                    <a:alpha val="43137"/>
                  </a:srgbClr>
                </a:outerShdw>
              </a:effectLst>
            </a:endParaRPr>
          </a:p>
          <a:p>
            <a:pPr>
              <a:buFont typeface="Wingdings" pitchFamily="2" charset="2"/>
              <a:buChar char="Ø"/>
            </a:pPr>
            <a:r>
              <a:rPr lang="tr-TR" sz="4000" b="1" i="1" dirty="0" smtClean="0">
                <a:solidFill>
                  <a:schemeClr val="tx1"/>
                </a:solidFill>
                <a:effectLst>
                  <a:outerShdw blurRad="38100" dist="38100" dir="2700000" algn="tl">
                    <a:srgbClr val="000000">
                      <a:alpha val="43137"/>
                    </a:srgbClr>
                  </a:outerShdw>
                </a:effectLst>
              </a:rPr>
              <a:t>Genetiği değiştirilmiş bitki ve hayvanların üretimi. </a:t>
            </a:r>
          </a:p>
          <a:p>
            <a:endParaRPr lang="tr-TR" dirty="0" smtClean="0">
              <a:solidFill>
                <a:schemeClr val="tx1"/>
              </a:solidFill>
            </a:endParaRPr>
          </a:p>
          <a:p>
            <a:pPr>
              <a:buFont typeface="Wingdings" pitchFamily="2" charset="2"/>
              <a:buChar char="Ø"/>
            </a:pPr>
            <a:r>
              <a:rPr lang="tr-TR" dirty="0" smtClean="0">
                <a:solidFill>
                  <a:schemeClr val="tx1"/>
                </a:solidFill>
              </a:rPr>
              <a:t>GDO ve ürünlerinin Kurul tarafından piyasaya sürme kapsamında belirlenen amaç ve alan dışında kullanımı. </a:t>
            </a:r>
          </a:p>
          <a:p>
            <a:endParaRPr lang="tr-TR" dirty="0" smtClean="0">
              <a:solidFill>
                <a:schemeClr val="tx1"/>
              </a:solidFill>
            </a:endParaRPr>
          </a:p>
          <a:p>
            <a:pPr>
              <a:buFont typeface="Wingdings" pitchFamily="2" charset="2"/>
              <a:buChar char="Ø"/>
            </a:pPr>
            <a:r>
              <a:rPr lang="tr-TR" dirty="0" smtClean="0">
                <a:solidFill>
                  <a:schemeClr val="tx1"/>
                </a:solidFill>
              </a:rPr>
              <a:t>GDO ve ürünlerinin bebek mamaları ve bebek formülleri, devam mamaları ve devam formülleri ile bebek ve küçük çocuk ek besinlerinde kullanılması .</a:t>
            </a:r>
            <a:r>
              <a:rPr lang="tr-TR" dirty="0" smtClean="0"/>
              <a:t>	</a:t>
            </a:r>
          </a:p>
          <a:p>
            <a:endParaRPr lang="tr-TR" dirty="0"/>
          </a:p>
        </p:txBody>
      </p:sp>
      <p:sp>
        <p:nvSpPr>
          <p:cNvPr id="3" name="2 Başlık"/>
          <p:cNvSpPr>
            <a:spLocks noGrp="1"/>
          </p:cNvSpPr>
          <p:nvPr>
            <p:ph type="title"/>
          </p:nvPr>
        </p:nvSpPr>
        <p:spPr>
          <a:xfrm>
            <a:off x="457200" y="338328"/>
            <a:ext cx="8229600" cy="1002440"/>
          </a:xfrm>
        </p:spPr>
        <p:txBody>
          <a:bodyPr>
            <a:normAutofit/>
          </a:bodyPr>
          <a:lstStyle/>
          <a:p>
            <a:r>
              <a:rPr lang="tr-TR" sz="2800" dirty="0" smtClean="0"/>
              <a:t>BİYOGÜVENLİK KANUNU</a:t>
            </a:r>
            <a:endParaRPr lang="tr-TR" sz="2800" dirty="0"/>
          </a:p>
        </p:txBody>
      </p:sp>
      <p:sp>
        <p:nvSpPr>
          <p:cNvPr id="5" name="Metin kutusu 4"/>
          <p:cNvSpPr txBox="1"/>
          <p:nvPr/>
        </p:nvSpPr>
        <p:spPr>
          <a:xfrm>
            <a:off x="235605" y="3861098"/>
            <a:ext cx="1973273" cy="338554"/>
          </a:xfrm>
          <a:prstGeom prst="rect">
            <a:avLst/>
          </a:prstGeom>
          <a:noFill/>
        </p:spPr>
        <p:txBody>
          <a:bodyPr wrap="square" rtlCol="0">
            <a:spAutoFit/>
          </a:bodyPr>
          <a:lstStyle/>
          <a:p>
            <a:pPr algn="ctr"/>
            <a:r>
              <a:rPr lang="tr-TR" sz="1600" b="1" dirty="0" smtClean="0">
                <a:effectLst>
                  <a:outerShdw blurRad="38100" dist="38100" dir="2700000" algn="tl">
                    <a:srgbClr val="000000">
                      <a:alpha val="43137"/>
                    </a:srgbClr>
                  </a:outerShdw>
                </a:effectLst>
              </a:rPr>
              <a:t>YASAKLAR</a:t>
            </a:r>
            <a:endParaRPr lang="tr-TR" sz="1600" b="1" dirty="0">
              <a:effectLst>
                <a:outerShdw blurRad="38100" dist="38100" dir="2700000" algn="tl">
                  <a:srgbClr val="000000">
                    <a:alpha val="43137"/>
                  </a:srgbClr>
                </a:outerShdw>
              </a:effectLst>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605" y="1993185"/>
            <a:ext cx="2103130" cy="15121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124744"/>
            <a:ext cx="8568952" cy="5400600"/>
          </a:xfrm>
        </p:spPr>
        <p:txBody>
          <a:bodyPr>
            <a:normAutofit fontScale="25000" lnSpcReduction="20000"/>
          </a:bodyPr>
          <a:lstStyle/>
          <a:p>
            <a:pPr>
              <a:buNone/>
            </a:pPr>
            <a:r>
              <a:rPr lang="tr-TR" sz="4800" b="1" dirty="0" err="1" smtClean="0">
                <a:solidFill>
                  <a:schemeClr val="tx1"/>
                </a:solidFill>
              </a:rPr>
              <a:t>Biyogüvenlik</a:t>
            </a:r>
            <a:r>
              <a:rPr lang="tr-TR" sz="4800" b="1" dirty="0" smtClean="0">
                <a:solidFill>
                  <a:schemeClr val="tx1"/>
                </a:solidFill>
              </a:rPr>
              <a:t> Kurulu </a:t>
            </a:r>
          </a:p>
          <a:p>
            <a:endParaRPr lang="tr-TR" sz="4800" b="1" dirty="0" smtClean="0">
              <a:solidFill>
                <a:schemeClr val="tx1"/>
              </a:solidFill>
            </a:endParaRPr>
          </a:p>
          <a:p>
            <a:pPr>
              <a:buNone/>
            </a:pPr>
            <a:r>
              <a:rPr lang="tr-TR" sz="4800" dirty="0" smtClean="0">
                <a:solidFill>
                  <a:schemeClr val="tx1"/>
                </a:solidFill>
              </a:rPr>
              <a:t>GDO ve ürünleri ile ilgili yapılan başvuruların değerlendirilmesi ve bu maddede belirtilen diğer görevlerin </a:t>
            </a:r>
          </a:p>
          <a:p>
            <a:pPr>
              <a:buNone/>
            </a:pPr>
            <a:r>
              <a:rPr lang="tr-TR" sz="4800" dirty="0" smtClean="0">
                <a:solidFill>
                  <a:schemeClr val="tx1"/>
                </a:solidFill>
              </a:rPr>
              <a:t>yürütülmesi için </a:t>
            </a:r>
            <a:r>
              <a:rPr lang="tr-TR" sz="4800" dirty="0" err="1" smtClean="0">
                <a:solidFill>
                  <a:schemeClr val="tx1"/>
                </a:solidFill>
              </a:rPr>
              <a:t>Biyogüvenlik</a:t>
            </a:r>
            <a:r>
              <a:rPr lang="tr-TR" sz="4800" dirty="0" smtClean="0">
                <a:solidFill>
                  <a:schemeClr val="tx1"/>
                </a:solidFill>
              </a:rPr>
              <a:t> Kurulu oluşturulur</a:t>
            </a:r>
            <a:r>
              <a:rPr lang="tr-TR" sz="4800" b="1" dirty="0" smtClean="0">
                <a:solidFill>
                  <a:schemeClr val="tx1"/>
                </a:solidFill>
              </a:rPr>
              <a:t>. </a:t>
            </a:r>
          </a:p>
          <a:p>
            <a:pPr>
              <a:buNone/>
            </a:pPr>
            <a:endParaRPr lang="tr-TR" sz="4800" dirty="0" smtClean="0">
              <a:solidFill>
                <a:schemeClr val="tx1"/>
              </a:solidFill>
            </a:endParaRPr>
          </a:p>
          <a:p>
            <a:pPr>
              <a:buNone/>
            </a:pPr>
            <a:r>
              <a:rPr lang="tr-TR" sz="4800" dirty="0" smtClean="0">
                <a:solidFill>
                  <a:schemeClr val="tx1"/>
                </a:solidFill>
              </a:rPr>
              <a:t>Kurul, Bakanlıkça dört, Çevre ve Orman Bakanlığınca iki, Sağlık Bakanlığınca bir, Sanayi ve Ticaret Bakanlığınca bir ve </a:t>
            </a:r>
          </a:p>
          <a:p>
            <a:pPr>
              <a:buNone/>
            </a:pPr>
            <a:r>
              <a:rPr lang="tr-TR" sz="4800" dirty="0" smtClean="0">
                <a:solidFill>
                  <a:schemeClr val="tx1"/>
                </a:solidFill>
              </a:rPr>
              <a:t>Dış Ticaret  Müsteşarlığınca bir üye olmak üzere, üç yıllık süre için, ilgili bakanlar tarafından belirlenen toplam dokuz </a:t>
            </a:r>
          </a:p>
          <a:p>
            <a:pPr>
              <a:buNone/>
            </a:pPr>
            <a:r>
              <a:rPr lang="tr-TR" sz="4800" dirty="0" smtClean="0">
                <a:solidFill>
                  <a:schemeClr val="tx1"/>
                </a:solidFill>
              </a:rPr>
              <a:t>üyeden oluşur. Bakanlıkça seçilecek üyelerden birinin üniversite, diğerinin ise meslek örgütleri tarafından gösterilen </a:t>
            </a:r>
          </a:p>
          <a:p>
            <a:pPr>
              <a:buNone/>
            </a:pPr>
            <a:r>
              <a:rPr lang="tr-TR" sz="4800" dirty="0" smtClean="0">
                <a:solidFill>
                  <a:schemeClr val="tx1"/>
                </a:solidFill>
              </a:rPr>
              <a:t>adaylar arasından seçilmesi zorunludur. Kurul  Başkanı, Bakan tarafından belirlenir. Kurul Başkanı yokluğunda yerine </a:t>
            </a:r>
          </a:p>
          <a:p>
            <a:pPr>
              <a:buNone/>
            </a:pPr>
            <a:r>
              <a:rPr lang="tr-TR" sz="4800" dirty="0" smtClean="0">
                <a:solidFill>
                  <a:schemeClr val="tx1"/>
                </a:solidFill>
              </a:rPr>
              <a:t>vekalet etmek üzere bir üyeyi tayin eder. </a:t>
            </a:r>
          </a:p>
          <a:p>
            <a:endParaRPr lang="tr-TR" sz="4800" dirty="0" smtClean="0">
              <a:solidFill>
                <a:schemeClr val="tx1"/>
              </a:solidFill>
            </a:endParaRPr>
          </a:p>
          <a:p>
            <a:pPr>
              <a:buNone/>
            </a:pPr>
            <a:r>
              <a:rPr lang="tr-TR" sz="4800" dirty="0" smtClean="0">
                <a:solidFill>
                  <a:schemeClr val="tx1"/>
                </a:solidFill>
              </a:rPr>
              <a:t>Kurul Başkan ve üyeleri en fazla iki dönem için görevlendirilebilir. </a:t>
            </a:r>
          </a:p>
          <a:p>
            <a:endParaRPr lang="tr-TR" sz="4800" dirty="0" smtClean="0">
              <a:solidFill>
                <a:schemeClr val="tx1"/>
              </a:solidFill>
            </a:endParaRPr>
          </a:p>
          <a:p>
            <a:pPr>
              <a:buNone/>
            </a:pPr>
            <a:r>
              <a:rPr lang="tr-TR" sz="4800" dirty="0" smtClean="0">
                <a:solidFill>
                  <a:schemeClr val="tx1"/>
                </a:solidFill>
              </a:rPr>
              <a:t>Boşalan Kurul Başkanlığı ve üyeliklerine en geç bir ay içerisinde ilgili bakanlar tarafından yeni görevlendirme yapılır. </a:t>
            </a:r>
          </a:p>
          <a:p>
            <a:endParaRPr lang="tr-TR" sz="4800" dirty="0" smtClean="0">
              <a:solidFill>
                <a:schemeClr val="tx1"/>
              </a:solidFill>
            </a:endParaRPr>
          </a:p>
          <a:p>
            <a:pPr>
              <a:buNone/>
            </a:pPr>
            <a:r>
              <a:rPr lang="tr-TR" sz="4800" dirty="0" smtClean="0">
                <a:solidFill>
                  <a:schemeClr val="tx1"/>
                </a:solidFill>
              </a:rPr>
              <a:t>Kurul üyesi olabilmek için en az lisans düzeyinde yükseköğrenim görmüş olmak ve 14/7/1965 tarihli ve 657 sayılı </a:t>
            </a:r>
          </a:p>
          <a:p>
            <a:pPr>
              <a:buNone/>
            </a:pPr>
            <a:r>
              <a:rPr lang="tr-TR" sz="4800" dirty="0" smtClean="0">
                <a:solidFill>
                  <a:schemeClr val="tx1"/>
                </a:solidFill>
              </a:rPr>
              <a:t>Devlet Memurları Kanununun 48 inci maddesinin (A) bendinin (1), (4), (5), (6) ve (7) numaralı alt bentlerinde belirtilen </a:t>
            </a:r>
          </a:p>
          <a:p>
            <a:pPr>
              <a:buNone/>
            </a:pPr>
            <a:r>
              <a:rPr lang="tr-TR" sz="4800" dirty="0" smtClean="0">
                <a:solidFill>
                  <a:schemeClr val="tx1"/>
                </a:solidFill>
              </a:rPr>
              <a:t>şartları taşımak zorunludur. Kurul üyelerinin bu Kanun kapsamına giren konularda en az beş yıllık tecrübeye sahip </a:t>
            </a:r>
          </a:p>
          <a:p>
            <a:pPr>
              <a:buNone/>
            </a:pPr>
            <a:r>
              <a:rPr lang="tr-TR" sz="4800" dirty="0" smtClean="0">
                <a:solidFill>
                  <a:schemeClr val="tx1"/>
                </a:solidFill>
              </a:rPr>
              <a:t>olması şartı aranır.</a:t>
            </a:r>
          </a:p>
          <a:p>
            <a:pPr>
              <a:buNone/>
            </a:pPr>
            <a:endParaRPr lang="tr-TR" sz="4800" dirty="0" smtClean="0">
              <a:solidFill>
                <a:schemeClr val="tx1"/>
              </a:solidFill>
            </a:endParaRPr>
          </a:p>
          <a:p>
            <a:pPr>
              <a:buNone/>
            </a:pPr>
            <a:r>
              <a:rPr lang="tr-TR" sz="4800" dirty="0" smtClean="0">
                <a:solidFill>
                  <a:schemeClr val="tx1"/>
                </a:solidFill>
              </a:rPr>
              <a:t>Kurul Başkan ve üyelerinin görev süreleri dolmadan görevlerine son verilemez. Ancak, Kurul Başkanı veya bir üyenin </a:t>
            </a:r>
          </a:p>
          <a:p>
            <a:pPr>
              <a:buNone/>
            </a:pPr>
            <a:r>
              <a:rPr lang="tr-TR" sz="4800" dirty="0" smtClean="0">
                <a:solidFill>
                  <a:schemeClr val="tx1"/>
                </a:solidFill>
              </a:rPr>
              <a:t>bu görevi  yapamayacak derecede hastalık veya sakatlık durumunun ortaya çıkması, görevlendirilmeleri için gerekli </a:t>
            </a:r>
          </a:p>
          <a:p>
            <a:pPr>
              <a:buNone/>
            </a:pPr>
            <a:r>
              <a:rPr lang="tr-TR" sz="4800" dirty="0" smtClean="0">
                <a:solidFill>
                  <a:schemeClr val="tx1"/>
                </a:solidFill>
              </a:rPr>
              <a:t>şartları kaybetmeleri ya da bu Kanuna aykırı işlem yaptıklarının tespit edilmesi durumunda Bakan tarafından görevine </a:t>
            </a:r>
          </a:p>
          <a:p>
            <a:pPr>
              <a:buNone/>
            </a:pPr>
            <a:r>
              <a:rPr lang="tr-TR" sz="4800" dirty="0" smtClean="0">
                <a:solidFill>
                  <a:schemeClr val="tx1"/>
                </a:solidFill>
              </a:rPr>
              <a:t>son verilir. </a:t>
            </a:r>
          </a:p>
          <a:p>
            <a:endParaRPr lang="tr-TR" sz="4800" dirty="0" smtClean="0">
              <a:solidFill>
                <a:schemeClr val="tx1"/>
              </a:solidFill>
            </a:endParaRPr>
          </a:p>
          <a:p>
            <a:pPr>
              <a:buNone/>
            </a:pPr>
            <a:r>
              <a:rPr lang="tr-TR" sz="4800" dirty="0" smtClean="0">
                <a:solidFill>
                  <a:schemeClr val="tx1"/>
                </a:solidFill>
              </a:rPr>
              <a:t>Kurul Başkan ve üyeleri ile bunların eşleri, evlatlıkları ve ikinci derece dâhil kan ve kayın hısımları, Kurulun karar </a:t>
            </a:r>
          </a:p>
          <a:p>
            <a:pPr>
              <a:buNone/>
            </a:pPr>
            <a:r>
              <a:rPr lang="tr-TR" sz="4800" dirty="0" smtClean="0">
                <a:solidFill>
                  <a:schemeClr val="tx1"/>
                </a:solidFill>
              </a:rPr>
              <a:t>almakla görevli olduğu faaliyet veya alanlarla ilgili  herhangi bir ticari faaliyette bulunamaz veya sermaye piyasası </a:t>
            </a:r>
          </a:p>
          <a:p>
            <a:pPr>
              <a:buNone/>
            </a:pPr>
            <a:r>
              <a:rPr lang="tr-TR" sz="4800" dirty="0" smtClean="0">
                <a:solidFill>
                  <a:schemeClr val="tx1"/>
                </a:solidFill>
              </a:rPr>
              <a:t>araçlarına sahip olamaz. Bu fıkra hükmüne aykırı davranıldığının tespit edilmesi durumunda, bunların </a:t>
            </a:r>
          </a:p>
          <a:p>
            <a:pPr>
              <a:buNone/>
            </a:pPr>
            <a:r>
              <a:rPr lang="tr-TR" sz="4800" dirty="0" smtClean="0">
                <a:solidFill>
                  <a:schemeClr val="tx1"/>
                </a:solidFill>
              </a:rPr>
              <a:t>üyelikleri Bakan tarafından derhal sona erdirilir. </a:t>
            </a:r>
          </a:p>
          <a:p>
            <a:endParaRPr lang="tr-TR" sz="4800" dirty="0" smtClean="0"/>
          </a:p>
          <a:p>
            <a:pPr>
              <a:buNone/>
            </a:pPr>
            <a:endParaRPr lang="tr-TR" sz="4800" dirty="0" smtClean="0"/>
          </a:p>
          <a:p>
            <a:pPr>
              <a:buNone/>
            </a:pPr>
            <a:endParaRPr lang="tr-TR" sz="4800" dirty="0" smtClean="0"/>
          </a:p>
          <a:p>
            <a:pPr>
              <a:buNone/>
            </a:pPr>
            <a:r>
              <a:rPr lang="tr-TR" sz="4800" dirty="0" smtClean="0"/>
              <a:t>Kurulda görev alan üyelere yılda on iki toplantı gününü geçmemek üzere katıldıkları her toplantı günü için (5.000) gösterge rakamının memur aylık kat sayısı ile </a:t>
            </a:r>
          </a:p>
          <a:p>
            <a:pPr>
              <a:buNone/>
            </a:pPr>
            <a:r>
              <a:rPr lang="tr-TR" sz="4800" dirty="0" smtClean="0"/>
              <a:t>çarpımı sonucu bulunacak tutarda huzur hakkı ödenir. Kurulda görev alan üyelere harcırah ödenmesini gerektiren hallerde 10/2/1954 tarihli ve 6245 sayılı Harcırah </a:t>
            </a:r>
          </a:p>
          <a:p>
            <a:pPr>
              <a:buNone/>
            </a:pPr>
            <a:r>
              <a:rPr lang="tr-TR" sz="4800" dirty="0" smtClean="0"/>
              <a:t>Kanunu hükümlerine göre en yüksek Devlet memuruna ödenen harcırah esas alınır. </a:t>
            </a:r>
          </a:p>
          <a:p>
            <a:endParaRPr lang="tr-TR" sz="4800" b="1" dirty="0" smtClean="0"/>
          </a:p>
          <a:p>
            <a:endParaRPr lang="tr-TR" dirty="0"/>
          </a:p>
        </p:txBody>
      </p:sp>
      <p:sp>
        <p:nvSpPr>
          <p:cNvPr id="3" name="2 Başlık"/>
          <p:cNvSpPr>
            <a:spLocks noGrp="1"/>
          </p:cNvSpPr>
          <p:nvPr>
            <p:ph type="title"/>
          </p:nvPr>
        </p:nvSpPr>
        <p:spPr>
          <a:xfrm>
            <a:off x="251520" y="338328"/>
            <a:ext cx="8640960" cy="1074448"/>
          </a:xfrm>
        </p:spPr>
        <p:txBody>
          <a:bodyPr>
            <a:normAutofit/>
          </a:bodyPr>
          <a:lstStyle/>
          <a:p>
            <a:r>
              <a:rPr lang="tr-TR" sz="2800" dirty="0" smtClean="0"/>
              <a:t>BİYOGÜVENLİK KANUNU</a:t>
            </a:r>
            <a:endParaRPr lang="tr-TR"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980728"/>
            <a:ext cx="8568952" cy="6048672"/>
          </a:xfrm>
        </p:spPr>
        <p:txBody>
          <a:bodyPr>
            <a:normAutofit fontScale="25000" lnSpcReduction="20000"/>
          </a:bodyPr>
          <a:lstStyle/>
          <a:p>
            <a:pPr>
              <a:buNone/>
            </a:pPr>
            <a:r>
              <a:rPr lang="tr-TR" sz="4800" b="1" dirty="0" smtClean="0">
                <a:solidFill>
                  <a:schemeClr val="tx1"/>
                </a:solidFill>
              </a:rPr>
              <a:t>HUKUKİ SORUMLULUK </a:t>
            </a:r>
          </a:p>
          <a:p>
            <a:pPr>
              <a:buNone/>
            </a:pPr>
            <a:r>
              <a:rPr lang="tr-TR" sz="4800" b="1" dirty="0" smtClean="0">
                <a:solidFill>
                  <a:schemeClr val="tx1"/>
                </a:solidFill>
              </a:rPr>
              <a:t>	</a:t>
            </a:r>
          </a:p>
          <a:p>
            <a:pPr algn="just">
              <a:buNone/>
            </a:pPr>
            <a:r>
              <a:rPr lang="tr-TR" sz="4800" b="1" i="1" dirty="0" smtClean="0">
                <a:solidFill>
                  <a:schemeClr val="tx1"/>
                </a:solidFill>
              </a:rPr>
              <a:t>GDO ve ürünleri ile ilgili faaliyetlerde bulunanlar, bu Kanun kapsamında izin almış olsalar dahi, insan, hayvan ve </a:t>
            </a:r>
          </a:p>
          <a:p>
            <a:pPr algn="just">
              <a:buNone/>
            </a:pPr>
            <a:r>
              <a:rPr lang="tr-TR" sz="4800" b="1" i="1" dirty="0" smtClean="0">
                <a:solidFill>
                  <a:schemeClr val="tx1"/>
                </a:solidFill>
              </a:rPr>
              <a:t>bitki sağlığı ile çevrenin ve biyolojik çeşitliliğin korunması, sürdürülebilirliğinin sağlanmasına karşı oluşan </a:t>
            </a:r>
          </a:p>
          <a:p>
            <a:pPr algn="just">
              <a:buNone/>
            </a:pPr>
            <a:r>
              <a:rPr lang="tr-TR" sz="4800" b="1" i="1" dirty="0" smtClean="0">
                <a:solidFill>
                  <a:schemeClr val="tx1"/>
                </a:solidFill>
              </a:rPr>
              <a:t>zararlardan sorumludur. 	</a:t>
            </a:r>
          </a:p>
          <a:p>
            <a:pPr algn="just"/>
            <a:endParaRPr lang="tr-TR" sz="4800" b="1" i="1" dirty="0" smtClean="0">
              <a:solidFill>
                <a:schemeClr val="tx1"/>
              </a:solidFill>
            </a:endParaRPr>
          </a:p>
          <a:p>
            <a:pPr algn="just">
              <a:buFont typeface="Wingdings" pitchFamily="2" charset="2"/>
              <a:buChar char="Ø"/>
            </a:pPr>
            <a:r>
              <a:rPr lang="tr-TR" sz="4800" dirty="0" smtClean="0">
                <a:solidFill>
                  <a:schemeClr val="tx1"/>
                </a:solidFill>
              </a:rPr>
              <a:t>Bu sorumluluk, GDO ve ürünlerinin, başvuru ve kararda yer alan koşulları sağlamadığının anlaşılması durumunda zarar </a:t>
            </a:r>
          </a:p>
          <a:p>
            <a:pPr marL="0" indent="0" algn="just">
              <a:buNone/>
            </a:pPr>
            <a:r>
              <a:rPr lang="tr-TR" sz="4800" dirty="0" smtClean="0">
                <a:solidFill>
                  <a:schemeClr val="tx1"/>
                </a:solidFill>
              </a:rPr>
              <a:t>oluşmasa dahi geçerlidir. </a:t>
            </a:r>
          </a:p>
          <a:p>
            <a:pPr algn="just">
              <a:buNone/>
            </a:pPr>
            <a:endParaRPr lang="tr-TR" sz="4800" dirty="0" smtClean="0">
              <a:solidFill>
                <a:schemeClr val="tx1"/>
              </a:solidFill>
            </a:endParaRPr>
          </a:p>
          <a:p>
            <a:pPr algn="just">
              <a:buFont typeface="Wingdings" pitchFamily="2" charset="2"/>
              <a:buChar char="Ø"/>
            </a:pPr>
            <a:r>
              <a:rPr lang="tr-TR" sz="4800" dirty="0" err="1" smtClean="0">
                <a:solidFill>
                  <a:schemeClr val="tx1"/>
                </a:solidFill>
              </a:rPr>
              <a:t>GDO’ların</a:t>
            </a:r>
            <a:r>
              <a:rPr lang="tr-TR" sz="4800" dirty="0" smtClean="0">
                <a:solidFill>
                  <a:schemeClr val="tx1"/>
                </a:solidFill>
              </a:rPr>
              <a:t> kapalı alanda kullanımı ve gıda, yem, işleme ve tüketim amacıyla piyasaya sürülmesi, ithalatı ve transit geçişi </a:t>
            </a:r>
          </a:p>
          <a:p>
            <a:pPr marL="0" indent="0" algn="just">
              <a:buNone/>
            </a:pPr>
            <a:r>
              <a:rPr lang="tr-TR" sz="4800" dirty="0" smtClean="0">
                <a:solidFill>
                  <a:schemeClr val="tx1"/>
                </a:solidFill>
              </a:rPr>
              <a:t>için izin alma zorunluluğu olduğu halde, bu faaliyetleri izinsiz olarak gerçekleştirenler ile </a:t>
            </a:r>
            <a:r>
              <a:rPr lang="tr-TR" sz="4800" dirty="0" err="1" smtClean="0">
                <a:solidFill>
                  <a:schemeClr val="tx1"/>
                </a:solidFill>
              </a:rPr>
              <a:t>GDO’ları</a:t>
            </a:r>
            <a:r>
              <a:rPr lang="tr-TR" sz="4800" dirty="0" smtClean="0">
                <a:solidFill>
                  <a:schemeClr val="tx1"/>
                </a:solidFill>
              </a:rPr>
              <a:t> çevreye serbest bırakanlar ve üretenler bu faaliyetler sonucunda meydana gelen her türlü zarardan sorumludur. </a:t>
            </a:r>
          </a:p>
          <a:p>
            <a:pPr algn="just"/>
            <a:endParaRPr lang="tr-TR" sz="4800" dirty="0" smtClean="0">
              <a:solidFill>
                <a:schemeClr val="tx1"/>
              </a:solidFill>
            </a:endParaRPr>
          </a:p>
          <a:p>
            <a:pPr algn="just">
              <a:buFont typeface="Wingdings" pitchFamily="2" charset="2"/>
              <a:buChar char="Ø"/>
            </a:pPr>
            <a:r>
              <a:rPr lang="tr-TR" sz="4800" dirty="0" smtClean="0">
                <a:solidFill>
                  <a:schemeClr val="tx1"/>
                </a:solidFill>
              </a:rPr>
              <a:t>Ortaya çıkan bir zararın </a:t>
            </a:r>
            <a:r>
              <a:rPr lang="tr-TR" sz="4800" dirty="0" err="1" smtClean="0">
                <a:solidFill>
                  <a:schemeClr val="tx1"/>
                </a:solidFill>
              </a:rPr>
              <a:t>GDO’lardan</a:t>
            </a:r>
            <a:r>
              <a:rPr lang="tr-TR" sz="4800" dirty="0" smtClean="0">
                <a:solidFill>
                  <a:schemeClr val="tx1"/>
                </a:solidFill>
              </a:rPr>
              <a:t> kaynaklandığının kabul edilebilmesi için, zararın organizmaların sahip olduğu yeni </a:t>
            </a:r>
          </a:p>
          <a:p>
            <a:pPr marL="0" indent="0" algn="just">
              <a:buNone/>
            </a:pPr>
            <a:r>
              <a:rPr lang="tr-TR" sz="4800" dirty="0" smtClean="0">
                <a:solidFill>
                  <a:schemeClr val="tx1"/>
                </a:solidFill>
              </a:rPr>
              <a:t>özelliklerden veya organizmaların yeniden üretiminden veya değiştirilmesinden ya da organizmaların değiştirilmiş materyalinin başka organizmalara geçişinden kaynaklanması gerekir. Zararlardan kaynaklanan sorumluluğun tespitinde; zararların tarım, orman, gıda ve yem ürünlerinin içindeki genetik değişiklikten kaynaklanmış olup olmadığı göz önünde tutulur. </a:t>
            </a:r>
          </a:p>
          <a:p>
            <a:pPr algn="just"/>
            <a:endParaRPr lang="tr-TR" sz="4800" dirty="0" smtClean="0">
              <a:solidFill>
                <a:schemeClr val="tx1"/>
              </a:solidFill>
            </a:endParaRPr>
          </a:p>
          <a:p>
            <a:pPr algn="just">
              <a:buFont typeface="Wingdings" pitchFamily="2" charset="2"/>
              <a:buChar char="Ø"/>
            </a:pPr>
            <a:r>
              <a:rPr lang="tr-TR" sz="4800" dirty="0" smtClean="0">
                <a:solidFill>
                  <a:schemeClr val="tx1"/>
                </a:solidFill>
              </a:rPr>
              <a:t>Her ne amaçla olursa olsun piyasaya sürülmüş GDO ve ürünlerini karar koşullarına uygun olmayan bir şekilde </a:t>
            </a:r>
          </a:p>
          <a:p>
            <a:pPr marL="0" indent="0" algn="just">
              <a:buNone/>
            </a:pPr>
            <a:r>
              <a:rPr lang="tr-TR" sz="4800" dirty="0" smtClean="0">
                <a:solidFill>
                  <a:schemeClr val="tx1"/>
                </a:solidFill>
              </a:rPr>
              <a:t>muameleye tabi tutmak suretiyle veya başka bir yolla zararın ortaya çıkmasına ya da sonuçlarının ağırlaşmasına sebep olanlarla bunları ticari olarak üretenler, işleyenler, dağıtanlar ve pazarlayanlar bu zararlardan </a:t>
            </a:r>
            <a:r>
              <a:rPr lang="tr-TR" sz="4800" dirty="0" err="1" smtClean="0">
                <a:solidFill>
                  <a:schemeClr val="tx1"/>
                </a:solidFill>
              </a:rPr>
              <a:t>müteselsilen</a:t>
            </a:r>
            <a:r>
              <a:rPr lang="tr-TR" sz="4800" dirty="0" smtClean="0">
                <a:solidFill>
                  <a:schemeClr val="tx1"/>
                </a:solidFill>
              </a:rPr>
              <a:t> sorumludur. </a:t>
            </a:r>
          </a:p>
          <a:p>
            <a:pPr algn="just"/>
            <a:endParaRPr lang="tr-TR" sz="4800" dirty="0" smtClean="0">
              <a:solidFill>
                <a:schemeClr val="tx1"/>
              </a:solidFill>
            </a:endParaRPr>
          </a:p>
          <a:p>
            <a:pPr algn="just">
              <a:buFont typeface="Wingdings" pitchFamily="2" charset="2"/>
              <a:buChar char="Ø"/>
            </a:pPr>
            <a:r>
              <a:rPr lang="tr-TR" sz="4800" dirty="0" err="1" smtClean="0">
                <a:solidFill>
                  <a:schemeClr val="tx1"/>
                </a:solidFill>
              </a:rPr>
              <a:t>GDO’ları</a:t>
            </a:r>
            <a:r>
              <a:rPr lang="tr-TR" sz="4800" dirty="0" smtClean="0">
                <a:solidFill>
                  <a:schemeClr val="tx1"/>
                </a:solidFill>
              </a:rPr>
              <a:t> muameleye tabi tutanlar, muamele nedeniyle çevrede zararın meydana gelmemesi veya meydana gelen </a:t>
            </a:r>
          </a:p>
          <a:p>
            <a:pPr marL="0" indent="0" algn="just">
              <a:buNone/>
            </a:pPr>
            <a:r>
              <a:rPr lang="tr-TR" sz="4800" dirty="0" smtClean="0">
                <a:solidFill>
                  <a:schemeClr val="tx1"/>
                </a:solidFill>
              </a:rPr>
              <a:t>zararın sonuçlarının ağırlaşmaması için risk değerlendirmesine göre belirlenen tedbirlerin masraflarını karşılamakla yükümlüdür. Sorumlular, çevrenin zarar görmüş veya tahrip olmuş unsurlarının eski haline getirilmesi veya aynı değerdeki unsurların yerine konulması için gerekli masrafları da karşılar. </a:t>
            </a:r>
          </a:p>
          <a:p>
            <a:pPr algn="just"/>
            <a:endParaRPr lang="tr-TR" sz="4800" dirty="0" smtClean="0">
              <a:solidFill>
                <a:schemeClr val="tx1"/>
              </a:solidFill>
            </a:endParaRPr>
          </a:p>
          <a:p>
            <a:pPr algn="just">
              <a:buFont typeface="Wingdings" pitchFamily="2" charset="2"/>
              <a:buChar char="Ø"/>
            </a:pPr>
            <a:r>
              <a:rPr lang="tr-TR" sz="4800" dirty="0" smtClean="0">
                <a:solidFill>
                  <a:schemeClr val="tx1"/>
                </a:solidFill>
              </a:rPr>
              <a:t>GDO ve ürünlerinin neden olduğu zararların tazmin edilmesini talep hakkı, zarar görenin, zarardan veya zarar vereni </a:t>
            </a:r>
          </a:p>
          <a:p>
            <a:pPr marL="0" indent="0" algn="just">
              <a:buNone/>
            </a:pPr>
            <a:r>
              <a:rPr lang="tr-TR" sz="4800" dirty="0" smtClean="0">
                <a:solidFill>
                  <a:schemeClr val="tx1"/>
                </a:solidFill>
              </a:rPr>
              <a:t>öğrenmesinden itibaren iki yıl ve her halükarda zararı doğuran olayın meydana gelmesinden itibaren yirmi yıl sonra düşer. Zararın sel, dolu, heyelan, deprem gibi tabii afetlerden veya zarar görenin ya da üçüncü kişinin ağır kusurundan kaynaklandığının tespit edilmesi halinde sorumluluk hükümleri uygulanmaz. </a:t>
            </a:r>
            <a:r>
              <a:rPr lang="tr-TR" sz="4000" dirty="0" smtClean="0"/>
              <a:t>	</a:t>
            </a:r>
          </a:p>
          <a:p>
            <a:endParaRPr lang="tr-TR" dirty="0"/>
          </a:p>
        </p:txBody>
      </p:sp>
      <p:sp>
        <p:nvSpPr>
          <p:cNvPr id="3" name="2 Başlık"/>
          <p:cNvSpPr>
            <a:spLocks noGrp="1"/>
          </p:cNvSpPr>
          <p:nvPr>
            <p:ph type="title"/>
          </p:nvPr>
        </p:nvSpPr>
        <p:spPr>
          <a:xfrm>
            <a:off x="457200" y="338328"/>
            <a:ext cx="8229600" cy="858424"/>
          </a:xfrm>
        </p:spPr>
        <p:txBody>
          <a:bodyPr>
            <a:normAutofit/>
          </a:bodyPr>
          <a:lstStyle/>
          <a:p>
            <a:r>
              <a:rPr lang="tr-TR" sz="2800" dirty="0" smtClean="0"/>
              <a:t>BİYOGÜVENLİK KANUNU</a:t>
            </a:r>
            <a:endParaRPr lang="tr-TR"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980728"/>
            <a:ext cx="8568952" cy="4968552"/>
          </a:xfrm>
        </p:spPr>
        <p:txBody>
          <a:bodyPr>
            <a:normAutofit fontScale="55000" lnSpcReduction="20000"/>
          </a:bodyPr>
          <a:lstStyle/>
          <a:p>
            <a:pPr>
              <a:buNone/>
            </a:pPr>
            <a:endParaRPr lang="tr-TR" sz="2500" b="1" dirty="0" smtClean="0">
              <a:solidFill>
                <a:schemeClr val="tx1"/>
              </a:solidFill>
            </a:endParaRPr>
          </a:p>
          <a:p>
            <a:pPr>
              <a:buNone/>
            </a:pPr>
            <a:endParaRPr lang="tr-TR" sz="2500" b="1" dirty="0">
              <a:solidFill>
                <a:schemeClr val="tx1"/>
              </a:solidFill>
            </a:endParaRPr>
          </a:p>
          <a:p>
            <a:pPr>
              <a:buNone/>
            </a:pPr>
            <a:r>
              <a:rPr lang="tr-TR" sz="2500" b="1" dirty="0" smtClean="0">
                <a:solidFill>
                  <a:schemeClr val="tx1"/>
                </a:solidFill>
              </a:rPr>
              <a:t>CEZAİ SORUMLULUK </a:t>
            </a:r>
          </a:p>
          <a:p>
            <a:pPr>
              <a:buNone/>
            </a:pPr>
            <a:r>
              <a:rPr lang="tr-TR" sz="4800" b="1" dirty="0" smtClean="0">
                <a:solidFill>
                  <a:schemeClr val="tx1"/>
                </a:solidFill>
              </a:rPr>
              <a:t>	</a:t>
            </a:r>
          </a:p>
          <a:p>
            <a:pPr algn="just">
              <a:buFont typeface="Wingdings" pitchFamily="2" charset="2"/>
              <a:buChar char="Ø"/>
            </a:pPr>
            <a:r>
              <a:rPr lang="tr-TR" sz="2600" dirty="0" smtClean="0">
                <a:solidFill>
                  <a:schemeClr val="tx1"/>
                </a:solidFill>
              </a:rPr>
              <a:t>GDO </a:t>
            </a:r>
            <a:r>
              <a:rPr lang="tr-TR" sz="2600" dirty="0">
                <a:solidFill>
                  <a:schemeClr val="tx1"/>
                </a:solidFill>
              </a:rPr>
              <a:t>ve ürünlerini bu Kanun hükümlerine aykırı olarak ithal eden, üreten veya çevreye serbest bırakan kişi, beş yıldan on iki yıla kadar hapis ve on bin güne kadar adli para cezası ile cezalandırılır</a:t>
            </a:r>
            <a:r>
              <a:rPr lang="tr-TR" sz="2600" dirty="0" smtClean="0">
                <a:solidFill>
                  <a:schemeClr val="tx1"/>
                </a:solidFill>
              </a:rPr>
              <a:t>.</a:t>
            </a:r>
          </a:p>
          <a:p>
            <a:pPr marL="0" indent="0" algn="just">
              <a:buNone/>
            </a:pPr>
            <a:r>
              <a:rPr lang="tr-TR" sz="2600" dirty="0" smtClean="0">
                <a:solidFill>
                  <a:schemeClr val="tx1"/>
                </a:solidFill>
              </a:rPr>
              <a:t>  </a:t>
            </a:r>
          </a:p>
          <a:p>
            <a:pPr algn="just">
              <a:buFont typeface="Wingdings" pitchFamily="2" charset="2"/>
              <a:buChar char="Ø"/>
            </a:pPr>
            <a:r>
              <a:rPr lang="tr-TR" sz="2600" dirty="0" smtClean="0">
                <a:solidFill>
                  <a:schemeClr val="tx1"/>
                </a:solidFill>
              </a:rPr>
              <a:t>Bu </a:t>
            </a:r>
            <a:r>
              <a:rPr lang="tr-TR" sz="2600" dirty="0">
                <a:solidFill>
                  <a:schemeClr val="tx1"/>
                </a:solidFill>
              </a:rPr>
              <a:t>Kanunda belirlenen esaslar çerçevesinde ithal edilen veya işlenen </a:t>
            </a:r>
            <a:r>
              <a:rPr lang="tr-TR" sz="2600" dirty="0" err="1">
                <a:solidFill>
                  <a:schemeClr val="tx1"/>
                </a:solidFill>
              </a:rPr>
              <a:t>GDO’ları</a:t>
            </a:r>
            <a:r>
              <a:rPr lang="tr-TR" sz="2600" dirty="0">
                <a:solidFill>
                  <a:schemeClr val="tx1"/>
                </a:solidFill>
              </a:rPr>
              <a:t> veya GDO ve ürünlerini, ithal izninde belirlenen amaç ve alan dışında kullanan, satışa arz eden, satan veya devreden ya da bu özelliğini bilerek ve ticari amaçla satın alan, kabul eden, nakleden veya bulunduran kişi, dört yıldan dokuz yıla kadar hapis ve yedi bin güne kadar adli para cezası ile cezalandırılır.  </a:t>
            </a:r>
            <a:endParaRPr lang="tr-TR" sz="2600" dirty="0" smtClean="0">
              <a:solidFill>
                <a:schemeClr val="tx1"/>
              </a:solidFill>
            </a:endParaRPr>
          </a:p>
          <a:p>
            <a:pPr marL="0" indent="0" algn="just">
              <a:buNone/>
            </a:pPr>
            <a:r>
              <a:rPr lang="tr-TR" sz="2600" dirty="0" smtClean="0">
                <a:solidFill>
                  <a:schemeClr val="tx1"/>
                </a:solidFill>
              </a:rPr>
              <a:t> </a:t>
            </a:r>
          </a:p>
          <a:p>
            <a:pPr algn="just">
              <a:buFont typeface="Wingdings" pitchFamily="2" charset="2"/>
              <a:buChar char="Ø"/>
            </a:pPr>
            <a:r>
              <a:rPr lang="tr-TR" sz="2600" dirty="0" smtClean="0">
                <a:solidFill>
                  <a:schemeClr val="tx1"/>
                </a:solidFill>
              </a:rPr>
              <a:t>Bu </a:t>
            </a:r>
            <a:r>
              <a:rPr lang="tr-TR" sz="2600" dirty="0">
                <a:solidFill>
                  <a:schemeClr val="tx1"/>
                </a:solidFill>
              </a:rPr>
              <a:t>Kanunda belirlenen esaslar çerçevesinde ithal edilen veya işlenen </a:t>
            </a:r>
            <a:r>
              <a:rPr lang="tr-TR" sz="2600" dirty="0" err="1">
                <a:solidFill>
                  <a:schemeClr val="tx1"/>
                </a:solidFill>
              </a:rPr>
              <a:t>GDO’lardan</a:t>
            </a:r>
            <a:r>
              <a:rPr lang="tr-TR" sz="2600" dirty="0">
                <a:solidFill>
                  <a:schemeClr val="tx1"/>
                </a:solidFill>
              </a:rPr>
              <a:t> elde edilen ürünleri, ithal izninde belirlenen amaç ve alan dışında kullanan, satışa arz eden, satan veya devreden ya da bu özelliğini bilerek ve ticari amaçla satın alan, kabul eden, nakleden veya bulunduran kişi, üç yıldan yedi yıla kadar hapis ve beş bin güne kadar adli para cezası ile cezalandırılır.   </a:t>
            </a:r>
            <a:endParaRPr lang="tr-TR" sz="2600" dirty="0" smtClean="0">
              <a:solidFill>
                <a:schemeClr val="tx1"/>
              </a:solidFill>
            </a:endParaRPr>
          </a:p>
          <a:p>
            <a:pPr marL="0" indent="0" algn="just">
              <a:buNone/>
            </a:pPr>
            <a:endParaRPr lang="tr-TR" sz="2600" dirty="0" smtClean="0">
              <a:solidFill>
                <a:schemeClr val="tx1"/>
              </a:solidFill>
            </a:endParaRPr>
          </a:p>
          <a:p>
            <a:pPr algn="just">
              <a:buFont typeface="Wingdings" pitchFamily="2" charset="2"/>
              <a:buChar char="Ø"/>
            </a:pPr>
            <a:r>
              <a:rPr lang="tr-TR" sz="2600" dirty="0" smtClean="0">
                <a:solidFill>
                  <a:schemeClr val="tx1"/>
                </a:solidFill>
              </a:rPr>
              <a:t>Yalan </a:t>
            </a:r>
            <a:r>
              <a:rPr lang="tr-TR" sz="2600" dirty="0">
                <a:solidFill>
                  <a:schemeClr val="tx1"/>
                </a:solidFill>
              </a:rPr>
              <a:t>beyanda bulunarak bu Kanun hükümlerine göre alınması gereken ithal veya işleme iznini alan kişi, fiili daha ağır cezayı gerektiren başka bir suç oluşturmadığı takdirde, bir yıldan üç yıla kadar hapis cezası ile cezalandırılır. Bu izne dayalı olarak </a:t>
            </a:r>
            <a:r>
              <a:rPr lang="tr-TR" sz="2600" dirty="0" err="1">
                <a:solidFill>
                  <a:schemeClr val="tx1"/>
                </a:solidFill>
              </a:rPr>
              <a:t>GDO’ların</a:t>
            </a:r>
            <a:r>
              <a:rPr lang="tr-TR" sz="2600" dirty="0">
                <a:solidFill>
                  <a:schemeClr val="tx1"/>
                </a:solidFill>
              </a:rPr>
              <a:t>, GDO ve ürünlerinin veya </a:t>
            </a:r>
            <a:r>
              <a:rPr lang="tr-TR" sz="2600" dirty="0" err="1">
                <a:solidFill>
                  <a:schemeClr val="tx1"/>
                </a:solidFill>
              </a:rPr>
              <a:t>GDO’lardan</a:t>
            </a:r>
            <a:r>
              <a:rPr lang="tr-TR" sz="2600" dirty="0">
                <a:solidFill>
                  <a:schemeClr val="tx1"/>
                </a:solidFill>
              </a:rPr>
              <a:t> elde edilen ürünlerin ithal edilmesi, işlenmesi, kullanılması, satışa arz edilmesi, satılması, devredilmesi, kabul edilmesi, nakledilmesi veya bulundurulması halinde, ayrıca yukarıdaki fıkralardaki </a:t>
            </a:r>
            <a:r>
              <a:rPr lang="tr-TR" sz="2600" dirty="0" smtClean="0">
                <a:solidFill>
                  <a:schemeClr val="tx1"/>
                </a:solidFill>
              </a:rPr>
              <a:t>hükümlere göre </a:t>
            </a:r>
            <a:r>
              <a:rPr lang="tr-TR" sz="2600" dirty="0">
                <a:solidFill>
                  <a:schemeClr val="tx1"/>
                </a:solidFill>
              </a:rPr>
              <a:t>cezaya hükmolunur. </a:t>
            </a:r>
            <a:r>
              <a:rPr lang="tr-TR" sz="4000" dirty="0" smtClean="0"/>
              <a:t>	</a:t>
            </a:r>
          </a:p>
          <a:p>
            <a:endParaRPr lang="tr-TR" dirty="0"/>
          </a:p>
        </p:txBody>
      </p:sp>
      <p:sp>
        <p:nvSpPr>
          <p:cNvPr id="3" name="2 Başlık"/>
          <p:cNvSpPr>
            <a:spLocks noGrp="1"/>
          </p:cNvSpPr>
          <p:nvPr>
            <p:ph type="title"/>
          </p:nvPr>
        </p:nvSpPr>
        <p:spPr>
          <a:xfrm>
            <a:off x="457200" y="338328"/>
            <a:ext cx="8229600" cy="858424"/>
          </a:xfrm>
        </p:spPr>
        <p:txBody>
          <a:bodyPr>
            <a:normAutofit/>
          </a:bodyPr>
          <a:lstStyle/>
          <a:p>
            <a:r>
              <a:rPr lang="tr-TR" sz="2800" dirty="0" smtClean="0"/>
              <a:t>BİYOGÜVENLİK KANUNU</a:t>
            </a:r>
            <a:endParaRPr lang="tr-TR" sz="2800" dirty="0"/>
          </a:p>
        </p:txBody>
      </p:sp>
    </p:spTree>
    <p:extLst>
      <p:ext uri="{BB962C8B-B14F-4D97-AF65-F5344CB8AC3E}">
        <p14:creationId xmlns:p14="http://schemas.microsoft.com/office/powerpoint/2010/main" val="1886707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65758"/>
            <a:ext cx="4740420" cy="3363441"/>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710691"/>
            <a:ext cx="3528392" cy="3528392"/>
          </a:xfrm>
          <a:prstGeom prst="rect">
            <a:avLst/>
          </a:prstGeom>
        </p:spPr>
      </p:pic>
    </p:spTree>
    <p:extLst>
      <p:ext uri="{BB962C8B-B14F-4D97-AF65-F5344CB8AC3E}">
        <p14:creationId xmlns:p14="http://schemas.microsoft.com/office/powerpoint/2010/main" val="36428258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267744" y="1052736"/>
            <a:ext cx="6696744" cy="5400600"/>
          </a:xfrm>
        </p:spPr>
        <p:txBody>
          <a:bodyPr>
            <a:normAutofit fontScale="70000" lnSpcReduction="20000"/>
          </a:bodyPr>
          <a:lstStyle/>
          <a:p>
            <a:pPr>
              <a:buNone/>
            </a:pPr>
            <a:endParaRPr lang="tr-TR" dirty="0" smtClean="0"/>
          </a:p>
          <a:p>
            <a:pPr>
              <a:buNone/>
            </a:pPr>
            <a:r>
              <a:rPr lang="tr-TR" dirty="0" smtClean="0">
                <a:solidFill>
                  <a:schemeClr val="tx1"/>
                </a:solidFill>
              </a:rPr>
              <a:t>Yönetmeliğin amacı, </a:t>
            </a:r>
          </a:p>
          <a:p>
            <a:pPr>
              <a:buNone/>
            </a:pPr>
            <a:endParaRPr lang="tr-TR" dirty="0" smtClean="0">
              <a:solidFill>
                <a:schemeClr val="tx1"/>
              </a:solidFill>
            </a:endParaRPr>
          </a:p>
          <a:p>
            <a:pPr>
              <a:buFont typeface="Wingdings" pitchFamily="2" charset="2"/>
              <a:buChar char="q"/>
            </a:pPr>
            <a:r>
              <a:rPr lang="tr-TR" dirty="0">
                <a:solidFill>
                  <a:schemeClr val="tx1"/>
                </a:solidFill>
              </a:rPr>
              <a:t>B</a:t>
            </a:r>
            <a:r>
              <a:rPr lang="tr-TR" dirty="0" smtClean="0">
                <a:solidFill>
                  <a:schemeClr val="tx1"/>
                </a:solidFill>
              </a:rPr>
              <a:t>ilimsel ve teknolojik gelişmeler çerçevesinde, modern </a:t>
            </a:r>
            <a:r>
              <a:rPr lang="tr-TR" dirty="0" err="1" smtClean="0">
                <a:solidFill>
                  <a:schemeClr val="tx1"/>
                </a:solidFill>
              </a:rPr>
              <a:t>biyoteknoloji</a:t>
            </a:r>
            <a:r>
              <a:rPr lang="tr-TR" dirty="0" smtClean="0">
                <a:solidFill>
                  <a:schemeClr val="tx1"/>
                </a:solidFill>
              </a:rPr>
              <a:t> kullanılarak elde edilen genetik yapısı değiştirilmiş  organizmalar ve ürünlerinden kaynaklanabilecek risklerin engellenmesi, insan, hayvan ve bitki sağlığı ile çevrenin ve biyolojik çeşitliliğin korunması için;</a:t>
            </a:r>
          </a:p>
          <a:p>
            <a:pPr>
              <a:buNone/>
            </a:pPr>
            <a:endParaRPr lang="tr-TR" dirty="0" smtClean="0">
              <a:solidFill>
                <a:schemeClr val="tx1"/>
              </a:solidFill>
            </a:endParaRPr>
          </a:p>
          <a:p>
            <a:pPr>
              <a:buFont typeface="Wingdings" pitchFamily="2" charset="2"/>
              <a:buChar char="q"/>
            </a:pPr>
            <a:r>
              <a:rPr lang="tr-TR" dirty="0" smtClean="0">
                <a:solidFill>
                  <a:schemeClr val="tx1"/>
                </a:solidFill>
              </a:rPr>
              <a:t>Gıda ve yem amaçlı genetik yapısı değiştirilmiş organizma ve ürünleri ile ilgili başvuru, değerlendirme, karar, ithalat, işleme, ihracat, etiketleme, izleme, piyasaya sürme, denetim ve kontrole,</a:t>
            </a:r>
          </a:p>
          <a:p>
            <a:endParaRPr lang="tr-TR" dirty="0" smtClean="0">
              <a:solidFill>
                <a:schemeClr val="tx1"/>
              </a:solidFill>
            </a:endParaRPr>
          </a:p>
          <a:p>
            <a:pPr>
              <a:buFont typeface="Wingdings" pitchFamily="2" charset="2"/>
              <a:buChar char="q"/>
            </a:pPr>
            <a:r>
              <a:rPr lang="tr-TR" dirty="0" smtClean="0">
                <a:solidFill>
                  <a:schemeClr val="tx1"/>
                </a:solidFill>
              </a:rPr>
              <a:t>Genetik yapısı değiştirilmiş organizmalar ile ilgili araştırma, geliştirme ve deneysel amaçlarla yapılacak faaliyetlerin, harici çevre ile temasını önleyecek şekilde, kontrollü şartlar altında, sınırlandırılmış belirli bir alanda denemelerinin yapılmasına, </a:t>
            </a:r>
          </a:p>
          <a:p>
            <a:endParaRPr lang="tr-TR" dirty="0" smtClean="0">
              <a:solidFill>
                <a:schemeClr val="tx1"/>
              </a:solidFill>
            </a:endParaRPr>
          </a:p>
          <a:p>
            <a:pPr>
              <a:buFont typeface="Wingdings" pitchFamily="2" charset="2"/>
              <a:buChar char="q"/>
            </a:pPr>
            <a:r>
              <a:rPr lang="tr-TR" dirty="0" smtClean="0">
                <a:solidFill>
                  <a:schemeClr val="tx1"/>
                </a:solidFill>
              </a:rPr>
              <a:t>Genetik yapısı değiştirilmiş mikroorganizmalar ve ürünleri ile ilgili araştırma, geliştirme, başvuru, değerlendirme, karar, ithalat, ihracat, işleme, etiketleme, piyasaya sürme, izleme, denetim, kontrol ve kapalı alan faaliyetlerine dair usul ve esasları belirlemektir. </a:t>
            </a:r>
          </a:p>
          <a:p>
            <a:endParaRPr lang="tr-TR" dirty="0"/>
          </a:p>
        </p:txBody>
      </p:sp>
      <p:sp>
        <p:nvSpPr>
          <p:cNvPr id="3" name="2 Başlık"/>
          <p:cNvSpPr>
            <a:spLocks noGrp="1"/>
          </p:cNvSpPr>
          <p:nvPr>
            <p:ph type="title"/>
          </p:nvPr>
        </p:nvSpPr>
        <p:spPr>
          <a:xfrm>
            <a:off x="467544" y="620688"/>
            <a:ext cx="8229600" cy="786416"/>
          </a:xfrm>
        </p:spPr>
        <p:txBody>
          <a:bodyPr>
            <a:normAutofit fontScale="90000"/>
          </a:bodyPr>
          <a:lstStyle/>
          <a:p>
            <a:r>
              <a:rPr lang="tr-TR" sz="2200" b="1" dirty="0" smtClean="0"/>
              <a:t>GENETİK YAPISI DEĞİŞTİRİLMİŞ ORGANİZMALAR </a:t>
            </a:r>
            <a:r>
              <a:rPr lang="tr-TR" sz="2200" dirty="0" smtClean="0"/>
              <a:t/>
            </a:r>
            <a:br>
              <a:rPr lang="tr-TR" sz="2200" dirty="0" smtClean="0"/>
            </a:br>
            <a:r>
              <a:rPr lang="tr-TR" sz="2200" b="1" dirty="0" smtClean="0"/>
              <a:t>VE ÜRÜNLERİNE DAİR YÖNETMELİK</a:t>
            </a:r>
            <a:r>
              <a:rPr lang="tr-TR" dirty="0" smtClean="0"/>
              <a:t/>
            </a:r>
            <a:br>
              <a:rPr lang="tr-TR" dirty="0" smtClean="0"/>
            </a:b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09161"/>
            <a:ext cx="1671736" cy="17518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Metin kutusu 4"/>
          <p:cNvSpPr txBox="1"/>
          <p:nvPr/>
        </p:nvSpPr>
        <p:spPr>
          <a:xfrm>
            <a:off x="172759" y="4189630"/>
            <a:ext cx="1973273" cy="338554"/>
          </a:xfrm>
          <a:prstGeom prst="rect">
            <a:avLst/>
          </a:prstGeom>
          <a:noFill/>
        </p:spPr>
        <p:txBody>
          <a:bodyPr wrap="square" rtlCol="0">
            <a:spAutoFit/>
          </a:bodyPr>
          <a:lstStyle/>
          <a:p>
            <a:pPr algn="ctr"/>
            <a:r>
              <a:rPr lang="tr-TR" sz="1600" b="1" dirty="0" smtClean="0">
                <a:effectLst>
                  <a:outerShdw blurRad="38100" dist="38100" dir="2700000" algn="tl">
                    <a:srgbClr val="000000">
                      <a:alpha val="43137"/>
                    </a:srgbClr>
                  </a:outerShdw>
                </a:effectLst>
              </a:rPr>
              <a:t>AMAÇ </a:t>
            </a:r>
            <a:endParaRPr lang="tr-TR" sz="16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1700808"/>
            <a:ext cx="6336704" cy="5355312"/>
          </a:xfrm>
          <a:prstGeom prst="rect">
            <a:avLst/>
          </a:prstGeom>
          <a:noFill/>
        </p:spPr>
        <p:txBody>
          <a:bodyPr wrap="square" rtlCol="0">
            <a:spAutoFit/>
          </a:bodyPr>
          <a:lstStyle/>
          <a:p>
            <a:pPr marL="285750" indent="-285750">
              <a:buFont typeface="Wingdings" pitchFamily="2" charset="2"/>
              <a:buChar char="q"/>
            </a:pPr>
            <a:r>
              <a:rPr lang="tr-TR" dirty="0" smtClean="0"/>
              <a:t>1992 yılında Rio de </a:t>
            </a:r>
            <a:r>
              <a:rPr lang="tr-TR" dirty="0" err="1" smtClean="0"/>
              <a:t>Jenerio’da</a:t>
            </a:r>
            <a:r>
              <a:rPr lang="tr-TR" dirty="0" smtClean="0"/>
              <a:t> imzalanmıştır.</a:t>
            </a:r>
          </a:p>
          <a:p>
            <a:endParaRPr lang="tr-TR" dirty="0" smtClean="0"/>
          </a:p>
          <a:p>
            <a:pPr marL="285750" indent="-285750">
              <a:buFont typeface="Wingdings" pitchFamily="2" charset="2"/>
              <a:buChar char="q"/>
            </a:pPr>
            <a:r>
              <a:rPr lang="tr-TR" dirty="0" smtClean="0"/>
              <a:t>Türkiye 1992 de imzalamış, 26.12.1996 da onaylamış, 14.05.1997 de de yürürlüğe girmiştir. </a:t>
            </a:r>
          </a:p>
          <a:p>
            <a:endParaRPr lang="tr-TR" dirty="0" smtClean="0"/>
          </a:p>
          <a:p>
            <a:pPr marL="285750" indent="-285750">
              <a:buFont typeface="Wingdings" pitchFamily="2" charset="2"/>
              <a:buChar char="q"/>
            </a:pPr>
            <a:r>
              <a:rPr lang="tr-TR" dirty="0" smtClean="0"/>
              <a:t>Sözleşmenin amacı;  </a:t>
            </a:r>
          </a:p>
          <a:p>
            <a:endParaRPr lang="tr-TR" dirty="0" smtClean="0"/>
          </a:p>
          <a:p>
            <a:pPr marL="285750" indent="-285750">
              <a:buFont typeface="Wingdings" pitchFamily="2" charset="2"/>
              <a:buChar char="Ø"/>
            </a:pPr>
            <a:r>
              <a:rPr lang="tr-TR" dirty="0"/>
              <a:t>	</a:t>
            </a:r>
            <a:r>
              <a:rPr lang="tr-TR" dirty="0" smtClean="0"/>
              <a:t>biyolojik </a:t>
            </a:r>
            <a:r>
              <a:rPr lang="tr-TR" dirty="0"/>
              <a:t>çeşitliliğin </a:t>
            </a:r>
            <a:r>
              <a:rPr lang="tr-TR" dirty="0" smtClean="0"/>
              <a:t>korunması,  </a:t>
            </a:r>
          </a:p>
          <a:p>
            <a:r>
              <a:rPr lang="tr-TR" dirty="0" smtClean="0"/>
              <a:t>	</a:t>
            </a:r>
          </a:p>
          <a:p>
            <a:pPr marL="285750" indent="-285750">
              <a:buFont typeface="Wingdings" pitchFamily="2" charset="2"/>
              <a:buChar char="Ø"/>
            </a:pPr>
            <a:r>
              <a:rPr lang="tr-TR" dirty="0"/>
              <a:t>	</a:t>
            </a:r>
            <a:r>
              <a:rPr lang="tr-TR" dirty="0" smtClean="0"/>
              <a:t>bu </a:t>
            </a:r>
            <a:r>
              <a:rPr lang="tr-TR" dirty="0"/>
              <a:t>çeşitliliğinin unsurlarının sürdürülebilir </a:t>
            </a:r>
            <a:r>
              <a:rPr lang="tr-TR" dirty="0" smtClean="0"/>
              <a:t>kullanımı, </a:t>
            </a:r>
          </a:p>
          <a:p>
            <a:endParaRPr lang="tr-TR" dirty="0" smtClean="0"/>
          </a:p>
          <a:p>
            <a:pPr marL="285750" indent="-285750">
              <a:buFont typeface="Wingdings" pitchFamily="2" charset="2"/>
              <a:buChar char="Ø"/>
            </a:pPr>
            <a:r>
              <a:rPr lang="tr-TR" dirty="0"/>
              <a:t>	</a:t>
            </a:r>
            <a:r>
              <a:rPr lang="tr-TR" dirty="0" smtClean="0"/>
              <a:t>genetik </a:t>
            </a:r>
            <a:r>
              <a:rPr lang="tr-TR" dirty="0"/>
              <a:t>kaynaklar ve teknoloji üzerinde sahip </a:t>
            </a:r>
            <a:r>
              <a:rPr lang="tr-TR" dirty="0" smtClean="0"/>
              <a:t>	olunan </a:t>
            </a:r>
            <a:r>
              <a:rPr lang="tr-TR" dirty="0"/>
              <a:t>bütün hakları dikkate almak kaydıyla, bu </a:t>
            </a:r>
            <a:r>
              <a:rPr lang="tr-TR" dirty="0" smtClean="0"/>
              <a:t>	kaynaklara </a:t>
            </a:r>
            <a:r>
              <a:rPr lang="tr-TR" dirty="0"/>
              <a:t>gereğince erişimin ve ilgili teknolojilerin </a:t>
            </a:r>
            <a:r>
              <a:rPr lang="tr-TR" dirty="0" smtClean="0"/>
              <a:t>	gereğince </a:t>
            </a:r>
            <a:r>
              <a:rPr lang="tr-TR" dirty="0"/>
              <a:t>transferinin sağlanması ve uygun </a:t>
            </a:r>
            <a:r>
              <a:rPr lang="tr-TR" dirty="0" smtClean="0"/>
              <a:t>	finansmanın </a:t>
            </a:r>
            <a:r>
              <a:rPr lang="tr-TR" dirty="0"/>
              <a:t>tedariki de dahil olmak üzere, genetik </a:t>
            </a:r>
            <a:r>
              <a:rPr lang="tr-TR" dirty="0" smtClean="0"/>
              <a:t>	kaynakların </a:t>
            </a:r>
            <a:r>
              <a:rPr lang="tr-TR" dirty="0"/>
              <a:t>kullanımından doğan yararların adil </a:t>
            </a:r>
            <a:r>
              <a:rPr lang="tr-TR" dirty="0" smtClean="0"/>
              <a:t>ve	hakkaniyete </a:t>
            </a:r>
            <a:r>
              <a:rPr lang="tr-TR" dirty="0"/>
              <a:t>uygun paylaşımıdır.</a:t>
            </a:r>
          </a:p>
          <a:p>
            <a:pPr marL="285750" indent="-285750">
              <a:buFontTx/>
              <a:buChar char="-"/>
            </a:pPr>
            <a:endParaRPr lang="tr-TR" dirty="0"/>
          </a:p>
        </p:txBody>
      </p:sp>
      <p:sp>
        <p:nvSpPr>
          <p:cNvPr id="7" name="Metin kutusu 6"/>
          <p:cNvSpPr txBox="1"/>
          <p:nvPr/>
        </p:nvSpPr>
        <p:spPr>
          <a:xfrm>
            <a:off x="578152" y="4053916"/>
            <a:ext cx="1757249"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AMAÇ</a:t>
            </a:r>
            <a:endParaRPr lang="tr-TR"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339752" y="1340768"/>
            <a:ext cx="6624736" cy="4896544"/>
          </a:xfrm>
        </p:spPr>
        <p:txBody>
          <a:bodyPr>
            <a:normAutofit fontScale="85000" lnSpcReduction="20000"/>
          </a:bodyPr>
          <a:lstStyle/>
          <a:p>
            <a:pPr>
              <a:buNone/>
            </a:pPr>
            <a:r>
              <a:rPr lang="tr-TR" dirty="0" smtClean="0">
                <a:solidFill>
                  <a:schemeClr val="tx1"/>
                </a:solidFill>
              </a:rPr>
              <a:t>	Yönetmelik; </a:t>
            </a:r>
          </a:p>
          <a:p>
            <a:pPr>
              <a:buNone/>
            </a:pPr>
            <a:endParaRPr lang="tr-TR" dirty="0" smtClean="0">
              <a:solidFill>
                <a:schemeClr val="tx1"/>
              </a:solidFill>
            </a:endParaRPr>
          </a:p>
          <a:p>
            <a:pPr>
              <a:buFont typeface="Wingdings" pitchFamily="2" charset="2"/>
              <a:buChar char="q"/>
            </a:pPr>
            <a:r>
              <a:rPr lang="tr-TR" dirty="0" smtClean="0">
                <a:solidFill>
                  <a:schemeClr val="tx1"/>
                </a:solidFill>
              </a:rPr>
              <a:t>Gıda ve yem amaçlı genetik yapısı değiştirilmiş organizma ve ürünleri ile ilgili başvuru, değerlendirme, karar, işleme, ambalajlama, etiketleme, muhafaza, depolama, taşıma, piyasaya sürme, ithalat, ihracat, transit geçiş, izleme, denetim ve kontrole, </a:t>
            </a:r>
          </a:p>
          <a:p>
            <a:endParaRPr lang="tr-TR" dirty="0" smtClean="0">
              <a:solidFill>
                <a:schemeClr val="tx1"/>
              </a:solidFill>
            </a:endParaRPr>
          </a:p>
          <a:p>
            <a:pPr>
              <a:buFont typeface="Wingdings" pitchFamily="2" charset="2"/>
              <a:buChar char="q"/>
            </a:pPr>
            <a:r>
              <a:rPr lang="tr-TR" dirty="0" smtClean="0">
                <a:solidFill>
                  <a:schemeClr val="tx1"/>
                </a:solidFill>
              </a:rPr>
              <a:t>İthal edilecek veya yurt içinde geliştirilen GDO ve ürünlerinin araştırma, geliştirme ve kontrollü şartlar altında deneme çalışmalarına,</a:t>
            </a:r>
          </a:p>
          <a:p>
            <a:endParaRPr lang="tr-TR" dirty="0" smtClean="0">
              <a:solidFill>
                <a:schemeClr val="tx1"/>
              </a:solidFill>
            </a:endParaRPr>
          </a:p>
          <a:p>
            <a:pPr>
              <a:buFont typeface="Wingdings" pitchFamily="2" charset="2"/>
              <a:buChar char="q"/>
            </a:pPr>
            <a:r>
              <a:rPr lang="tr-TR" dirty="0" err="1" smtClean="0">
                <a:solidFill>
                  <a:schemeClr val="tx1"/>
                </a:solidFill>
              </a:rPr>
              <a:t>GDM’ler</a:t>
            </a:r>
            <a:r>
              <a:rPr lang="tr-TR" dirty="0" smtClean="0">
                <a:solidFill>
                  <a:schemeClr val="tx1"/>
                </a:solidFill>
              </a:rPr>
              <a:t> ile ilgili başvuru, değerlendirme, karar, ithalat, </a:t>
            </a:r>
          </a:p>
          <a:p>
            <a:pPr>
              <a:buNone/>
            </a:pPr>
            <a:r>
              <a:rPr lang="tr-TR" dirty="0" smtClean="0">
                <a:solidFill>
                  <a:schemeClr val="tx1"/>
                </a:solidFill>
              </a:rPr>
              <a:t>	ihracat, işleme, etiketleme, piyasaya sürme, izleme, denetim ve kontrol faaliyetleri ile kapalı alan faaliyetlerinin yürütüleceği </a:t>
            </a:r>
            <a:r>
              <a:rPr lang="tr-TR" dirty="0" err="1" smtClean="0">
                <a:solidFill>
                  <a:schemeClr val="tx1"/>
                </a:solidFill>
              </a:rPr>
              <a:t>laboratuvar</a:t>
            </a:r>
            <a:r>
              <a:rPr lang="tr-TR" dirty="0" smtClean="0">
                <a:solidFill>
                  <a:schemeClr val="tx1"/>
                </a:solidFill>
              </a:rPr>
              <a:t>, tesis gibi kapalı alan koşullarına dair hükümleri kapsar.</a:t>
            </a:r>
          </a:p>
          <a:p>
            <a:endParaRPr lang="tr-TR" dirty="0"/>
          </a:p>
        </p:txBody>
      </p:sp>
      <p:sp>
        <p:nvSpPr>
          <p:cNvPr id="3" name="2 Başlık"/>
          <p:cNvSpPr>
            <a:spLocks noGrp="1"/>
          </p:cNvSpPr>
          <p:nvPr>
            <p:ph type="title"/>
          </p:nvPr>
        </p:nvSpPr>
        <p:spPr/>
        <p:txBody>
          <a:bodyPr>
            <a:normAutofit/>
          </a:bodyPr>
          <a:lstStyle/>
          <a:p>
            <a:r>
              <a:rPr lang="tr-TR" sz="2000" b="1" dirty="0" smtClean="0"/>
              <a:t>GENETİK YAPISI DEĞİŞTİRİLMİŞ ORGANİZMALAR </a:t>
            </a:r>
            <a:r>
              <a:rPr lang="tr-TR" sz="2000" dirty="0" smtClean="0"/>
              <a:t/>
            </a:r>
            <a:br>
              <a:rPr lang="tr-TR" sz="2000" dirty="0" smtClean="0"/>
            </a:br>
            <a:r>
              <a:rPr lang="tr-TR" sz="2000" b="1" dirty="0" smtClean="0"/>
              <a:t>VE ÜRÜNLERİNE DAİR YÖNETMELİK</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09161"/>
            <a:ext cx="1671736" cy="17518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Metin kutusu 4"/>
          <p:cNvSpPr txBox="1"/>
          <p:nvPr/>
        </p:nvSpPr>
        <p:spPr>
          <a:xfrm>
            <a:off x="172759" y="4189630"/>
            <a:ext cx="1973273" cy="338554"/>
          </a:xfrm>
          <a:prstGeom prst="rect">
            <a:avLst/>
          </a:prstGeom>
          <a:noFill/>
        </p:spPr>
        <p:txBody>
          <a:bodyPr wrap="square" rtlCol="0">
            <a:spAutoFit/>
          </a:bodyPr>
          <a:lstStyle/>
          <a:p>
            <a:pPr algn="ctr"/>
            <a:r>
              <a:rPr lang="tr-TR" sz="1600" b="1" dirty="0" smtClean="0">
                <a:effectLst>
                  <a:outerShdw blurRad="38100" dist="38100" dir="2700000" algn="tl">
                    <a:srgbClr val="000000">
                      <a:alpha val="43137"/>
                    </a:srgbClr>
                  </a:outerShdw>
                </a:effectLst>
              </a:rPr>
              <a:t>KAPSAM </a:t>
            </a:r>
            <a:endParaRPr lang="tr-TR" sz="16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339752" y="1412776"/>
            <a:ext cx="6568280" cy="4912977"/>
          </a:xfrm>
        </p:spPr>
        <p:txBody>
          <a:bodyPr>
            <a:normAutofit fontScale="70000" lnSpcReduction="20000"/>
          </a:bodyPr>
          <a:lstStyle/>
          <a:p>
            <a:pPr>
              <a:buFont typeface="Wingdings" pitchFamily="2" charset="2"/>
              <a:buChar char="q"/>
            </a:pPr>
            <a:r>
              <a:rPr lang="tr-TR" dirty="0" smtClean="0">
                <a:solidFill>
                  <a:schemeClr val="tx1"/>
                </a:solidFill>
              </a:rPr>
              <a:t>Bakanlık; insan, hayvan, bitki sağlığı ile çevrenin ve biyolojik çeşitliliğin korunması amacıyla bu Yönetmelik kapsamına giren ürünler hakkında tamamen veya kısmen toplatma, mülkiyetin kamuya geçirilmesi, ürünün mahrecine iadesi, faaliyetin geçici olarak durdurulması, ürünün imhası, piyasaya arzı, ticareti ve işlenmesinin yasaklanması gibi ihtiyati tedbirler dâhil her türlü tedbiri almaya ve düzenlemeyi yapmaya yetkilidir.</a:t>
            </a:r>
          </a:p>
          <a:p>
            <a:pPr>
              <a:buNone/>
            </a:pPr>
            <a:endParaRPr lang="tr-TR" dirty="0" smtClean="0">
              <a:solidFill>
                <a:schemeClr val="tx1"/>
              </a:solidFill>
            </a:endParaRPr>
          </a:p>
          <a:p>
            <a:pPr>
              <a:buFont typeface="Wingdings" pitchFamily="2" charset="2"/>
              <a:buChar char="q"/>
            </a:pPr>
            <a:r>
              <a:rPr lang="tr-TR" dirty="0" smtClean="0">
                <a:solidFill>
                  <a:schemeClr val="tx1"/>
                </a:solidFill>
              </a:rPr>
              <a:t>Başvurular, başvuru dokümanları, bilimsel değerlendirme raporları ve kararlar </a:t>
            </a:r>
            <a:r>
              <a:rPr lang="tr-TR" dirty="0" err="1" smtClean="0">
                <a:solidFill>
                  <a:schemeClr val="tx1"/>
                </a:solidFill>
              </a:rPr>
              <a:t>biyogüvenlik</a:t>
            </a:r>
            <a:r>
              <a:rPr lang="tr-TR" dirty="0" smtClean="0">
                <a:solidFill>
                  <a:schemeClr val="tx1"/>
                </a:solidFill>
              </a:rPr>
              <a:t> bilgi değişim mekanizması aracılığıyla kamuoyuna duyurulur. </a:t>
            </a:r>
          </a:p>
          <a:p>
            <a:pPr>
              <a:buNone/>
            </a:pPr>
            <a:endParaRPr lang="tr-TR" dirty="0" smtClean="0">
              <a:solidFill>
                <a:schemeClr val="tx1"/>
              </a:solidFill>
            </a:endParaRPr>
          </a:p>
          <a:p>
            <a:pPr>
              <a:buFont typeface="Wingdings" pitchFamily="2" charset="2"/>
              <a:buChar char="q"/>
            </a:pPr>
            <a:r>
              <a:rPr lang="tr-TR" dirty="0" smtClean="0">
                <a:solidFill>
                  <a:schemeClr val="tx1"/>
                </a:solidFill>
              </a:rPr>
              <a:t>Araştırma ve geliştirme amacıyla ithal edilmek istenen GDO ve ürünleri dışında bu Yönetmelik kapsamındaki ürünler için gümrük idarelerince </a:t>
            </a:r>
            <a:r>
              <a:rPr lang="tr-TR" dirty="0" err="1" smtClean="0">
                <a:solidFill>
                  <a:schemeClr val="tx1"/>
                </a:solidFill>
              </a:rPr>
              <a:t>GDO'ya</a:t>
            </a:r>
            <a:r>
              <a:rPr lang="tr-TR" dirty="0" smtClean="0">
                <a:solidFill>
                  <a:schemeClr val="tx1"/>
                </a:solidFill>
              </a:rPr>
              <a:t> ilişkin ek bir belge aranmaz. </a:t>
            </a:r>
          </a:p>
          <a:p>
            <a:pPr>
              <a:buNone/>
            </a:pPr>
            <a:endParaRPr lang="tr-TR" dirty="0" smtClean="0">
              <a:solidFill>
                <a:schemeClr val="tx1"/>
              </a:solidFill>
            </a:endParaRPr>
          </a:p>
          <a:p>
            <a:pPr>
              <a:buFont typeface="Wingdings" pitchFamily="2" charset="2"/>
              <a:buChar char="q"/>
            </a:pPr>
            <a:r>
              <a:rPr lang="tr-TR" dirty="0" smtClean="0">
                <a:solidFill>
                  <a:schemeClr val="tx1"/>
                </a:solidFill>
              </a:rPr>
              <a:t>GDO ve ürünlerinin araştırmaya yetkili kuruluşlarda sağlanması gereken standart ve koşullar ile izleme, denetim ve kontrol amaçlı analizleri yapacak laboratuvarlarda aranacak koşullar Kurul tarafından belirlenir.</a:t>
            </a:r>
          </a:p>
          <a:p>
            <a:endParaRPr lang="tr-TR" dirty="0"/>
          </a:p>
        </p:txBody>
      </p:sp>
      <p:sp>
        <p:nvSpPr>
          <p:cNvPr id="3" name="2 Başlık"/>
          <p:cNvSpPr>
            <a:spLocks noGrp="1"/>
          </p:cNvSpPr>
          <p:nvPr>
            <p:ph type="title"/>
          </p:nvPr>
        </p:nvSpPr>
        <p:spPr/>
        <p:txBody>
          <a:bodyPr>
            <a:normAutofit/>
          </a:bodyPr>
          <a:lstStyle/>
          <a:p>
            <a:r>
              <a:rPr lang="tr-TR" sz="2000" b="1" dirty="0" smtClean="0"/>
              <a:t>GENETİK YAPISI DEĞİŞTİRİLMİŞ ORGANİZMALAR </a:t>
            </a:r>
            <a:r>
              <a:rPr lang="tr-TR" sz="2000" dirty="0" smtClean="0"/>
              <a:t/>
            </a:r>
            <a:br>
              <a:rPr lang="tr-TR" sz="2000" dirty="0" smtClean="0"/>
            </a:br>
            <a:r>
              <a:rPr lang="tr-TR" sz="2000" b="1" dirty="0" smtClean="0"/>
              <a:t>VE ÜRÜNLERİNE DAİR YÖNETMELİK</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09161"/>
            <a:ext cx="1671736" cy="17518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Metin kutusu 4"/>
          <p:cNvSpPr txBox="1"/>
          <p:nvPr/>
        </p:nvSpPr>
        <p:spPr>
          <a:xfrm>
            <a:off x="172759" y="4189630"/>
            <a:ext cx="1973273" cy="584775"/>
          </a:xfrm>
          <a:prstGeom prst="rect">
            <a:avLst/>
          </a:prstGeom>
          <a:noFill/>
        </p:spPr>
        <p:txBody>
          <a:bodyPr wrap="square" rtlCol="0">
            <a:spAutoFit/>
          </a:bodyPr>
          <a:lstStyle/>
          <a:p>
            <a:pPr algn="ctr"/>
            <a:r>
              <a:rPr lang="tr-TR" sz="1600" b="1" dirty="0" smtClean="0">
                <a:effectLst>
                  <a:outerShdw blurRad="38100" dist="38100" dir="2700000" algn="tl">
                    <a:srgbClr val="000000">
                      <a:alpha val="43137"/>
                    </a:srgbClr>
                  </a:outerShdw>
                </a:effectLst>
              </a:rPr>
              <a:t>GENEL HÜKÜMLER </a:t>
            </a:r>
            <a:endParaRPr lang="tr-TR" sz="16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483768" y="1340768"/>
            <a:ext cx="6516216" cy="5328592"/>
          </a:xfrm>
        </p:spPr>
        <p:txBody>
          <a:bodyPr>
            <a:normAutofit fontScale="85000" lnSpcReduction="20000"/>
          </a:bodyPr>
          <a:lstStyle/>
          <a:p>
            <a:pPr marL="0" indent="0">
              <a:buNone/>
            </a:pPr>
            <a:r>
              <a:rPr lang="tr-TR" dirty="0" smtClean="0">
                <a:solidFill>
                  <a:schemeClr val="tx1"/>
                </a:solidFill>
              </a:rPr>
              <a:t>Bu Yönetmelik kapsamına giren ürünler ile ilgili olarak;</a:t>
            </a:r>
          </a:p>
          <a:p>
            <a:pPr>
              <a:buNone/>
            </a:pPr>
            <a:endParaRPr lang="tr-TR" dirty="0" smtClean="0">
              <a:solidFill>
                <a:schemeClr val="tx1"/>
              </a:solidFill>
            </a:endParaRPr>
          </a:p>
          <a:p>
            <a:pPr>
              <a:buFont typeface="Wingdings" pitchFamily="2" charset="2"/>
              <a:buChar char="Ø"/>
            </a:pPr>
            <a:r>
              <a:rPr lang="tr-TR" dirty="0" smtClean="0">
                <a:solidFill>
                  <a:schemeClr val="tx1"/>
                </a:solidFill>
              </a:rPr>
              <a:t>GDO ve ürünlerinin onay alınmaksızın piyasaya sürülmesi,</a:t>
            </a:r>
          </a:p>
          <a:p>
            <a:endParaRPr lang="tr-TR" dirty="0" smtClean="0">
              <a:solidFill>
                <a:schemeClr val="tx1"/>
              </a:solidFill>
            </a:endParaRPr>
          </a:p>
          <a:p>
            <a:pPr>
              <a:buFont typeface="Wingdings" pitchFamily="2" charset="2"/>
              <a:buChar char="Ø"/>
            </a:pPr>
            <a:r>
              <a:rPr lang="tr-TR" dirty="0" smtClean="0">
                <a:solidFill>
                  <a:schemeClr val="tx1"/>
                </a:solidFill>
              </a:rPr>
              <a:t>GDO ve ürünlerinin, Kurul kararlarına aykırı olarak kullanılması veya kullandırılması,</a:t>
            </a:r>
          </a:p>
          <a:p>
            <a:endParaRPr lang="tr-TR" dirty="0" smtClean="0">
              <a:solidFill>
                <a:schemeClr val="tx1"/>
              </a:solidFill>
            </a:endParaRPr>
          </a:p>
          <a:p>
            <a:pPr>
              <a:buFont typeface="Wingdings" pitchFamily="2" charset="2"/>
              <a:buChar char="Ø"/>
            </a:pPr>
            <a:r>
              <a:rPr lang="tr-TR" dirty="0" smtClean="0">
                <a:solidFill>
                  <a:schemeClr val="tx1"/>
                </a:solidFill>
              </a:rPr>
              <a:t>Genetiği değiştirilmiş bitki ve hayvanların üretimi,</a:t>
            </a:r>
          </a:p>
          <a:p>
            <a:endParaRPr lang="tr-TR" dirty="0" smtClean="0">
              <a:solidFill>
                <a:schemeClr val="tx1"/>
              </a:solidFill>
            </a:endParaRPr>
          </a:p>
          <a:p>
            <a:pPr>
              <a:buFont typeface="Wingdings" pitchFamily="2" charset="2"/>
              <a:buChar char="Ø"/>
            </a:pPr>
            <a:r>
              <a:rPr lang="tr-TR" dirty="0" smtClean="0">
                <a:solidFill>
                  <a:schemeClr val="tx1"/>
                </a:solidFill>
              </a:rPr>
              <a:t>GDO ve ürünlerinin Kurul tarafından piyasaya sürme kapsamında belirlenen amaç ve alan dışında kullanımı,</a:t>
            </a:r>
          </a:p>
          <a:p>
            <a:endParaRPr lang="tr-TR" dirty="0" smtClean="0">
              <a:solidFill>
                <a:schemeClr val="tx1"/>
              </a:solidFill>
            </a:endParaRPr>
          </a:p>
          <a:p>
            <a:pPr>
              <a:buFont typeface="Wingdings" pitchFamily="2" charset="2"/>
              <a:buChar char="Ø"/>
            </a:pPr>
            <a:r>
              <a:rPr lang="tr-TR" dirty="0" smtClean="0">
                <a:solidFill>
                  <a:schemeClr val="tx1"/>
                </a:solidFill>
              </a:rPr>
              <a:t>GDO ve ürünlerinin bebek mamaları ve bebek formülleri, devam mamaları ve devam formülleri ile bebek ve küçük çocuk ek besinlerinde kullanılması yasaktır.</a:t>
            </a:r>
          </a:p>
          <a:p>
            <a:endParaRPr lang="tr-TR" dirty="0"/>
          </a:p>
        </p:txBody>
      </p:sp>
      <p:sp>
        <p:nvSpPr>
          <p:cNvPr id="3" name="2 Başlık"/>
          <p:cNvSpPr>
            <a:spLocks noGrp="1"/>
          </p:cNvSpPr>
          <p:nvPr>
            <p:ph type="title"/>
          </p:nvPr>
        </p:nvSpPr>
        <p:spPr/>
        <p:txBody>
          <a:bodyPr>
            <a:normAutofit/>
          </a:bodyPr>
          <a:lstStyle/>
          <a:p>
            <a:r>
              <a:rPr lang="tr-TR" sz="2000" b="1" dirty="0" smtClean="0"/>
              <a:t>GENETİK YAPISI DEĞİŞTİRİLMİŞ ORGANİZMALAR </a:t>
            </a:r>
            <a:r>
              <a:rPr lang="tr-TR" sz="2000" dirty="0" smtClean="0"/>
              <a:t/>
            </a:r>
            <a:br>
              <a:rPr lang="tr-TR" sz="2000" dirty="0" smtClean="0"/>
            </a:br>
            <a:r>
              <a:rPr lang="tr-TR" sz="2000" b="1" dirty="0" smtClean="0"/>
              <a:t>VE ÜRÜNLERİNE DAİR YÖNETMELİK</a:t>
            </a:r>
            <a:endParaRPr lang="tr-TR" sz="2000" dirty="0"/>
          </a:p>
        </p:txBody>
      </p:sp>
      <p:sp>
        <p:nvSpPr>
          <p:cNvPr id="4" name="Metin kutusu 3"/>
          <p:cNvSpPr txBox="1"/>
          <p:nvPr/>
        </p:nvSpPr>
        <p:spPr>
          <a:xfrm>
            <a:off x="172759" y="4189630"/>
            <a:ext cx="1973273" cy="338554"/>
          </a:xfrm>
          <a:prstGeom prst="rect">
            <a:avLst/>
          </a:prstGeom>
          <a:noFill/>
        </p:spPr>
        <p:txBody>
          <a:bodyPr wrap="square" rtlCol="0">
            <a:spAutoFit/>
          </a:bodyPr>
          <a:lstStyle/>
          <a:p>
            <a:pPr algn="ctr"/>
            <a:r>
              <a:rPr lang="tr-TR" sz="1600" b="1" dirty="0" smtClean="0">
                <a:effectLst>
                  <a:outerShdw blurRad="38100" dist="38100" dir="2700000" algn="tl">
                    <a:srgbClr val="000000">
                      <a:alpha val="43137"/>
                    </a:srgbClr>
                  </a:outerShdw>
                </a:effectLst>
              </a:rPr>
              <a:t>YASAKLAR </a:t>
            </a:r>
            <a:endParaRPr lang="tr-TR" sz="1600" b="1" dirty="0">
              <a:effectLst>
                <a:outerShdw blurRad="38100" dist="38100" dir="2700000" algn="tl">
                  <a:srgbClr val="000000">
                    <a:alpha val="43137"/>
                  </a:srgbClr>
                </a:outerShdw>
              </a:effectLst>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62" y="2106948"/>
            <a:ext cx="1671736" cy="17518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483768" y="1556792"/>
            <a:ext cx="6480720" cy="4680520"/>
          </a:xfrm>
        </p:spPr>
        <p:txBody>
          <a:bodyPr>
            <a:normAutofit fontScale="70000" lnSpcReduction="20000"/>
          </a:bodyPr>
          <a:lstStyle/>
          <a:p>
            <a:pPr>
              <a:buFont typeface="Wingdings" pitchFamily="2" charset="2"/>
              <a:buChar char="q"/>
            </a:pPr>
            <a:r>
              <a:rPr lang="tr-TR" dirty="0" smtClean="0">
                <a:solidFill>
                  <a:schemeClr val="tx1"/>
                </a:solidFill>
              </a:rPr>
              <a:t>Deneysel amaçlı serbest bırakma başvurusu için 8 inci maddenin ikinci fıkrasının (a), (b), (c), (ç), (d), (e) ve (g) bentlerinde belirtilenlere ilave olarak,</a:t>
            </a:r>
          </a:p>
          <a:p>
            <a:pPr>
              <a:buFont typeface="Wingdings" pitchFamily="2" charset="2"/>
              <a:buChar char="Ø"/>
            </a:pPr>
            <a:r>
              <a:rPr lang="tr-TR" dirty="0" smtClean="0">
                <a:solidFill>
                  <a:schemeClr val="tx1"/>
                </a:solidFill>
              </a:rPr>
              <a:t>Bitkiler dışındaki genetik yapısı değiştirilmiş organizmalar için EK-2’deki,</a:t>
            </a:r>
          </a:p>
          <a:p>
            <a:pPr>
              <a:buFont typeface="Wingdings" pitchFamily="2" charset="2"/>
              <a:buChar char="Ø"/>
            </a:pPr>
            <a:r>
              <a:rPr lang="tr-TR" dirty="0" smtClean="0">
                <a:solidFill>
                  <a:schemeClr val="tx1"/>
                </a:solidFill>
              </a:rPr>
              <a:t>Genetik yapısı değiştirilmiş bitkiler için EK-3’teki  bilgiler sunulur. </a:t>
            </a:r>
          </a:p>
          <a:p>
            <a:pPr>
              <a:buFont typeface="Wingdings" pitchFamily="2" charset="2"/>
              <a:buChar char="q"/>
            </a:pPr>
            <a:r>
              <a:rPr lang="tr-TR" dirty="0" smtClean="0">
                <a:solidFill>
                  <a:schemeClr val="tx1"/>
                </a:solidFill>
              </a:rPr>
              <a:t>Deneysel amaçlı serbest bırakma kapsamında yürütülecek açık alan, sera ve </a:t>
            </a:r>
            <a:r>
              <a:rPr lang="tr-TR" dirty="0" err="1" smtClean="0">
                <a:solidFill>
                  <a:schemeClr val="tx1"/>
                </a:solidFill>
              </a:rPr>
              <a:t>laboratuvar</a:t>
            </a:r>
            <a:r>
              <a:rPr lang="tr-TR" dirty="0" smtClean="0">
                <a:solidFill>
                  <a:schemeClr val="tx1"/>
                </a:solidFill>
              </a:rPr>
              <a:t> koşulları ve çalışmalar süresince alınacak tedbirler ile uyulacak kurallar Kurul tarafından belirlenir. </a:t>
            </a:r>
          </a:p>
          <a:p>
            <a:pPr>
              <a:buFont typeface="Wingdings" pitchFamily="2" charset="2"/>
              <a:buChar char="q"/>
            </a:pPr>
            <a:r>
              <a:rPr lang="tr-TR" dirty="0" smtClean="0">
                <a:solidFill>
                  <a:schemeClr val="tx1"/>
                </a:solidFill>
              </a:rPr>
              <a:t>Deneysel amaçlı serbest bırakma kapsamında ithal edilecek GDO ve ürünleri ile yapılacak denemeler sonucu elde edilecek GDO ve ürünleri ticarete konu edilemez.	</a:t>
            </a:r>
          </a:p>
          <a:p>
            <a:pPr>
              <a:buFont typeface="Wingdings" pitchFamily="2" charset="2"/>
              <a:buChar char="q"/>
            </a:pPr>
            <a:r>
              <a:rPr lang="tr-TR" dirty="0" smtClean="0">
                <a:solidFill>
                  <a:schemeClr val="tx1"/>
                </a:solidFill>
              </a:rPr>
              <a:t>Deneysel amaçlı serbest bırakma kapsamındaki denemeler Bakanlık tarafından görevlendirilen araştırma enstitüleri tarafından yürütülür. Bu kapsamda, araştırma enstitüleri, ihtiyaç olması hâlinde, Bakanlıktan izin almak kaydı ile üniversiteler ve TÜBİTAK ile işbirliği yapabilir. </a:t>
            </a:r>
          </a:p>
          <a:p>
            <a:pPr>
              <a:buFont typeface="Wingdings" pitchFamily="2" charset="2"/>
              <a:buChar char="q"/>
            </a:pPr>
            <a:r>
              <a:rPr lang="tr-TR" dirty="0" smtClean="0">
                <a:solidFill>
                  <a:schemeClr val="tx1"/>
                </a:solidFill>
              </a:rPr>
              <a:t>Denemeler ile ilgili usul ve esaslar Kurul tarafından belirlenir.</a:t>
            </a:r>
          </a:p>
          <a:p>
            <a:endParaRPr lang="tr-TR" dirty="0"/>
          </a:p>
        </p:txBody>
      </p:sp>
      <p:sp>
        <p:nvSpPr>
          <p:cNvPr id="3" name="2 Başlık"/>
          <p:cNvSpPr>
            <a:spLocks noGrp="1"/>
          </p:cNvSpPr>
          <p:nvPr>
            <p:ph type="title"/>
          </p:nvPr>
        </p:nvSpPr>
        <p:spPr/>
        <p:txBody>
          <a:bodyPr>
            <a:normAutofit/>
          </a:bodyPr>
          <a:lstStyle/>
          <a:p>
            <a:r>
              <a:rPr lang="tr-TR" sz="2000" b="1" dirty="0" smtClean="0"/>
              <a:t>GENETİK YAPISI DEĞİŞTİRİLMİŞ ORGANİZMALAR </a:t>
            </a:r>
            <a:r>
              <a:rPr lang="tr-TR" sz="2000" dirty="0" smtClean="0"/>
              <a:t/>
            </a:r>
            <a:br>
              <a:rPr lang="tr-TR" sz="2000" dirty="0" smtClean="0"/>
            </a:br>
            <a:r>
              <a:rPr lang="tr-TR" sz="2000" b="1" dirty="0" smtClean="0"/>
              <a:t>VE ÜRÜNLERİNE DAİR YÖNETMELİK</a:t>
            </a:r>
            <a:endParaRPr lang="tr-TR" sz="20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2132855"/>
            <a:ext cx="1671736" cy="17518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Metin kutusu 4"/>
          <p:cNvSpPr txBox="1"/>
          <p:nvPr/>
        </p:nvSpPr>
        <p:spPr>
          <a:xfrm>
            <a:off x="172759" y="4189630"/>
            <a:ext cx="1973273" cy="1077218"/>
          </a:xfrm>
          <a:prstGeom prst="rect">
            <a:avLst/>
          </a:prstGeom>
          <a:noFill/>
        </p:spPr>
        <p:txBody>
          <a:bodyPr wrap="square" rtlCol="0">
            <a:spAutoFit/>
          </a:bodyPr>
          <a:lstStyle/>
          <a:p>
            <a:pPr algn="ctr"/>
            <a:r>
              <a:rPr lang="tr-TR" sz="1600" b="1" dirty="0" smtClean="0">
                <a:effectLst>
                  <a:outerShdw blurRad="38100" dist="38100" dir="2700000" algn="tl">
                    <a:srgbClr val="000000">
                      <a:alpha val="43137"/>
                    </a:srgbClr>
                  </a:outerShdw>
                </a:effectLst>
              </a:rPr>
              <a:t>DENEYSEL AMAÇLI SERBEST BIRAKMA </a:t>
            </a:r>
            <a:endParaRPr lang="tr-TR" sz="1600"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124744"/>
            <a:ext cx="8640960" cy="5472608"/>
          </a:xfrm>
        </p:spPr>
        <p:txBody>
          <a:bodyPr>
            <a:normAutofit fontScale="25000" lnSpcReduction="20000"/>
          </a:bodyPr>
          <a:lstStyle/>
          <a:p>
            <a:pPr>
              <a:buNone/>
            </a:pPr>
            <a:r>
              <a:rPr lang="tr-TR" sz="4800" dirty="0" smtClean="0">
                <a:solidFill>
                  <a:schemeClr val="tx1"/>
                </a:solidFill>
              </a:rPr>
              <a:t>İthalat </a:t>
            </a:r>
          </a:p>
          <a:p>
            <a:endParaRPr lang="tr-TR" sz="4800" dirty="0" smtClean="0">
              <a:solidFill>
                <a:schemeClr val="tx1"/>
              </a:solidFill>
            </a:endParaRPr>
          </a:p>
          <a:p>
            <a:pPr>
              <a:buNone/>
            </a:pPr>
            <a:r>
              <a:rPr lang="tr-TR" sz="4800" dirty="0" smtClean="0">
                <a:solidFill>
                  <a:schemeClr val="tx1"/>
                </a:solidFill>
              </a:rPr>
              <a:t>(1) Kurul tarafından gerekli değerlendirmeler yapılarak gıda ve yem olarak piyasaya sürülmesi uygun görülen GDO </a:t>
            </a:r>
          </a:p>
          <a:p>
            <a:pPr>
              <a:buNone/>
            </a:pPr>
            <a:r>
              <a:rPr lang="tr-TR" sz="4800" dirty="0" smtClean="0">
                <a:solidFill>
                  <a:schemeClr val="tx1"/>
                </a:solidFill>
              </a:rPr>
              <a:t>ve ürünlerinin ithalatında aşağıdaki hususlar dikkate alınır: </a:t>
            </a:r>
          </a:p>
          <a:p>
            <a:pPr marL="457200" indent="-457200">
              <a:buNone/>
            </a:pPr>
            <a:endParaRPr lang="tr-TR" sz="4800" dirty="0" smtClean="0">
              <a:solidFill>
                <a:schemeClr val="tx1"/>
              </a:solidFill>
            </a:endParaRPr>
          </a:p>
          <a:p>
            <a:pPr marL="914400" indent="-914400">
              <a:buNone/>
            </a:pPr>
            <a:r>
              <a:rPr lang="tr-TR" sz="4800" dirty="0" smtClean="0">
                <a:solidFill>
                  <a:schemeClr val="tx1"/>
                </a:solidFill>
              </a:rPr>
              <a:t>a) İthalatçı firmadan, ithal edilecek GDO ve ürünlerinin miktarı ve içerdiği gen çeşidi ile ilgili orijin ülke veya</a:t>
            </a:r>
          </a:p>
          <a:p>
            <a:pPr marL="914400" indent="-914400">
              <a:buNone/>
            </a:pPr>
            <a:r>
              <a:rPr lang="tr-TR" sz="4800" dirty="0" smtClean="0">
                <a:solidFill>
                  <a:schemeClr val="tx1"/>
                </a:solidFill>
              </a:rPr>
              <a:t>yüklendiği ülke  yetkili otoriteleri tarafından düzenlenmiş belge veya uluslararası akredite bir </a:t>
            </a:r>
            <a:r>
              <a:rPr lang="tr-TR" sz="4800" dirty="0" err="1" smtClean="0">
                <a:solidFill>
                  <a:schemeClr val="tx1"/>
                </a:solidFill>
              </a:rPr>
              <a:t>laboratuvardan</a:t>
            </a:r>
            <a:r>
              <a:rPr lang="tr-TR" sz="4800" dirty="0" smtClean="0">
                <a:solidFill>
                  <a:schemeClr val="tx1"/>
                </a:solidFill>
              </a:rPr>
              <a:t> alınmış  analiz </a:t>
            </a:r>
          </a:p>
          <a:p>
            <a:pPr marL="914400" indent="-914400">
              <a:buNone/>
            </a:pPr>
            <a:r>
              <a:rPr lang="tr-TR" sz="4800" dirty="0" smtClean="0">
                <a:solidFill>
                  <a:schemeClr val="tx1"/>
                </a:solidFill>
              </a:rPr>
              <a:t>raporu istenir.</a:t>
            </a:r>
          </a:p>
          <a:p>
            <a:pPr>
              <a:buNone/>
            </a:pPr>
            <a:endParaRPr lang="tr-TR" sz="4800" dirty="0" smtClean="0">
              <a:solidFill>
                <a:schemeClr val="tx1"/>
              </a:solidFill>
            </a:endParaRPr>
          </a:p>
          <a:p>
            <a:pPr>
              <a:buNone/>
            </a:pPr>
            <a:r>
              <a:rPr lang="tr-TR" sz="4800" dirty="0" smtClean="0">
                <a:solidFill>
                  <a:schemeClr val="tx1"/>
                </a:solidFill>
              </a:rPr>
              <a:t>b) Bakanlık, denetim ve kontrol amaçlı analizler yapar. </a:t>
            </a:r>
          </a:p>
          <a:p>
            <a:pPr>
              <a:buNone/>
            </a:pPr>
            <a:endParaRPr lang="tr-TR" sz="4800" dirty="0" smtClean="0">
              <a:solidFill>
                <a:schemeClr val="tx1"/>
              </a:solidFill>
            </a:endParaRPr>
          </a:p>
          <a:p>
            <a:pPr>
              <a:buNone/>
            </a:pPr>
            <a:r>
              <a:rPr lang="tr-TR" sz="4800" dirty="0" smtClean="0">
                <a:solidFill>
                  <a:schemeClr val="tx1"/>
                </a:solidFill>
              </a:rPr>
              <a:t>c) Denetim ve kontrol sonucu uygun görülen ürünlerin ithaline müsaade edilir. </a:t>
            </a:r>
          </a:p>
          <a:p>
            <a:pPr>
              <a:buNone/>
            </a:pPr>
            <a:endParaRPr lang="tr-TR" sz="4800" dirty="0" smtClean="0">
              <a:solidFill>
                <a:schemeClr val="tx1"/>
              </a:solidFill>
            </a:endParaRPr>
          </a:p>
          <a:p>
            <a:pPr>
              <a:buNone/>
            </a:pPr>
            <a:r>
              <a:rPr lang="tr-TR" sz="4800" dirty="0" smtClean="0">
                <a:solidFill>
                  <a:schemeClr val="tx1"/>
                </a:solidFill>
              </a:rPr>
              <a:t>ç) Bakanlıkça </a:t>
            </a:r>
            <a:r>
              <a:rPr lang="tr-TR" sz="4800" dirty="0" err="1" smtClean="0">
                <a:solidFill>
                  <a:schemeClr val="tx1"/>
                </a:solidFill>
              </a:rPr>
              <a:t>GDO’lu</a:t>
            </a:r>
            <a:r>
              <a:rPr lang="tr-TR" sz="4800" dirty="0" smtClean="0">
                <a:solidFill>
                  <a:schemeClr val="tx1"/>
                </a:solidFill>
              </a:rPr>
              <a:t> olarak ithaline müsaade edilen ürünlerin, firma ve GDO bazında kayıtları tutulur.  </a:t>
            </a:r>
          </a:p>
          <a:p>
            <a:pPr>
              <a:buNone/>
            </a:pPr>
            <a:endParaRPr lang="tr-TR" sz="4800" dirty="0" smtClean="0">
              <a:solidFill>
                <a:schemeClr val="tx1"/>
              </a:solidFill>
            </a:endParaRPr>
          </a:p>
          <a:p>
            <a:pPr>
              <a:buNone/>
            </a:pPr>
            <a:r>
              <a:rPr lang="tr-TR" sz="4800" dirty="0" smtClean="0">
                <a:solidFill>
                  <a:schemeClr val="tx1"/>
                </a:solidFill>
              </a:rPr>
              <a:t>(2) İthalat aşamasında Bakanlıkça yapılan kontroller sonucunda onaysız GDO veya Kanun kapsamında Kurul  veya </a:t>
            </a:r>
          </a:p>
          <a:p>
            <a:pPr>
              <a:buNone/>
            </a:pPr>
            <a:r>
              <a:rPr lang="tr-TR" sz="4800" dirty="0" smtClean="0">
                <a:solidFill>
                  <a:schemeClr val="tx1"/>
                </a:solidFill>
              </a:rPr>
              <a:t>Bakanlıkça öngörülen diğer koşullara uygun olmayan onaylı GDO tespit edilen ürünlerin ithaline müsaade edilmez.</a:t>
            </a:r>
          </a:p>
          <a:p>
            <a:pPr>
              <a:buNone/>
            </a:pPr>
            <a:endParaRPr lang="tr-TR" sz="4800" dirty="0" smtClean="0">
              <a:solidFill>
                <a:schemeClr val="tx1"/>
              </a:solidFill>
            </a:endParaRPr>
          </a:p>
          <a:p>
            <a:pPr>
              <a:buNone/>
            </a:pPr>
            <a:r>
              <a:rPr lang="tr-TR" sz="4800" dirty="0" smtClean="0">
                <a:solidFill>
                  <a:schemeClr val="tx1"/>
                </a:solidFill>
              </a:rPr>
              <a:t>(3) Bedelsiz olarak ithal edilerek halkın tüketimine sunulacak ürünler bu Yönetmelik kapsamında değerlendirilir.</a:t>
            </a:r>
          </a:p>
          <a:p>
            <a:pPr>
              <a:buNone/>
            </a:pPr>
            <a:endParaRPr lang="tr-TR" sz="4800" dirty="0" smtClean="0">
              <a:solidFill>
                <a:schemeClr val="tx1"/>
              </a:solidFill>
            </a:endParaRPr>
          </a:p>
          <a:p>
            <a:pPr>
              <a:buNone/>
            </a:pPr>
            <a:r>
              <a:rPr lang="tr-TR" sz="4800" dirty="0" smtClean="0">
                <a:solidFill>
                  <a:schemeClr val="tx1"/>
                </a:solidFill>
              </a:rPr>
              <a:t>(4) GDO ve ürünlerinin gümrük giriş kapıları Gümrük Müsteşarlığının görüşü alınarak Bakanlıkça belirlenir.</a:t>
            </a:r>
          </a:p>
          <a:p>
            <a:pPr>
              <a:buNone/>
            </a:pPr>
            <a:endParaRPr lang="tr-TR" sz="4800" dirty="0" smtClean="0">
              <a:solidFill>
                <a:schemeClr val="tx1"/>
              </a:solidFill>
            </a:endParaRPr>
          </a:p>
          <a:p>
            <a:pPr>
              <a:buNone/>
            </a:pPr>
            <a:r>
              <a:rPr lang="tr-TR" sz="4800" dirty="0" smtClean="0">
                <a:solidFill>
                  <a:schemeClr val="tx1"/>
                </a:solidFill>
              </a:rPr>
              <a:t>(5) Deneysel amaçlı serbest bırakma kapsamında kullanılacak </a:t>
            </a:r>
            <a:r>
              <a:rPr lang="tr-TR" sz="4800" dirty="0" err="1" smtClean="0">
                <a:solidFill>
                  <a:schemeClr val="tx1"/>
                </a:solidFill>
              </a:rPr>
              <a:t>GDO’ların</a:t>
            </a:r>
            <a:r>
              <a:rPr lang="tr-TR" sz="4800" dirty="0" smtClean="0">
                <a:solidFill>
                  <a:schemeClr val="tx1"/>
                </a:solidFill>
              </a:rPr>
              <a:t> ithalatı, kararda belirtilen esaslara göre </a:t>
            </a:r>
          </a:p>
          <a:p>
            <a:pPr>
              <a:buNone/>
            </a:pPr>
            <a:r>
              <a:rPr lang="tr-TR" sz="4800" dirty="0" smtClean="0">
                <a:solidFill>
                  <a:schemeClr val="tx1"/>
                </a:solidFill>
              </a:rPr>
              <a:t>gerçekleştirilir.</a:t>
            </a:r>
          </a:p>
          <a:p>
            <a:pPr>
              <a:buNone/>
            </a:pPr>
            <a:endParaRPr lang="tr-TR" sz="4800" dirty="0" smtClean="0">
              <a:solidFill>
                <a:schemeClr val="tx1"/>
              </a:solidFill>
            </a:endParaRPr>
          </a:p>
          <a:p>
            <a:pPr>
              <a:buNone/>
            </a:pPr>
            <a:r>
              <a:rPr lang="tr-TR" sz="4800" dirty="0" smtClean="0">
                <a:solidFill>
                  <a:schemeClr val="tx1"/>
                </a:solidFill>
              </a:rPr>
              <a:t>(6) Gıda ve yem haricindeki GDO ve ürünlerinin ithalatı, Kurul kararı doğrultusunda ilgili Bakanlık, kurum ve kuruluşlar ile </a:t>
            </a:r>
          </a:p>
          <a:p>
            <a:pPr>
              <a:buNone/>
            </a:pPr>
            <a:r>
              <a:rPr lang="tr-TR" sz="4800" dirty="0" smtClean="0">
                <a:solidFill>
                  <a:schemeClr val="tx1"/>
                </a:solidFill>
              </a:rPr>
              <a:t>İşbirliği yapılarak gerçekleştirilir.</a:t>
            </a:r>
          </a:p>
          <a:p>
            <a:endParaRPr lang="tr-TR" sz="4800" dirty="0" smtClean="0">
              <a:solidFill>
                <a:schemeClr val="tx1"/>
              </a:solidFill>
            </a:endParaRPr>
          </a:p>
          <a:p>
            <a:pPr>
              <a:buNone/>
            </a:pPr>
            <a:r>
              <a:rPr lang="tr-TR" sz="4800" dirty="0" smtClean="0">
                <a:solidFill>
                  <a:schemeClr val="tx1"/>
                </a:solidFill>
              </a:rPr>
              <a:t>(7) </a:t>
            </a:r>
            <a:r>
              <a:rPr lang="tr-TR" sz="4800" dirty="0" err="1" smtClean="0">
                <a:solidFill>
                  <a:schemeClr val="tx1"/>
                </a:solidFill>
              </a:rPr>
              <a:t>GDO’lardan</a:t>
            </a:r>
            <a:r>
              <a:rPr lang="tr-TR" sz="4800" dirty="0" smtClean="0">
                <a:solidFill>
                  <a:schemeClr val="tx1"/>
                </a:solidFill>
              </a:rPr>
              <a:t> elde edilen ürünler ile </a:t>
            </a:r>
            <a:r>
              <a:rPr lang="tr-TR" sz="4800" dirty="0" err="1" smtClean="0">
                <a:solidFill>
                  <a:schemeClr val="tx1"/>
                </a:solidFill>
              </a:rPr>
              <a:t>GDO’lardan</a:t>
            </a:r>
            <a:r>
              <a:rPr lang="tr-TR" sz="4800" dirty="0" smtClean="0">
                <a:solidFill>
                  <a:schemeClr val="tx1"/>
                </a:solidFill>
              </a:rPr>
              <a:t> elde edilmiş bileşen içeren ürünlerin ithalatında bu ürünlerin elde edildiği </a:t>
            </a:r>
          </a:p>
          <a:p>
            <a:pPr>
              <a:buNone/>
            </a:pPr>
            <a:r>
              <a:rPr lang="tr-TR" sz="4800" dirty="0" err="1" smtClean="0">
                <a:solidFill>
                  <a:schemeClr val="tx1"/>
                </a:solidFill>
              </a:rPr>
              <a:t>GDO’nun</a:t>
            </a:r>
            <a:r>
              <a:rPr lang="tr-TR" sz="4800" dirty="0" smtClean="0">
                <a:solidFill>
                  <a:schemeClr val="tx1"/>
                </a:solidFill>
              </a:rPr>
              <a:t> onaylanmış olması şartı aranır.</a:t>
            </a:r>
          </a:p>
          <a:p>
            <a:endParaRPr lang="tr-TR" dirty="0">
              <a:solidFill>
                <a:schemeClr val="tx1"/>
              </a:solidFill>
            </a:endParaRPr>
          </a:p>
        </p:txBody>
      </p:sp>
      <p:sp>
        <p:nvSpPr>
          <p:cNvPr id="3" name="2 Başlık"/>
          <p:cNvSpPr>
            <a:spLocks noGrp="1"/>
          </p:cNvSpPr>
          <p:nvPr>
            <p:ph type="title"/>
          </p:nvPr>
        </p:nvSpPr>
        <p:spPr>
          <a:xfrm>
            <a:off x="395536" y="188640"/>
            <a:ext cx="8229600" cy="1252728"/>
          </a:xfrm>
        </p:spPr>
        <p:txBody>
          <a:bodyPr>
            <a:normAutofit/>
          </a:bodyPr>
          <a:lstStyle/>
          <a:p>
            <a:r>
              <a:rPr lang="tr-TR" sz="2000" b="1" dirty="0" smtClean="0"/>
              <a:t>GENETİK YAPISI DEĞİŞTİRİLMİŞ ORGANİZMALAR </a:t>
            </a:r>
            <a:r>
              <a:rPr lang="tr-TR" sz="2000" dirty="0" smtClean="0"/>
              <a:t/>
            </a:r>
            <a:br>
              <a:rPr lang="tr-TR" sz="2000" dirty="0" smtClean="0"/>
            </a:br>
            <a:r>
              <a:rPr lang="tr-TR" sz="2000" b="1" dirty="0" smtClean="0"/>
              <a:t>VE ÜRÜNLERİNE DAİR YÖNETMELİK</a:t>
            </a:r>
            <a:endParaRPr lang="tr-TR"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556792"/>
            <a:ext cx="8640959" cy="4569371"/>
          </a:xfrm>
        </p:spPr>
        <p:txBody>
          <a:bodyPr>
            <a:normAutofit fontScale="70000" lnSpcReduction="20000"/>
          </a:bodyPr>
          <a:lstStyle/>
          <a:p>
            <a:pPr>
              <a:buNone/>
            </a:pPr>
            <a:r>
              <a:rPr lang="tr-TR" b="1" dirty="0" smtClean="0">
                <a:solidFill>
                  <a:schemeClr val="tx1"/>
                </a:solidFill>
              </a:rPr>
              <a:t>İhracat </a:t>
            </a:r>
            <a:endParaRPr lang="tr-TR" dirty="0" smtClean="0">
              <a:solidFill>
                <a:schemeClr val="tx1"/>
              </a:solidFill>
            </a:endParaRPr>
          </a:p>
          <a:p>
            <a:endParaRPr lang="tr-TR" b="1" dirty="0" smtClean="0">
              <a:solidFill>
                <a:schemeClr val="tx1"/>
              </a:solidFill>
            </a:endParaRPr>
          </a:p>
          <a:p>
            <a:pPr marL="457200" indent="-457200">
              <a:buFont typeface="Wingdings" pitchFamily="2" charset="2"/>
              <a:buChar char="q"/>
            </a:pPr>
            <a:r>
              <a:rPr lang="tr-TR" dirty="0" smtClean="0">
                <a:solidFill>
                  <a:schemeClr val="tx1"/>
                </a:solidFill>
              </a:rPr>
              <a:t>İhracatta alıcı ülkenin talebi doğrultusunda işlem yapılır. </a:t>
            </a:r>
          </a:p>
          <a:p>
            <a:pPr marL="457200" indent="-457200">
              <a:buFont typeface="Wingdings" pitchFamily="2" charset="2"/>
              <a:buChar char="q"/>
            </a:pPr>
            <a:r>
              <a:rPr lang="tr-TR" dirty="0" smtClean="0">
                <a:solidFill>
                  <a:schemeClr val="tx1"/>
                </a:solidFill>
              </a:rPr>
              <a:t>Bakanlıkça </a:t>
            </a:r>
            <a:r>
              <a:rPr lang="tr-TR" dirty="0" err="1" smtClean="0">
                <a:solidFill>
                  <a:schemeClr val="tx1"/>
                </a:solidFill>
              </a:rPr>
              <a:t>GDO’lu</a:t>
            </a:r>
            <a:r>
              <a:rPr lang="tr-TR" dirty="0" smtClean="0">
                <a:solidFill>
                  <a:schemeClr val="tx1"/>
                </a:solidFill>
              </a:rPr>
              <a:t> olarak ihracatına müsaade edilen ürünlerin, firma ve GDO bazında kayıtları tutulur.  </a:t>
            </a:r>
          </a:p>
          <a:p>
            <a:pPr marL="457200" indent="-457200">
              <a:buFont typeface="Wingdings" pitchFamily="2" charset="2"/>
              <a:buChar char="q"/>
            </a:pPr>
            <a:r>
              <a:rPr lang="tr-TR" dirty="0" smtClean="0">
                <a:solidFill>
                  <a:schemeClr val="tx1"/>
                </a:solidFill>
              </a:rPr>
              <a:t>GDO ve ürünlerinin gümrük çıkış kapıları Gümrük Müsteşarlığının görüşü alınarak Bakanlıkça belirlenir.</a:t>
            </a:r>
          </a:p>
          <a:p>
            <a:pPr lvl="1">
              <a:buFont typeface="Wingdings" pitchFamily="2" charset="2"/>
              <a:buChar char="q"/>
            </a:pPr>
            <a:endParaRPr lang="tr-TR" dirty="0" smtClean="0">
              <a:solidFill>
                <a:schemeClr val="tx1"/>
              </a:solidFill>
            </a:endParaRPr>
          </a:p>
          <a:p>
            <a:pPr>
              <a:buNone/>
            </a:pPr>
            <a:r>
              <a:rPr lang="tr-TR" b="1" dirty="0" smtClean="0">
                <a:solidFill>
                  <a:schemeClr val="tx1"/>
                </a:solidFill>
              </a:rPr>
              <a:t>Transit geçiş</a:t>
            </a:r>
            <a:endParaRPr lang="tr-TR" dirty="0" smtClean="0">
              <a:solidFill>
                <a:schemeClr val="tx1"/>
              </a:solidFill>
            </a:endParaRPr>
          </a:p>
          <a:p>
            <a:pPr>
              <a:buNone/>
            </a:pPr>
            <a:endParaRPr lang="tr-TR" b="1" dirty="0" smtClean="0">
              <a:solidFill>
                <a:schemeClr val="tx1"/>
              </a:solidFill>
            </a:endParaRPr>
          </a:p>
          <a:p>
            <a:pPr>
              <a:buFont typeface="Wingdings" pitchFamily="2" charset="2"/>
              <a:buChar char="q"/>
            </a:pPr>
            <a:r>
              <a:rPr lang="tr-TR" dirty="0" smtClean="0">
                <a:solidFill>
                  <a:schemeClr val="tx1"/>
                </a:solidFill>
              </a:rPr>
              <a:t>GDO ve ürünlerinin transit geçişinde her bir geçiş için Bakanlıktan izin alınır.</a:t>
            </a:r>
          </a:p>
          <a:p>
            <a:pPr>
              <a:buFont typeface="Wingdings" pitchFamily="2" charset="2"/>
              <a:buChar char="q"/>
            </a:pPr>
            <a:r>
              <a:rPr lang="tr-TR" dirty="0" smtClean="0">
                <a:solidFill>
                  <a:schemeClr val="tx1"/>
                </a:solidFill>
              </a:rPr>
              <a:t>Transit geçişlerde, ürün miktarı, menşei, içerdiği GDO çeşidi, nakil vasıtası, alınan tedbirler, çıkış gümrüğü bilgileri ile ilgili doküman ve kimlik kontrolü Bakanlıkça yapılır.  </a:t>
            </a:r>
          </a:p>
          <a:p>
            <a:pPr>
              <a:buFont typeface="Wingdings" pitchFamily="2" charset="2"/>
              <a:buChar char="q"/>
            </a:pPr>
            <a:r>
              <a:rPr lang="tr-TR" dirty="0" smtClean="0">
                <a:solidFill>
                  <a:schemeClr val="tx1"/>
                </a:solidFill>
              </a:rPr>
              <a:t>Transit geçişlerde, GDO ve ürünlerinin çevreye bulaşmasını önleyecek şekilde gerekli tedbirlerin alınıp alınmadığı ve nakil vasıtalarının mühürlü olup olmadığı Bakanlıkça kontrol edilerek kayıtları tutulur.</a:t>
            </a:r>
          </a:p>
          <a:p>
            <a:pPr>
              <a:buFont typeface="Wingdings" pitchFamily="2" charset="2"/>
              <a:buChar char="q"/>
            </a:pPr>
            <a:r>
              <a:rPr lang="tr-TR" dirty="0" smtClean="0">
                <a:solidFill>
                  <a:schemeClr val="tx1"/>
                </a:solidFill>
              </a:rPr>
              <a:t>Transit geçişler, Bakanlık tarafından verilen yazılı izinde belirtilen koşullara ve 4458 sayılı Gümrük Kanununa uygun olarak gerçekleştirilir. </a:t>
            </a:r>
            <a:endParaRPr lang="tr-TR" dirty="0">
              <a:solidFill>
                <a:schemeClr val="tx1"/>
              </a:solidFill>
            </a:endParaRPr>
          </a:p>
        </p:txBody>
      </p:sp>
      <p:sp>
        <p:nvSpPr>
          <p:cNvPr id="3" name="2 Başlık"/>
          <p:cNvSpPr>
            <a:spLocks noGrp="1"/>
          </p:cNvSpPr>
          <p:nvPr>
            <p:ph type="title"/>
          </p:nvPr>
        </p:nvSpPr>
        <p:spPr/>
        <p:txBody>
          <a:bodyPr>
            <a:normAutofit/>
          </a:bodyPr>
          <a:lstStyle/>
          <a:p>
            <a:r>
              <a:rPr lang="tr-TR" sz="2000" b="1" dirty="0" smtClean="0"/>
              <a:t>GENETİK YAPISI DEĞİŞTİRİLMİŞ ORGANİZMALAR </a:t>
            </a:r>
            <a:r>
              <a:rPr lang="tr-TR" sz="2000" dirty="0" smtClean="0"/>
              <a:t/>
            </a:r>
            <a:br>
              <a:rPr lang="tr-TR" sz="2000" dirty="0" smtClean="0"/>
            </a:br>
            <a:r>
              <a:rPr lang="tr-TR" sz="2000" b="1" dirty="0" smtClean="0"/>
              <a:t>VE ÜRÜNLERİNE DAİR YÖNETMELİK</a:t>
            </a:r>
            <a:endParaRPr lang="tr-TR" sz="20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3888" y="2996952"/>
            <a:ext cx="1904231" cy="1428173"/>
          </a:xfrm>
          <a:prstGeom prst="rect">
            <a:avLst/>
          </a:prstGeom>
          <a:ln>
            <a:noFill/>
          </a:ln>
          <a:effectLst>
            <a:softEdge rad="112500"/>
          </a:effectLst>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4690392"/>
            <a:ext cx="2082969" cy="1458079"/>
          </a:xfrm>
          <a:prstGeom prst="rect">
            <a:avLst/>
          </a:prstGeom>
          <a:ln>
            <a:noFill/>
          </a:ln>
          <a:effectLst>
            <a:softEdge rad="112500"/>
          </a:effectLst>
        </p:spPr>
      </p:pic>
      <p:pic>
        <p:nvPicPr>
          <p:cNvPr id="6" name="Resi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99792" y="404664"/>
            <a:ext cx="4479627" cy="2297245"/>
          </a:xfrm>
          <a:prstGeom prst="rect">
            <a:avLst/>
          </a:prstGeom>
          <a:ln>
            <a:noFill/>
          </a:ln>
          <a:effectLst>
            <a:softEdge rad="112500"/>
          </a:effectLst>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422327"/>
            <a:ext cx="2228850" cy="2047875"/>
          </a:xfrm>
          <a:prstGeom prst="rect">
            <a:avLst/>
          </a:prstGeom>
          <a:ln>
            <a:noFill/>
          </a:ln>
          <a:effectLst>
            <a:softEdge rad="112500"/>
          </a:effectLst>
        </p:spPr>
      </p:pic>
      <p:pic>
        <p:nvPicPr>
          <p:cNvPr id="8" name="Resim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544" y="2964406"/>
            <a:ext cx="2095500" cy="2857500"/>
          </a:xfrm>
          <a:prstGeom prst="rect">
            <a:avLst/>
          </a:prstGeom>
          <a:ln>
            <a:noFill/>
          </a:ln>
          <a:effectLst>
            <a:softEdge rad="112500"/>
          </a:effectLst>
        </p:spPr>
      </p:pic>
      <p:pic>
        <p:nvPicPr>
          <p:cNvPr id="9" name="Resim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4119892"/>
            <a:ext cx="2481324" cy="1702014"/>
          </a:xfrm>
          <a:prstGeom prst="rect">
            <a:avLst/>
          </a:prstGeom>
          <a:ln>
            <a:noFill/>
          </a:ln>
          <a:effectLst>
            <a:softEdge rad="112500"/>
          </a:effectLst>
        </p:spPr>
      </p:pic>
    </p:spTree>
    <p:extLst>
      <p:ext uri="{BB962C8B-B14F-4D97-AF65-F5344CB8AC3E}">
        <p14:creationId xmlns:p14="http://schemas.microsoft.com/office/powerpoint/2010/main" val="4082225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2771800" y="2060848"/>
            <a:ext cx="3456384" cy="3456384"/>
          </a:xfrm>
          <a:prstGeom prst="rect">
            <a:avLst/>
          </a:prstGeom>
          <a:ln>
            <a:noFill/>
          </a:ln>
          <a:effectLst>
            <a:outerShdw blurRad="292100" dist="139700" dir="2700000" algn="tl" rotWithShape="0">
              <a:srgbClr val="333333">
                <a:alpha val="65000"/>
              </a:srgbClr>
            </a:outerShdw>
          </a:effectLst>
        </p:spPr>
      </p:pic>
      <p:sp>
        <p:nvSpPr>
          <p:cNvPr id="3" name="Başlık 2"/>
          <p:cNvSpPr>
            <a:spLocks noGrp="1"/>
          </p:cNvSpPr>
          <p:nvPr>
            <p:ph type="title"/>
          </p:nvPr>
        </p:nvSpPr>
        <p:spPr>
          <a:xfrm>
            <a:off x="323528" y="404664"/>
            <a:ext cx="8229600" cy="1252728"/>
          </a:xfrm>
        </p:spPr>
        <p:txBody>
          <a:bodyPr>
            <a:noAutofit/>
          </a:bodyPr>
          <a:lstStyle/>
          <a:p>
            <a:r>
              <a:rPr lang="tr-TR" sz="2800" b="1" spc="150" dirty="0">
                <a:ln w="11430"/>
                <a:solidFill>
                  <a:srgbClr val="F8F8F8"/>
                </a:solidFill>
                <a:effectLst>
                  <a:outerShdw blurRad="25400" algn="tl" rotWithShape="0">
                    <a:srgbClr val="000000">
                      <a:alpha val="43000"/>
                    </a:srgbClr>
                  </a:outerShdw>
                </a:effectLst>
              </a:rPr>
              <a:t>( </a:t>
            </a:r>
            <a:r>
              <a:rPr lang="tr-TR" sz="2800" b="1" spc="150" dirty="0" smtClean="0">
                <a:ln w="11430"/>
                <a:solidFill>
                  <a:srgbClr val="F8F8F8"/>
                </a:solidFill>
                <a:effectLst>
                  <a:outerShdw blurRad="25400" algn="tl" rotWithShape="0">
                    <a:srgbClr val="000000">
                      <a:alpha val="43000"/>
                    </a:srgbClr>
                  </a:outerShdw>
                </a:effectLst>
              </a:rPr>
              <a:t>C )</a:t>
            </a:r>
            <a:br>
              <a:rPr lang="tr-TR" sz="2800" b="1" spc="150" dirty="0" smtClean="0">
                <a:ln w="11430"/>
                <a:solidFill>
                  <a:srgbClr val="F8F8F8"/>
                </a:solidFill>
                <a:effectLst>
                  <a:outerShdw blurRad="25400" algn="tl" rotWithShape="0">
                    <a:srgbClr val="000000">
                      <a:alpha val="43000"/>
                    </a:srgbClr>
                  </a:outerShdw>
                </a:effectLst>
              </a:rPr>
            </a:br>
            <a:r>
              <a:rPr lang="tr-TR" sz="2800" b="1" spc="150" dirty="0" smtClean="0">
                <a:ln w="11430"/>
                <a:solidFill>
                  <a:srgbClr val="F8F8F8"/>
                </a:solidFill>
                <a:effectLst>
                  <a:outerShdw blurRad="25400" algn="tl" rotWithShape="0">
                    <a:srgbClr val="000000">
                      <a:alpha val="43000"/>
                    </a:srgbClr>
                  </a:outerShdw>
                </a:effectLst>
              </a:rPr>
              <a:t>ADLİ BİLİMLER VE BİYOTEKNOLOJİ </a:t>
            </a:r>
            <a:endParaRPr lang="tr-TR" sz="2800" dirty="0"/>
          </a:p>
        </p:txBody>
      </p:sp>
    </p:spTree>
    <p:extLst>
      <p:ext uri="{BB962C8B-B14F-4D97-AF65-F5344CB8AC3E}">
        <p14:creationId xmlns:p14="http://schemas.microsoft.com/office/powerpoint/2010/main" val="69826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836712"/>
            <a:ext cx="8892480" cy="5688632"/>
          </a:xfrm>
        </p:spPr>
        <p:txBody>
          <a:bodyPr>
            <a:normAutofit fontScale="25000" lnSpcReduction="20000"/>
          </a:bodyPr>
          <a:lstStyle/>
          <a:p>
            <a:pPr algn="ctr">
              <a:buNone/>
            </a:pPr>
            <a:r>
              <a:rPr lang="tr-TR" sz="7200" b="1" dirty="0" smtClean="0">
                <a:effectLst>
                  <a:outerShdw blurRad="38100" dist="38100" dir="2700000" algn="tl">
                    <a:srgbClr val="000000">
                      <a:alpha val="43137"/>
                    </a:srgbClr>
                  </a:outerShdw>
                </a:effectLst>
              </a:rPr>
              <a:t>MEVZUATIMIZDA ZORLA MUAYENE YASAĞI</a:t>
            </a:r>
          </a:p>
          <a:p>
            <a:pPr marL="0" indent="0">
              <a:buNone/>
            </a:pPr>
            <a:endParaRPr lang="tr-TR" sz="4400" b="1" dirty="0" smtClean="0"/>
          </a:p>
          <a:p>
            <a:pPr>
              <a:buFont typeface="Wingdings" pitchFamily="2" charset="2"/>
              <a:buChar char="q"/>
            </a:pPr>
            <a:r>
              <a:rPr lang="tr-TR" sz="4400" b="1" dirty="0" smtClean="0">
                <a:solidFill>
                  <a:schemeClr val="tx1"/>
                </a:solidFill>
              </a:rPr>
              <a:t>ANAYASA m. 17 </a:t>
            </a:r>
            <a:endParaRPr lang="tr-TR" sz="4400" dirty="0" smtClean="0">
              <a:solidFill>
                <a:schemeClr val="tx1"/>
              </a:solidFill>
            </a:endParaRPr>
          </a:p>
          <a:p>
            <a:pPr>
              <a:buNone/>
            </a:pPr>
            <a:r>
              <a:rPr lang="tr-TR" sz="4400" i="1" dirty="0" smtClean="0">
                <a:solidFill>
                  <a:schemeClr val="tx1"/>
                </a:solidFill>
              </a:rPr>
              <a:t> </a:t>
            </a:r>
            <a:endParaRPr lang="tr-TR" sz="4400" dirty="0" smtClean="0">
              <a:solidFill>
                <a:schemeClr val="tx1"/>
              </a:solidFill>
            </a:endParaRPr>
          </a:p>
          <a:p>
            <a:pPr>
              <a:buFont typeface="Wingdings" pitchFamily="2" charset="2"/>
              <a:buChar char="Ø"/>
            </a:pPr>
            <a:r>
              <a:rPr lang="tr-TR" sz="4400" dirty="0" smtClean="0">
                <a:solidFill>
                  <a:schemeClr val="tx1"/>
                </a:solidFill>
              </a:rPr>
              <a:t>Herkes, yaşama, maddi ve manevi varlığını koruma ve geliştirme hakkına sahiptir.  Tıbbi zorunluluklar ve kanunda yazılı haller dışında, </a:t>
            </a:r>
          </a:p>
          <a:p>
            <a:pPr marL="0" indent="0">
              <a:buNone/>
            </a:pPr>
            <a:r>
              <a:rPr lang="tr-TR" sz="4400" dirty="0" smtClean="0">
                <a:solidFill>
                  <a:schemeClr val="tx1"/>
                </a:solidFill>
              </a:rPr>
              <a:t>kişinin vücut bütünlüğüne dokunulamaz; rızası olmadan bilimsel ve tıbbi deneylere tabi tutulamaz. Kimseye işkence ve eziyet yapılamaz; kimse insan haysiyetiyle bağdaşmayan bir cezaya veya muameleye tabi tutulamaz. </a:t>
            </a:r>
          </a:p>
          <a:p>
            <a:pPr>
              <a:buNone/>
            </a:pPr>
            <a:endParaRPr lang="tr-TR" sz="4400" dirty="0" smtClean="0">
              <a:solidFill>
                <a:schemeClr val="tx1"/>
              </a:solidFill>
            </a:endParaRPr>
          </a:p>
          <a:p>
            <a:pPr>
              <a:buFont typeface="Wingdings" pitchFamily="2" charset="2"/>
              <a:buChar char="Ø"/>
            </a:pPr>
            <a:r>
              <a:rPr lang="tr-TR" sz="4400" dirty="0" smtClean="0">
                <a:solidFill>
                  <a:schemeClr val="tx1"/>
                </a:solidFill>
              </a:rPr>
              <a:t>Meşru müdafaa hali, yakalama ve tutuklama kararlarının yerine getirilmesi, bir tutuklu veya hükümlünün kaçmasının önlenmesi, bir </a:t>
            </a:r>
          </a:p>
          <a:p>
            <a:pPr>
              <a:buNone/>
            </a:pPr>
            <a:r>
              <a:rPr lang="tr-TR" sz="4400" dirty="0" smtClean="0">
                <a:solidFill>
                  <a:schemeClr val="tx1"/>
                </a:solidFill>
              </a:rPr>
              <a:t>ayaklanma veya isyanın bastırılması, sıkıyönetim veya olağanüstü hallerde yetkili merciin verdiği emirlerin uygulanması sırasında silah</a:t>
            </a:r>
          </a:p>
          <a:p>
            <a:pPr>
              <a:buNone/>
            </a:pPr>
            <a:r>
              <a:rPr lang="tr-TR" sz="4400" dirty="0" smtClean="0">
                <a:solidFill>
                  <a:schemeClr val="tx1"/>
                </a:solidFill>
              </a:rPr>
              <a:t>kullanılmasına kanunun cevaz verdiği zorunlu durumlarda meydana gelen öldürme fiilleri, birinci fıkra hükmü dışındadır.</a:t>
            </a:r>
          </a:p>
          <a:p>
            <a:pPr>
              <a:buNone/>
            </a:pPr>
            <a:r>
              <a:rPr lang="en-US" sz="4400" b="1" dirty="0" smtClean="0">
                <a:solidFill>
                  <a:schemeClr val="tx1"/>
                </a:solidFill>
              </a:rPr>
              <a:t> </a:t>
            </a:r>
            <a:endParaRPr lang="tr-TR" sz="4400" dirty="0" smtClean="0">
              <a:solidFill>
                <a:schemeClr val="tx1"/>
              </a:solidFill>
            </a:endParaRPr>
          </a:p>
          <a:p>
            <a:pPr>
              <a:buFont typeface="Wingdings" pitchFamily="2" charset="2"/>
              <a:buChar char="q"/>
            </a:pPr>
            <a:r>
              <a:rPr lang="tr-TR" sz="4400" b="1" dirty="0" smtClean="0">
                <a:solidFill>
                  <a:schemeClr val="tx1"/>
                </a:solidFill>
              </a:rPr>
              <a:t>1219 sayılı TABABET VE ŞUABATI SAN'ATLARININ TARZI İCRASINA DAİR KANUN m.70</a:t>
            </a:r>
          </a:p>
          <a:p>
            <a:pPr>
              <a:buNone/>
            </a:pPr>
            <a:endParaRPr lang="tr-TR" sz="4400" b="1" dirty="0" smtClean="0">
              <a:solidFill>
                <a:schemeClr val="tx1"/>
              </a:solidFill>
            </a:endParaRPr>
          </a:p>
          <a:p>
            <a:pPr>
              <a:buFont typeface="Wingdings" pitchFamily="2" charset="2"/>
              <a:buChar char="Ø"/>
            </a:pPr>
            <a:r>
              <a:rPr lang="tr-TR" sz="4400" dirty="0" smtClean="0">
                <a:solidFill>
                  <a:schemeClr val="tx1"/>
                </a:solidFill>
              </a:rPr>
              <a:t>Tabipler, diş tabipleri ve dişçiler yapacakları her nevi ameliye için hastanın, hasta küçük veya tahtı hacirde ise veli veya vasisinin </a:t>
            </a:r>
          </a:p>
          <a:p>
            <a:pPr marL="0" indent="0">
              <a:buNone/>
            </a:pPr>
            <a:r>
              <a:rPr lang="tr-TR" sz="4400" dirty="0" smtClean="0">
                <a:solidFill>
                  <a:schemeClr val="tx1"/>
                </a:solidFill>
              </a:rPr>
              <a:t>evvelemirde </a:t>
            </a:r>
            <a:r>
              <a:rPr lang="tr-TR" sz="4400" dirty="0" err="1" smtClean="0">
                <a:solidFill>
                  <a:schemeClr val="tx1"/>
                </a:solidFill>
              </a:rPr>
              <a:t>muvafakatını</a:t>
            </a:r>
            <a:r>
              <a:rPr lang="tr-TR" sz="4400" dirty="0" smtClean="0">
                <a:solidFill>
                  <a:schemeClr val="tx1"/>
                </a:solidFill>
              </a:rPr>
              <a:t> (rızasını) alırlar. Büyük </a:t>
            </a:r>
            <a:r>
              <a:rPr lang="tr-TR" sz="4400" dirty="0" err="1" smtClean="0">
                <a:solidFill>
                  <a:schemeClr val="tx1"/>
                </a:solidFill>
              </a:rPr>
              <a:t>ameliyei</a:t>
            </a:r>
            <a:r>
              <a:rPr lang="tr-TR" sz="4400" dirty="0" smtClean="0">
                <a:solidFill>
                  <a:schemeClr val="tx1"/>
                </a:solidFill>
              </a:rPr>
              <a:t> cerrahiyeler için bu muvafakatin tahriri(yazılı) olması  lazımdır. …. Hilafında hareket edenlere  </a:t>
            </a:r>
            <a:r>
              <a:rPr lang="tr-TR" sz="4400" dirty="0" err="1" smtClean="0">
                <a:solidFill>
                  <a:schemeClr val="tx1"/>
                </a:solidFill>
              </a:rPr>
              <a:t>ikiyüzelli</a:t>
            </a:r>
            <a:r>
              <a:rPr lang="tr-TR" sz="4400" dirty="0" smtClean="0">
                <a:solidFill>
                  <a:schemeClr val="tx1"/>
                </a:solidFill>
              </a:rPr>
              <a:t> Türk Lirası idarî para cezası verilir.</a:t>
            </a:r>
          </a:p>
          <a:p>
            <a:endParaRPr lang="tr-TR" sz="4400" b="1" i="1" dirty="0" smtClean="0">
              <a:solidFill>
                <a:schemeClr val="tx1"/>
              </a:solidFill>
            </a:endParaRPr>
          </a:p>
          <a:p>
            <a:pPr>
              <a:buFont typeface="Wingdings" pitchFamily="2" charset="2"/>
              <a:buChar char="q"/>
            </a:pPr>
            <a:r>
              <a:rPr lang="en-US" sz="4400" b="1" dirty="0" smtClean="0">
                <a:solidFill>
                  <a:schemeClr val="tx1"/>
                </a:solidFill>
              </a:rPr>
              <a:t>HASTA HAKLARI YÖNETMELİĞİ</a:t>
            </a:r>
            <a:endParaRPr lang="tr-TR" sz="4400" dirty="0" smtClean="0">
              <a:solidFill>
                <a:schemeClr val="tx1"/>
              </a:solidFill>
            </a:endParaRPr>
          </a:p>
          <a:p>
            <a:endParaRPr lang="tr-TR" sz="4400" b="1" dirty="0" smtClean="0">
              <a:solidFill>
                <a:schemeClr val="tx1"/>
              </a:solidFill>
            </a:endParaRPr>
          </a:p>
          <a:p>
            <a:pPr>
              <a:buFont typeface="Wingdings" pitchFamily="2" charset="2"/>
              <a:buChar char="Ø"/>
            </a:pPr>
            <a:r>
              <a:rPr lang="tr-TR" sz="4400" dirty="0" smtClean="0">
                <a:solidFill>
                  <a:schemeClr val="tx1"/>
                </a:solidFill>
              </a:rPr>
              <a:t>Tıbbi Gereklilikler Dışında Müdahale Yasağı m.12</a:t>
            </a:r>
          </a:p>
          <a:p>
            <a:pPr>
              <a:buNone/>
            </a:pPr>
            <a:endParaRPr lang="tr-TR" sz="4400" dirty="0" smtClean="0">
              <a:solidFill>
                <a:schemeClr val="tx1"/>
              </a:solidFill>
            </a:endParaRPr>
          </a:p>
          <a:p>
            <a:pPr>
              <a:buNone/>
            </a:pPr>
            <a:r>
              <a:rPr lang="tr-TR" sz="4400" dirty="0" smtClean="0">
                <a:solidFill>
                  <a:schemeClr val="tx1"/>
                </a:solidFill>
              </a:rPr>
              <a:t>Teşhis, tedavi veya korunma maksadı olmaksızın, ölüme veya hayati tehlikeye yol açabilecek veya vücut bütünlüğünü ihlal edebilecek veya </a:t>
            </a:r>
          </a:p>
          <a:p>
            <a:pPr>
              <a:buNone/>
            </a:pPr>
            <a:r>
              <a:rPr lang="tr-TR" sz="4400" dirty="0" smtClean="0">
                <a:solidFill>
                  <a:schemeClr val="tx1"/>
                </a:solidFill>
              </a:rPr>
              <a:t>akli veya bedeni mukavemeti azaltabilecek hiçbir şey yapılamaz ve talep de edilemez. </a:t>
            </a:r>
          </a:p>
          <a:p>
            <a:endParaRPr lang="tr-TR" sz="4400" dirty="0" smtClean="0">
              <a:solidFill>
                <a:schemeClr val="tx1"/>
              </a:solidFill>
            </a:endParaRPr>
          </a:p>
          <a:p>
            <a:pPr>
              <a:buFont typeface="Wingdings" pitchFamily="2" charset="2"/>
              <a:buChar char="Ø"/>
            </a:pPr>
            <a:r>
              <a:rPr lang="tr-TR" sz="4400" dirty="0" smtClean="0">
                <a:solidFill>
                  <a:schemeClr val="tx1"/>
                </a:solidFill>
              </a:rPr>
              <a:t>Rıza Olmaksızın Tıbbi Ameliyeye Tabi Tutulmama m.22  </a:t>
            </a:r>
          </a:p>
          <a:p>
            <a:pPr>
              <a:buFont typeface="Wingdings" pitchFamily="2" charset="2"/>
              <a:buChar char="Ø"/>
            </a:pPr>
            <a:endParaRPr lang="tr-TR" sz="4400" dirty="0" smtClean="0">
              <a:solidFill>
                <a:schemeClr val="tx1"/>
              </a:solidFill>
            </a:endParaRPr>
          </a:p>
          <a:p>
            <a:pPr>
              <a:buFont typeface="Wingdings" pitchFamily="2" charset="2"/>
              <a:buChar char="Ø"/>
            </a:pPr>
            <a:r>
              <a:rPr lang="tr-TR" sz="4400" dirty="0" smtClean="0">
                <a:solidFill>
                  <a:schemeClr val="tx1"/>
                </a:solidFill>
              </a:rPr>
              <a:t>Kanunda gösterilen istisnalar hariç olmak üzere, kimse, rızası olmaksızın ve verdiği rızaya uygun olmayan bir şekilde tıbbi ameliyeye </a:t>
            </a:r>
          </a:p>
          <a:p>
            <a:pPr marL="0" indent="0">
              <a:buNone/>
            </a:pPr>
            <a:r>
              <a:rPr lang="tr-TR" sz="4400" dirty="0" smtClean="0">
                <a:solidFill>
                  <a:schemeClr val="tx1"/>
                </a:solidFill>
              </a:rPr>
              <a:t>tabi  tutulamaz.</a:t>
            </a:r>
          </a:p>
          <a:p>
            <a:endParaRPr lang="tr-TR" sz="4400" dirty="0" smtClean="0">
              <a:solidFill>
                <a:schemeClr val="tx1"/>
              </a:solidFill>
            </a:endParaRPr>
          </a:p>
          <a:p>
            <a:pPr>
              <a:buFont typeface="Wingdings" pitchFamily="2" charset="2"/>
              <a:buChar char="Ø"/>
            </a:pPr>
            <a:r>
              <a:rPr lang="tr-TR" sz="4400" dirty="0" smtClean="0">
                <a:solidFill>
                  <a:schemeClr val="tx1"/>
                </a:solidFill>
              </a:rPr>
              <a:t>Bir suç işlediği veya buna iştirak ettiği şüphesi altında bulunan kişinin işlediği suçun muhtemel delillerinin, kendisinin veya mağdurun </a:t>
            </a:r>
          </a:p>
          <a:p>
            <a:pPr>
              <a:buNone/>
            </a:pPr>
            <a:r>
              <a:rPr lang="tr-TR" sz="4400" dirty="0" smtClean="0">
                <a:solidFill>
                  <a:schemeClr val="tx1"/>
                </a:solidFill>
              </a:rPr>
              <a:t>vücudunda olduğu düşünülen hallerde; bu delillerin ortaya çıkarılması için sanığın veya mağdurun tıbbi ameliyeye tabi tutulması, hakimin </a:t>
            </a:r>
          </a:p>
          <a:p>
            <a:pPr>
              <a:buNone/>
            </a:pPr>
            <a:r>
              <a:rPr lang="tr-TR" sz="4400" dirty="0" smtClean="0">
                <a:solidFill>
                  <a:schemeClr val="tx1"/>
                </a:solidFill>
              </a:rPr>
              <a:t>kararına bağlıdır.</a:t>
            </a:r>
          </a:p>
          <a:p>
            <a:endParaRPr lang="tr-TR" sz="4400" dirty="0" smtClean="0">
              <a:solidFill>
                <a:schemeClr val="tx1"/>
              </a:solidFill>
            </a:endParaRPr>
          </a:p>
          <a:p>
            <a:pPr>
              <a:buFont typeface="Wingdings" pitchFamily="2" charset="2"/>
              <a:buChar char="Ø"/>
            </a:pPr>
            <a:r>
              <a:rPr lang="tr-TR" sz="4400" dirty="0" smtClean="0">
                <a:solidFill>
                  <a:schemeClr val="tx1"/>
                </a:solidFill>
              </a:rPr>
              <a:t>Gecikmesinde sakınca bulunan hallerde bu ameliye, cumhuriyet savcısının talebi üzerine yapılabilir.</a:t>
            </a:r>
          </a:p>
          <a:p>
            <a:endParaRPr lang="tr-TR" dirty="0"/>
          </a:p>
        </p:txBody>
      </p:sp>
      <p:sp>
        <p:nvSpPr>
          <p:cNvPr id="3" name="2 Başlık"/>
          <p:cNvSpPr>
            <a:spLocks noGrp="1"/>
          </p:cNvSpPr>
          <p:nvPr>
            <p:ph type="title"/>
          </p:nvPr>
        </p:nvSpPr>
        <p:spPr>
          <a:xfrm>
            <a:off x="539552" y="0"/>
            <a:ext cx="8229600" cy="1252728"/>
          </a:xfrm>
        </p:spPr>
        <p:txBody>
          <a:bodyPr>
            <a:normAutofit/>
          </a:bodyPr>
          <a:lstStyle/>
          <a:p>
            <a:r>
              <a:rPr lang="tr-TR" sz="2800" dirty="0" smtClean="0"/>
              <a:t>BEDEN MUAYENESİ VE ÖRNEK ALMA</a:t>
            </a:r>
            <a:endParaRPr lang="tr-TR"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12776"/>
            <a:ext cx="8640960" cy="5184576"/>
          </a:xfrm>
        </p:spPr>
        <p:txBody>
          <a:bodyPr>
            <a:normAutofit fontScale="70000" lnSpcReduction="20000"/>
          </a:bodyPr>
          <a:lstStyle/>
          <a:p>
            <a:pPr>
              <a:buNone/>
            </a:pPr>
            <a:r>
              <a:rPr lang="tr-TR" dirty="0" smtClean="0"/>
              <a:t>	</a:t>
            </a:r>
            <a:r>
              <a:rPr lang="tr-TR" b="1" dirty="0" smtClean="0">
                <a:solidFill>
                  <a:schemeClr val="tx1"/>
                </a:solidFill>
                <a:effectLst>
                  <a:outerShdw blurRad="38100" dist="38100" dir="2700000" algn="tl">
                    <a:srgbClr val="000000">
                      <a:alpha val="43137"/>
                    </a:srgbClr>
                  </a:outerShdw>
                </a:effectLst>
              </a:rPr>
              <a:t>BEDEN MUAYENESİ NEDİR ? </a:t>
            </a:r>
          </a:p>
          <a:p>
            <a:pPr>
              <a:buNone/>
            </a:pPr>
            <a:r>
              <a:rPr lang="tr-TR" dirty="0" smtClean="0">
                <a:solidFill>
                  <a:schemeClr val="tx1"/>
                </a:solidFill>
              </a:rPr>
              <a:t>	</a:t>
            </a:r>
          </a:p>
          <a:p>
            <a:pPr>
              <a:buNone/>
            </a:pPr>
            <a:r>
              <a:rPr lang="tr-TR" dirty="0" smtClean="0">
                <a:solidFill>
                  <a:schemeClr val="tx1"/>
                </a:solidFill>
              </a:rPr>
              <a:t>	Beden muayenesi, şüphelinin vücudunu, yapılacak olan “</a:t>
            </a:r>
            <a:r>
              <a:rPr lang="tr-TR" dirty="0" err="1" smtClean="0">
                <a:solidFill>
                  <a:schemeClr val="tx1"/>
                </a:solidFill>
              </a:rPr>
              <a:t>keşifin</a:t>
            </a:r>
            <a:r>
              <a:rPr lang="tr-TR" dirty="0" smtClean="0">
                <a:solidFill>
                  <a:schemeClr val="tx1"/>
                </a:solidFill>
              </a:rPr>
              <a:t> Objesi” ,olarak ele alır. </a:t>
            </a:r>
          </a:p>
          <a:p>
            <a:pPr>
              <a:buNone/>
            </a:pPr>
            <a:endParaRPr lang="tr-TR" dirty="0" smtClean="0">
              <a:solidFill>
                <a:schemeClr val="tx1"/>
              </a:solidFill>
            </a:endParaRPr>
          </a:p>
          <a:p>
            <a:pPr>
              <a:buNone/>
            </a:pPr>
            <a:r>
              <a:rPr lang="tr-TR" dirty="0" smtClean="0">
                <a:solidFill>
                  <a:schemeClr val="tx1"/>
                </a:solidFill>
              </a:rPr>
              <a:t>	</a:t>
            </a:r>
            <a:r>
              <a:rPr lang="tr-TR" b="1" dirty="0" smtClean="0">
                <a:solidFill>
                  <a:schemeClr val="tx1"/>
                </a:solidFill>
                <a:effectLst>
                  <a:outerShdw blurRad="38100" dist="38100" dir="2700000" algn="tl">
                    <a:srgbClr val="000000">
                      <a:alpha val="43137"/>
                    </a:srgbClr>
                  </a:outerShdw>
                </a:effectLst>
              </a:rPr>
              <a:t>CMK’YA GÖRE; </a:t>
            </a:r>
          </a:p>
          <a:p>
            <a:pPr>
              <a:buNone/>
            </a:pPr>
            <a:endParaRPr lang="tr-TR" b="1" dirty="0" smtClean="0">
              <a:solidFill>
                <a:schemeClr val="tx1"/>
              </a:solidFill>
              <a:effectLst>
                <a:outerShdw blurRad="38100" dist="38100" dir="2700000" algn="tl">
                  <a:srgbClr val="000000">
                    <a:alpha val="43137"/>
                  </a:srgbClr>
                </a:outerShdw>
              </a:effectLst>
            </a:endParaRPr>
          </a:p>
          <a:p>
            <a:pPr>
              <a:buNone/>
            </a:pPr>
            <a:r>
              <a:rPr lang="tr-TR" dirty="0" smtClean="0">
                <a:solidFill>
                  <a:schemeClr val="tx1"/>
                </a:solidFill>
              </a:rPr>
              <a:t>	İnsan bedeninden delil elde etme, “keşiftir” (CMK 83). </a:t>
            </a:r>
          </a:p>
          <a:p>
            <a:pPr>
              <a:buNone/>
            </a:pPr>
            <a:endParaRPr lang="tr-TR" dirty="0" smtClean="0">
              <a:solidFill>
                <a:schemeClr val="tx1"/>
              </a:solidFill>
            </a:endParaRPr>
          </a:p>
          <a:p>
            <a:pPr>
              <a:buNone/>
            </a:pPr>
            <a:r>
              <a:rPr lang="tr-TR" dirty="0" smtClean="0">
                <a:solidFill>
                  <a:schemeClr val="tx1"/>
                </a:solidFill>
              </a:rPr>
              <a:t>	</a:t>
            </a:r>
            <a:r>
              <a:rPr lang="tr-TR" b="1" dirty="0" smtClean="0">
                <a:solidFill>
                  <a:schemeClr val="tx1"/>
                </a:solidFill>
                <a:effectLst>
                  <a:outerShdw blurRad="38100" dist="38100" dir="2700000" algn="tl">
                    <a:srgbClr val="000000">
                      <a:alpha val="43137"/>
                    </a:srgbClr>
                  </a:outerShdw>
                </a:effectLst>
              </a:rPr>
              <a:t>CMK DA DELİL ELDE ETME; </a:t>
            </a:r>
          </a:p>
          <a:p>
            <a:pPr>
              <a:buNone/>
            </a:pPr>
            <a:endParaRPr lang="tr-TR" dirty="0" smtClean="0">
              <a:solidFill>
                <a:schemeClr val="tx1"/>
              </a:solidFill>
            </a:endParaRPr>
          </a:p>
          <a:p>
            <a:pPr>
              <a:buFont typeface="Wingdings" pitchFamily="2" charset="2"/>
              <a:buChar char="Ø"/>
            </a:pPr>
            <a:r>
              <a:rPr lang="tr-TR" dirty="0" smtClean="0">
                <a:solidFill>
                  <a:schemeClr val="tx1"/>
                </a:solidFill>
              </a:rPr>
              <a:t>Beden kullanılarak delil elde etme, </a:t>
            </a:r>
          </a:p>
          <a:p>
            <a:pPr>
              <a:buFont typeface="Wingdings" pitchFamily="2" charset="2"/>
              <a:buChar char="Ø"/>
            </a:pPr>
            <a:r>
              <a:rPr lang="tr-TR" dirty="0" smtClean="0">
                <a:solidFill>
                  <a:schemeClr val="tx1"/>
                </a:solidFill>
              </a:rPr>
              <a:t>Yer gösterme suretiyle(CMK 85), </a:t>
            </a:r>
          </a:p>
          <a:p>
            <a:pPr>
              <a:buFont typeface="Wingdings" pitchFamily="2" charset="2"/>
              <a:buChar char="Ø"/>
            </a:pPr>
            <a:r>
              <a:rPr lang="tr-TR" dirty="0" smtClean="0">
                <a:solidFill>
                  <a:schemeClr val="tx1"/>
                </a:solidFill>
              </a:rPr>
              <a:t>Yüzleştirmeyle (CMK 52/2), </a:t>
            </a:r>
          </a:p>
          <a:p>
            <a:pPr>
              <a:buNone/>
            </a:pPr>
            <a:endParaRPr lang="tr-TR" dirty="0" smtClean="0">
              <a:solidFill>
                <a:schemeClr val="tx1"/>
              </a:solidFill>
            </a:endParaRPr>
          </a:p>
          <a:p>
            <a:pPr algn="ctr">
              <a:buNone/>
            </a:pPr>
            <a:r>
              <a:rPr lang="tr-TR" sz="3600" dirty="0" smtClean="0">
                <a:solidFill>
                  <a:schemeClr val="tx1"/>
                </a:solidFill>
              </a:rPr>
              <a:t>Beden muayenesinin amacı, </a:t>
            </a:r>
          </a:p>
          <a:p>
            <a:pPr algn="ctr">
              <a:buNone/>
            </a:pPr>
            <a:r>
              <a:rPr lang="tr-TR" sz="3600" b="1" i="1" dirty="0" smtClean="0">
                <a:solidFill>
                  <a:schemeClr val="tx1"/>
                </a:solidFill>
              </a:rPr>
              <a:t>“bir suça ilişkin delil elde etmektir” </a:t>
            </a:r>
          </a:p>
          <a:p>
            <a:pPr algn="ctr">
              <a:buNone/>
            </a:pPr>
            <a:r>
              <a:rPr lang="tr-TR" sz="3600" dirty="0" smtClean="0">
                <a:solidFill>
                  <a:schemeClr val="tx1"/>
                </a:solidFill>
              </a:rPr>
              <a:t>(CMK 75/1)</a:t>
            </a:r>
          </a:p>
          <a:p>
            <a:endParaRPr lang="tr-TR" dirty="0"/>
          </a:p>
        </p:txBody>
      </p:sp>
      <p:sp>
        <p:nvSpPr>
          <p:cNvPr id="3" name="2 Başlık"/>
          <p:cNvSpPr>
            <a:spLocks noGrp="1"/>
          </p:cNvSpPr>
          <p:nvPr>
            <p:ph type="title"/>
          </p:nvPr>
        </p:nvSpPr>
        <p:spPr>
          <a:xfrm>
            <a:off x="467544" y="188640"/>
            <a:ext cx="8229600" cy="1252728"/>
          </a:xfrm>
        </p:spPr>
        <p:txBody>
          <a:bodyPr>
            <a:normAutofit/>
          </a:bodyPr>
          <a:lstStyle/>
          <a:p>
            <a:r>
              <a:rPr lang="tr-TR" sz="2800" dirty="0"/>
              <a:t>BEDEN </a:t>
            </a:r>
            <a:r>
              <a:rPr lang="tr-TR" sz="2800" dirty="0" smtClean="0"/>
              <a:t>MUAYENESİ </a:t>
            </a:r>
            <a:r>
              <a:rPr lang="tr-TR" sz="2800" dirty="0"/>
              <a:t>VE ÖRNEK </a:t>
            </a:r>
            <a:r>
              <a:rPr lang="tr-TR" sz="2800" dirty="0" smtClean="0"/>
              <a:t>ALMA</a:t>
            </a:r>
            <a:br>
              <a:rPr lang="tr-TR" sz="2800" dirty="0" smtClean="0"/>
            </a:br>
            <a:r>
              <a:rPr lang="tr-TR" sz="2800" dirty="0" smtClean="0"/>
              <a:t>(CMK)</a:t>
            </a:r>
            <a:endParaRPr lang="tr-TR"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2075050"/>
            <a:ext cx="6336704" cy="4278094"/>
          </a:xfrm>
          <a:prstGeom prst="rect">
            <a:avLst/>
          </a:prstGeom>
          <a:noFill/>
        </p:spPr>
        <p:txBody>
          <a:bodyPr wrap="square" rtlCol="0">
            <a:spAutoFit/>
          </a:bodyPr>
          <a:lstStyle/>
          <a:p>
            <a:pPr marL="285750" indent="-285750">
              <a:buFont typeface="Wingdings" pitchFamily="2" charset="2"/>
              <a:buChar char="q"/>
            </a:pPr>
            <a:r>
              <a:rPr lang="tr-TR" sz="1600" dirty="0">
                <a:solidFill>
                  <a:prstClr val="black"/>
                </a:solidFill>
              </a:rPr>
              <a:t>“Biyolojik çeşitlilik”, </a:t>
            </a:r>
            <a:endParaRPr lang="tr-TR" sz="1600" dirty="0" smtClean="0">
              <a:solidFill>
                <a:prstClr val="black"/>
              </a:solidFill>
            </a:endParaRPr>
          </a:p>
          <a:p>
            <a:r>
              <a:rPr lang="tr-TR" sz="1600" dirty="0" smtClean="0">
                <a:solidFill>
                  <a:prstClr val="black"/>
                </a:solidFill>
              </a:rPr>
              <a:t>diğerlerinin </a:t>
            </a:r>
            <a:r>
              <a:rPr lang="tr-TR" sz="1600" dirty="0">
                <a:solidFill>
                  <a:prstClr val="black"/>
                </a:solidFill>
              </a:rPr>
              <a:t>yanı sıra kara, deniz ve diğer su ekosistemleri ile bu ekosistemlerin bir parçası olduğu ekolojik kompleksler de dahil olmak üzere tüm kaynaklardan canlı organizmalar arasındaki farklılaşma anlamındadır; türlerin kendi içindeki ve türler arasındaki çeşitlilik ve ekosistem çeşitliliği de buna dahildir.</a:t>
            </a:r>
          </a:p>
          <a:p>
            <a:pPr marL="285750" indent="-285750">
              <a:buFontTx/>
              <a:buChar char="-"/>
            </a:pPr>
            <a:endParaRPr lang="tr-TR" sz="1600" dirty="0">
              <a:solidFill>
                <a:prstClr val="black"/>
              </a:solidFill>
            </a:endParaRPr>
          </a:p>
          <a:p>
            <a:pPr marL="285750" indent="-285750">
              <a:buFont typeface="Wingdings" pitchFamily="2" charset="2"/>
              <a:buChar char="q"/>
            </a:pPr>
            <a:r>
              <a:rPr lang="tr-TR" sz="1600" dirty="0">
                <a:solidFill>
                  <a:prstClr val="black"/>
                </a:solidFill>
              </a:rPr>
              <a:t>“Biyolojik kaynaklar”, </a:t>
            </a:r>
            <a:endParaRPr lang="tr-TR" sz="1600" dirty="0" smtClean="0">
              <a:solidFill>
                <a:prstClr val="black"/>
              </a:solidFill>
            </a:endParaRPr>
          </a:p>
          <a:p>
            <a:r>
              <a:rPr lang="tr-TR" sz="1600" dirty="0" smtClean="0">
                <a:solidFill>
                  <a:prstClr val="black"/>
                </a:solidFill>
              </a:rPr>
              <a:t>genetik </a:t>
            </a:r>
            <a:r>
              <a:rPr lang="tr-TR" sz="1600" dirty="0">
                <a:solidFill>
                  <a:prstClr val="black"/>
                </a:solidFill>
              </a:rPr>
              <a:t>kaynakları, organizmaları veya parçalarını, popülasyonları veya ekosistemlerin insanlık için şimdiden veya gelecekte kullanım imkanı veya değeri olan diğer </a:t>
            </a:r>
            <a:r>
              <a:rPr lang="tr-TR" sz="1600" dirty="0" err="1">
                <a:solidFill>
                  <a:prstClr val="black"/>
                </a:solidFill>
              </a:rPr>
              <a:t>biyotik</a:t>
            </a:r>
            <a:r>
              <a:rPr lang="tr-TR" sz="1600" dirty="0">
                <a:solidFill>
                  <a:prstClr val="black"/>
                </a:solidFill>
              </a:rPr>
              <a:t> unsurlarını kapsar,</a:t>
            </a:r>
          </a:p>
          <a:p>
            <a:pPr marL="285750" indent="-285750">
              <a:buFontTx/>
              <a:buChar char="-"/>
            </a:pPr>
            <a:endParaRPr lang="tr-TR" sz="1600" dirty="0">
              <a:solidFill>
                <a:prstClr val="black"/>
              </a:solidFill>
            </a:endParaRPr>
          </a:p>
          <a:p>
            <a:pPr marL="285750" indent="-285750">
              <a:buFont typeface="Wingdings" pitchFamily="2" charset="2"/>
              <a:buChar char="q"/>
            </a:pPr>
            <a:r>
              <a:rPr lang="tr-TR" sz="1600" dirty="0">
                <a:solidFill>
                  <a:prstClr val="black"/>
                </a:solidFill>
              </a:rPr>
              <a:t>“</a:t>
            </a:r>
            <a:r>
              <a:rPr lang="tr-TR" sz="1600" dirty="0" err="1">
                <a:solidFill>
                  <a:prstClr val="black"/>
                </a:solidFill>
              </a:rPr>
              <a:t>Biyoteknoloji</a:t>
            </a:r>
            <a:r>
              <a:rPr lang="tr-TR" sz="1600" dirty="0">
                <a:solidFill>
                  <a:prstClr val="black"/>
                </a:solidFill>
              </a:rPr>
              <a:t>”, </a:t>
            </a:r>
            <a:endParaRPr lang="tr-TR" sz="1600" dirty="0" smtClean="0">
              <a:solidFill>
                <a:prstClr val="black"/>
              </a:solidFill>
            </a:endParaRPr>
          </a:p>
          <a:p>
            <a:r>
              <a:rPr lang="tr-TR" sz="1600" dirty="0" smtClean="0">
                <a:solidFill>
                  <a:prstClr val="black"/>
                </a:solidFill>
              </a:rPr>
              <a:t>özgün </a:t>
            </a:r>
            <a:r>
              <a:rPr lang="tr-TR" sz="1600" dirty="0">
                <a:solidFill>
                  <a:prstClr val="black"/>
                </a:solidFill>
              </a:rPr>
              <a:t>bir kullanım amacıyla ürünler veya prosesler meydana getirmek veya </a:t>
            </a:r>
            <a:r>
              <a:rPr lang="tr-TR" sz="1600" dirty="0" err="1">
                <a:solidFill>
                  <a:prstClr val="black"/>
                </a:solidFill>
              </a:rPr>
              <a:t>varolanları</a:t>
            </a:r>
            <a:r>
              <a:rPr lang="tr-TR" sz="1600" dirty="0">
                <a:solidFill>
                  <a:prstClr val="black"/>
                </a:solidFill>
              </a:rPr>
              <a:t> değişime uğratmak üzere biyolojik sistemlerin, canlı organizmaların veya bunların türevlerinin kullanıldığı her türlü teknolojik uygulama anlamındadır.</a:t>
            </a:r>
          </a:p>
        </p:txBody>
      </p:sp>
      <p:sp>
        <p:nvSpPr>
          <p:cNvPr id="7" name="Metin kutusu 6"/>
          <p:cNvSpPr txBox="1"/>
          <p:nvPr/>
        </p:nvSpPr>
        <p:spPr>
          <a:xfrm>
            <a:off x="327879" y="4053916"/>
            <a:ext cx="208388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TERİMLER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0215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340768"/>
            <a:ext cx="8712967" cy="4785395"/>
          </a:xfrm>
        </p:spPr>
        <p:txBody>
          <a:bodyPr>
            <a:normAutofit fontScale="62500" lnSpcReduction="20000"/>
          </a:bodyPr>
          <a:lstStyle/>
          <a:p>
            <a:endParaRPr lang="tr-TR" dirty="0" smtClean="0"/>
          </a:p>
          <a:p>
            <a:endParaRPr lang="tr-TR" dirty="0" smtClean="0"/>
          </a:p>
          <a:p>
            <a:pPr>
              <a:buFont typeface="Wingdings" pitchFamily="2" charset="2"/>
              <a:buChar char="Ø"/>
            </a:pPr>
            <a:r>
              <a:rPr lang="en-US" dirty="0" smtClean="0">
                <a:solidFill>
                  <a:schemeClr val="tx1"/>
                </a:solidFill>
              </a:rPr>
              <a:t>CMK m.75/1 </a:t>
            </a:r>
            <a:r>
              <a:rPr lang="en-US" dirty="0" err="1" smtClean="0">
                <a:solidFill>
                  <a:schemeClr val="tx1"/>
                </a:solidFill>
              </a:rPr>
              <a:t>uyarınca</a:t>
            </a:r>
            <a:r>
              <a:rPr lang="tr-TR" dirty="0" smtClean="0">
                <a:solidFill>
                  <a:schemeClr val="tx1"/>
                </a:solidFill>
              </a:rPr>
              <a:t> </a:t>
            </a:r>
            <a:r>
              <a:rPr lang="en-US" dirty="0" smtClean="0">
                <a:solidFill>
                  <a:schemeClr val="tx1"/>
                </a:solidFill>
              </a:rPr>
              <a:t>2 </a:t>
            </a:r>
            <a:r>
              <a:rPr lang="en-US" dirty="0" err="1" smtClean="0">
                <a:solidFill>
                  <a:schemeClr val="tx1"/>
                </a:solidFill>
              </a:rPr>
              <a:t>yıldan</a:t>
            </a:r>
            <a:r>
              <a:rPr lang="en-US" dirty="0" smtClean="0">
                <a:solidFill>
                  <a:schemeClr val="tx1"/>
                </a:solidFill>
              </a:rPr>
              <a:t> </a:t>
            </a:r>
            <a:r>
              <a:rPr lang="en-US" dirty="0" err="1" smtClean="0">
                <a:solidFill>
                  <a:schemeClr val="tx1"/>
                </a:solidFill>
              </a:rPr>
              <a:t>fazla</a:t>
            </a:r>
            <a:r>
              <a:rPr lang="en-US" dirty="0" smtClean="0">
                <a:solidFill>
                  <a:schemeClr val="tx1"/>
                </a:solidFill>
              </a:rPr>
              <a:t> </a:t>
            </a:r>
            <a:r>
              <a:rPr lang="en-US" dirty="0" err="1" smtClean="0">
                <a:solidFill>
                  <a:schemeClr val="tx1"/>
                </a:solidFill>
              </a:rPr>
              <a:t>ceza</a:t>
            </a:r>
            <a:r>
              <a:rPr lang="en-US" dirty="0" smtClean="0">
                <a:solidFill>
                  <a:schemeClr val="tx1"/>
                </a:solidFill>
              </a:rPr>
              <a:t> </a:t>
            </a:r>
            <a:r>
              <a:rPr lang="en-US" dirty="0" err="1" smtClean="0">
                <a:solidFill>
                  <a:schemeClr val="tx1"/>
                </a:solidFill>
              </a:rPr>
              <a:t>gerektiren</a:t>
            </a:r>
            <a:r>
              <a:rPr lang="en-US" dirty="0" smtClean="0">
                <a:solidFill>
                  <a:schemeClr val="tx1"/>
                </a:solidFill>
              </a:rPr>
              <a:t> </a:t>
            </a:r>
            <a:r>
              <a:rPr lang="en-US" dirty="0" err="1" smtClean="0">
                <a:solidFill>
                  <a:schemeClr val="tx1"/>
                </a:solidFill>
              </a:rPr>
              <a:t>suçlar</a:t>
            </a:r>
            <a:r>
              <a:rPr lang="en-US" dirty="0" smtClean="0">
                <a:solidFill>
                  <a:schemeClr val="tx1"/>
                </a:solidFill>
              </a:rPr>
              <a:t> </a:t>
            </a:r>
            <a:r>
              <a:rPr lang="en-US" dirty="0" err="1" smtClean="0">
                <a:solidFill>
                  <a:schemeClr val="tx1"/>
                </a:solidFill>
              </a:rPr>
              <a:t>için</a:t>
            </a:r>
            <a:r>
              <a:rPr lang="tr-TR" dirty="0" smtClean="0">
                <a:solidFill>
                  <a:schemeClr val="tx1"/>
                </a:solidFill>
              </a:rPr>
              <a:t> b</a:t>
            </a:r>
            <a:r>
              <a:rPr lang="en-US" dirty="0" err="1" smtClean="0">
                <a:solidFill>
                  <a:schemeClr val="tx1"/>
                </a:solidFill>
              </a:rPr>
              <a:t>ir</a:t>
            </a:r>
            <a:r>
              <a:rPr lang="en-US" dirty="0" smtClean="0">
                <a:solidFill>
                  <a:schemeClr val="tx1"/>
                </a:solidFill>
              </a:rPr>
              <a:t> </a:t>
            </a:r>
            <a:r>
              <a:rPr lang="en-US" dirty="0" err="1" smtClean="0">
                <a:solidFill>
                  <a:schemeClr val="tx1"/>
                </a:solidFill>
              </a:rPr>
              <a:t>suça</a:t>
            </a:r>
            <a:r>
              <a:rPr lang="en-US" dirty="0" smtClean="0">
                <a:solidFill>
                  <a:schemeClr val="tx1"/>
                </a:solidFill>
              </a:rPr>
              <a:t> </a:t>
            </a:r>
            <a:r>
              <a:rPr lang="en-US" dirty="0" err="1" smtClean="0">
                <a:solidFill>
                  <a:schemeClr val="tx1"/>
                </a:solidFill>
              </a:rPr>
              <a:t>ilişkin</a:t>
            </a:r>
            <a:r>
              <a:rPr lang="en-US" dirty="0" smtClean="0">
                <a:solidFill>
                  <a:schemeClr val="tx1"/>
                </a:solidFill>
              </a:rPr>
              <a:t> </a:t>
            </a:r>
            <a:r>
              <a:rPr lang="en-US" dirty="0" err="1" smtClean="0">
                <a:solidFill>
                  <a:schemeClr val="tx1"/>
                </a:solidFill>
              </a:rPr>
              <a:t>delil</a:t>
            </a:r>
            <a:r>
              <a:rPr lang="en-US" dirty="0" smtClean="0">
                <a:solidFill>
                  <a:schemeClr val="tx1"/>
                </a:solidFill>
              </a:rPr>
              <a:t> </a:t>
            </a:r>
            <a:r>
              <a:rPr lang="en-US" dirty="0" err="1" smtClean="0">
                <a:solidFill>
                  <a:schemeClr val="tx1"/>
                </a:solidFill>
              </a:rPr>
              <a:t>elde</a:t>
            </a:r>
            <a:r>
              <a:rPr lang="en-US" dirty="0" smtClean="0">
                <a:solidFill>
                  <a:schemeClr val="tx1"/>
                </a:solidFill>
              </a:rPr>
              <a:t> </a:t>
            </a:r>
            <a:r>
              <a:rPr lang="en-US" dirty="0" err="1" smtClean="0">
                <a:solidFill>
                  <a:schemeClr val="tx1"/>
                </a:solidFill>
              </a:rPr>
              <a:t>etmek</a:t>
            </a:r>
            <a:r>
              <a:rPr lang="en-US" dirty="0" smtClean="0">
                <a:solidFill>
                  <a:schemeClr val="tx1"/>
                </a:solidFill>
              </a:rPr>
              <a:t> </a:t>
            </a:r>
            <a:r>
              <a:rPr lang="en-US" dirty="0" err="1" smtClean="0">
                <a:solidFill>
                  <a:schemeClr val="tx1"/>
                </a:solidFill>
              </a:rPr>
              <a:t>için</a:t>
            </a:r>
            <a:r>
              <a:rPr lang="en-US" dirty="0" smtClean="0">
                <a:solidFill>
                  <a:schemeClr val="tx1"/>
                </a:solidFill>
              </a:rPr>
              <a:t> </a:t>
            </a:r>
            <a:r>
              <a:rPr lang="en-US" dirty="0" err="1" smtClean="0">
                <a:solidFill>
                  <a:schemeClr val="tx1"/>
                </a:solidFill>
              </a:rPr>
              <a:t>şüpheli</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sanık</a:t>
            </a:r>
            <a:r>
              <a:rPr lang="en-US" dirty="0" smtClean="0">
                <a:solidFill>
                  <a:schemeClr val="tx1"/>
                </a:solidFill>
              </a:rPr>
              <a:t> </a:t>
            </a:r>
            <a:r>
              <a:rPr lang="en-US" dirty="0" err="1" smtClean="0">
                <a:solidFill>
                  <a:schemeClr val="tx1"/>
                </a:solidFill>
              </a:rPr>
              <a:t>üzerinde</a:t>
            </a:r>
            <a:r>
              <a:rPr lang="en-US" dirty="0" smtClean="0">
                <a:solidFill>
                  <a:schemeClr val="tx1"/>
                </a:solidFill>
              </a:rPr>
              <a:t> </a:t>
            </a:r>
            <a:r>
              <a:rPr lang="en-US" dirty="0" err="1" smtClean="0">
                <a:solidFill>
                  <a:schemeClr val="tx1"/>
                </a:solidFill>
              </a:rPr>
              <a:t>iç</a:t>
            </a:r>
            <a:r>
              <a:rPr lang="en-US" dirty="0" smtClean="0">
                <a:solidFill>
                  <a:schemeClr val="tx1"/>
                </a:solidFill>
              </a:rPr>
              <a:t> </a:t>
            </a:r>
            <a:r>
              <a:rPr lang="en-US" dirty="0" err="1" smtClean="0">
                <a:solidFill>
                  <a:schemeClr val="tx1"/>
                </a:solidFill>
              </a:rPr>
              <a:t>beden</a:t>
            </a:r>
            <a:r>
              <a:rPr lang="en-US" dirty="0" smtClean="0">
                <a:solidFill>
                  <a:schemeClr val="tx1"/>
                </a:solidFill>
              </a:rPr>
              <a:t> </a:t>
            </a:r>
            <a:r>
              <a:rPr lang="en-US" dirty="0" err="1" smtClean="0">
                <a:solidFill>
                  <a:schemeClr val="tx1"/>
                </a:solidFill>
              </a:rPr>
              <a:t>muayenesi</a:t>
            </a:r>
            <a:r>
              <a:rPr lang="en-US" dirty="0" smtClean="0">
                <a:solidFill>
                  <a:schemeClr val="tx1"/>
                </a:solidFill>
              </a:rPr>
              <a:t> </a:t>
            </a:r>
            <a:r>
              <a:rPr lang="en-US" dirty="0" err="1" smtClean="0">
                <a:solidFill>
                  <a:schemeClr val="tx1"/>
                </a:solidFill>
              </a:rPr>
              <a:t>yapılabilmesine</a:t>
            </a:r>
            <a:r>
              <a:rPr lang="en-US" dirty="0" smtClean="0">
                <a:solidFill>
                  <a:schemeClr val="tx1"/>
                </a:solidFill>
              </a:rPr>
              <a:t> </a:t>
            </a:r>
            <a:r>
              <a:rPr lang="en-US" dirty="0" err="1" smtClean="0">
                <a:solidFill>
                  <a:schemeClr val="tx1"/>
                </a:solidFill>
              </a:rPr>
              <a:t>ya</a:t>
            </a:r>
            <a:r>
              <a:rPr lang="en-US" dirty="0" smtClean="0">
                <a:solidFill>
                  <a:schemeClr val="tx1"/>
                </a:solidFill>
              </a:rPr>
              <a:t> da </a:t>
            </a:r>
            <a:r>
              <a:rPr lang="en-US" dirty="0" err="1" smtClean="0">
                <a:solidFill>
                  <a:schemeClr val="tx1"/>
                </a:solidFill>
              </a:rPr>
              <a:t>vücuttan</a:t>
            </a:r>
            <a:r>
              <a:rPr lang="en-US" dirty="0" smtClean="0">
                <a:solidFill>
                  <a:schemeClr val="tx1"/>
                </a:solidFill>
              </a:rPr>
              <a:t> </a:t>
            </a:r>
            <a:r>
              <a:rPr lang="en-US" dirty="0" err="1" smtClean="0">
                <a:solidFill>
                  <a:schemeClr val="tx1"/>
                </a:solidFill>
              </a:rPr>
              <a:t>kan</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benzeri</a:t>
            </a:r>
            <a:r>
              <a:rPr lang="en-US" dirty="0" smtClean="0">
                <a:solidFill>
                  <a:schemeClr val="tx1"/>
                </a:solidFill>
              </a:rPr>
              <a:t> </a:t>
            </a:r>
            <a:r>
              <a:rPr lang="en-US" dirty="0" err="1" smtClean="0">
                <a:solidFill>
                  <a:schemeClr val="tx1"/>
                </a:solidFill>
              </a:rPr>
              <a:t>biyolojik</a:t>
            </a:r>
            <a:r>
              <a:rPr lang="en-US" dirty="0" smtClean="0">
                <a:solidFill>
                  <a:schemeClr val="tx1"/>
                </a:solidFill>
              </a:rPr>
              <a:t> </a:t>
            </a:r>
            <a:r>
              <a:rPr lang="en-US" dirty="0" err="1" smtClean="0">
                <a:solidFill>
                  <a:schemeClr val="tx1"/>
                </a:solidFill>
              </a:rPr>
              <a:t>örneklerle</a:t>
            </a:r>
            <a:r>
              <a:rPr lang="en-US" dirty="0" smtClean="0">
                <a:solidFill>
                  <a:schemeClr val="tx1"/>
                </a:solidFill>
              </a:rPr>
              <a:t> </a:t>
            </a:r>
            <a:r>
              <a:rPr lang="en-US" dirty="0" err="1" smtClean="0">
                <a:solidFill>
                  <a:schemeClr val="tx1"/>
                </a:solidFill>
              </a:rPr>
              <a:t>saç</a:t>
            </a:r>
            <a:r>
              <a:rPr lang="en-US" dirty="0" smtClean="0">
                <a:solidFill>
                  <a:schemeClr val="tx1"/>
                </a:solidFill>
              </a:rPr>
              <a:t>, </a:t>
            </a:r>
            <a:r>
              <a:rPr lang="en-US" dirty="0" err="1" smtClean="0">
                <a:solidFill>
                  <a:schemeClr val="tx1"/>
                </a:solidFill>
              </a:rPr>
              <a:t>tükürük</a:t>
            </a:r>
            <a:r>
              <a:rPr lang="en-US" dirty="0" smtClean="0">
                <a:solidFill>
                  <a:schemeClr val="tx1"/>
                </a:solidFill>
              </a:rPr>
              <a:t>, </a:t>
            </a:r>
            <a:r>
              <a:rPr lang="en-US" dirty="0" err="1" smtClean="0">
                <a:solidFill>
                  <a:schemeClr val="tx1"/>
                </a:solidFill>
              </a:rPr>
              <a:t>tırnak</a:t>
            </a:r>
            <a:r>
              <a:rPr lang="en-US" dirty="0" smtClean="0">
                <a:solidFill>
                  <a:schemeClr val="tx1"/>
                </a:solidFill>
              </a:rPr>
              <a:t> </a:t>
            </a:r>
            <a:r>
              <a:rPr lang="en-US" dirty="0" err="1" smtClean="0">
                <a:solidFill>
                  <a:schemeClr val="tx1"/>
                </a:solidFill>
              </a:rPr>
              <a:t>gibi</a:t>
            </a:r>
            <a:r>
              <a:rPr lang="en-US" dirty="0" smtClean="0">
                <a:solidFill>
                  <a:schemeClr val="tx1"/>
                </a:solidFill>
              </a:rPr>
              <a:t> </a:t>
            </a:r>
            <a:r>
              <a:rPr lang="en-US" dirty="0" err="1" smtClean="0">
                <a:solidFill>
                  <a:schemeClr val="tx1"/>
                </a:solidFill>
              </a:rPr>
              <a:t>örnekler</a:t>
            </a:r>
            <a:r>
              <a:rPr lang="en-US" dirty="0" smtClean="0">
                <a:solidFill>
                  <a:schemeClr val="tx1"/>
                </a:solidFill>
              </a:rPr>
              <a:t> </a:t>
            </a:r>
            <a:r>
              <a:rPr lang="en-US" dirty="0" err="1" smtClean="0">
                <a:solidFill>
                  <a:schemeClr val="tx1"/>
                </a:solidFill>
              </a:rPr>
              <a:t>alınabilmesine</a:t>
            </a:r>
            <a:r>
              <a:rPr lang="en-US" dirty="0" smtClean="0">
                <a:solidFill>
                  <a:schemeClr val="tx1"/>
                </a:solidFill>
              </a:rPr>
              <a:t>; </a:t>
            </a:r>
            <a:r>
              <a:rPr lang="en-US" dirty="0" err="1" smtClean="0">
                <a:solidFill>
                  <a:schemeClr val="tx1"/>
                </a:solidFill>
              </a:rPr>
              <a:t>Cumhuriyet</a:t>
            </a:r>
            <a:r>
              <a:rPr lang="en-US" dirty="0" smtClean="0">
                <a:solidFill>
                  <a:schemeClr val="tx1"/>
                </a:solidFill>
              </a:rPr>
              <a:t> </a:t>
            </a:r>
            <a:r>
              <a:rPr lang="tr-TR" dirty="0" smtClean="0">
                <a:solidFill>
                  <a:schemeClr val="tx1"/>
                </a:solidFill>
              </a:rPr>
              <a:t>S</a:t>
            </a:r>
            <a:r>
              <a:rPr lang="en-US" dirty="0" err="1" smtClean="0">
                <a:solidFill>
                  <a:schemeClr val="tx1"/>
                </a:solidFill>
              </a:rPr>
              <a:t>avcısı</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mağdurun</a:t>
            </a:r>
            <a:r>
              <a:rPr lang="en-US" dirty="0" smtClean="0">
                <a:solidFill>
                  <a:schemeClr val="tx1"/>
                </a:solidFill>
              </a:rPr>
              <a:t> </a:t>
            </a:r>
            <a:r>
              <a:rPr lang="en-US" dirty="0" err="1" smtClean="0">
                <a:solidFill>
                  <a:schemeClr val="tx1"/>
                </a:solidFill>
              </a:rPr>
              <a:t>istemiyle</a:t>
            </a:r>
            <a:r>
              <a:rPr lang="en-US" dirty="0" smtClean="0">
                <a:solidFill>
                  <a:schemeClr val="tx1"/>
                </a:solidFill>
              </a:rPr>
              <a:t> </a:t>
            </a:r>
            <a:r>
              <a:rPr lang="en-US" dirty="0" err="1" smtClean="0">
                <a:solidFill>
                  <a:schemeClr val="tx1"/>
                </a:solidFill>
              </a:rPr>
              <a:t>ya</a:t>
            </a:r>
            <a:r>
              <a:rPr lang="en-US" dirty="0" smtClean="0">
                <a:solidFill>
                  <a:schemeClr val="tx1"/>
                </a:solidFill>
              </a:rPr>
              <a:t> da </a:t>
            </a:r>
            <a:r>
              <a:rPr lang="en-US" dirty="0" err="1" smtClean="0">
                <a:solidFill>
                  <a:schemeClr val="tx1"/>
                </a:solidFill>
              </a:rPr>
              <a:t>re'sen</a:t>
            </a:r>
            <a:r>
              <a:rPr lang="en-US" dirty="0" smtClean="0">
                <a:solidFill>
                  <a:schemeClr val="tx1"/>
                </a:solidFill>
              </a:rPr>
              <a:t> </a:t>
            </a:r>
            <a:r>
              <a:rPr lang="en-US" dirty="0" err="1" smtClean="0">
                <a:solidFill>
                  <a:schemeClr val="tx1"/>
                </a:solidFill>
              </a:rPr>
              <a:t>hâkim</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mahkeme</a:t>
            </a:r>
            <a:r>
              <a:rPr lang="en-US" dirty="0" smtClean="0">
                <a:solidFill>
                  <a:schemeClr val="tx1"/>
                </a:solidFill>
              </a:rPr>
              <a:t>, </a:t>
            </a:r>
            <a:r>
              <a:rPr lang="en-US" dirty="0" err="1" smtClean="0">
                <a:solidFill>
                  <a:schemeClr val="tx1"/>
                </a:solidFill>
              </a:rPr>
              <a:t>gecikmesinde</a:t>
            </a:r>
            <a:r>
              <a:rPr lang="en-US" dirty="0" smtClean="0">
                <a:solidFill>
                  <a:schemeClr val="tx1"/>
                </a:solidFill>
              </a:rPr>
              <a:t> </a:t>
            </a:r>
            <a:r>
              <a:rPr lang="en-US" dirty="0" err="1" smtClean="0">
                <a:solidFill>
                  <a:schemeClr val="tx1"/>
                </a:solidFill>
              </a:rPr>
              <a:t>sakınca</a:t>
            </a:r>
            <a:r>
              <a:rPr lang="en-US" dirty="0" smtClean="0">
                <a:solidFill>
                  <a:schemeClr val="tx1"/>
                </a:solidFill>
              </a:rPr>
              <a:t> </a:t>
            </a:r>
            <a:r>
              <a:rPr lang="en-US" dirty="0" err="1" smtClean="0">
                <a:solidFill>
                  <a:schemeClr val="tx1"/>
                </a:solidFill>
              </a:rPr>
              <a:t>bulunan</a:t>
            </a:r>
            <a:r>
              <a:rPr lang="en-US" dirty="0" smtClean="0">
                <a:solidFill>
                  <a:schemeClr val="tx1"/>
                </a:solidFill>
              </a:rPr>
              <a:t> </a:t>
            </a:r>
            <a:r>
              <a:rPr lang="en-US" dirty="0" err="1" smtClean="0">
                <a:solidFill>
                  <a:schemeClr val="tx1"/>
                </a:solidFill>
              </a:rPr>
              <a:t>hâllerde</a:t>
            </a:r>
            <a:r>
              <a:rPr lang="en-US" dirty="0" smtClean="0">
                <a:solidFill>
                  <a:schemeClr val="tx1"/>
                </a:solidFill>
              </a:rPr>
              <a:t> </a:t>
            </a:r>
            <a:r>
              <a:rPr lang="en-US" dirty="0" err="1" smtClean="0">
                <a:solidFill>
                  <a:schemeClr val="tx1"/>
                </a:solidFill>
              </a:rPr>
              <a:t>Cumhuriyet</a:t>
            </a:r>
            <a:r>
              <a:rPr lang="en-US" dirty="0" smtClean="0">
                <a:solidFill>
                  <a:schemeClr val="tx1"/>
                </a:solidFill>
              </a:rPr>
              <a:t> </a:t>
            </a:r>
            <a:r>
              <a:rPr lang="tr-TR" dirty="0" smtClean="0">
                <a:solidFill>
                  <a:schemeClr val="tx1"/>
                </a:solidFill>
              </a:rPr>
              <a:t>S</a:t>
            </a:r>
            <a:r>
              <a:rPr lang="en-US" dirty="0" err="1" smtClean="0">
                <a:solidFill>
                  <a:schemeClr val="tx1"/>
                </a:solidFill>
              </a:rPr>
              <a:t>avcısı</a:t>
            </a:r>
            <a:r>
              <a:rPr lang="en-US" dirty="0" smtClean="0">
                <a:solidFill>
                  <a:schemeClr val="tx1"/>
                </a:solidFill>
              </a:rPr>
              <a:t> </a:t>
            </a:r>
            <a:r>
              <a:rPr lang="en-US" dirty="0" err="1" smtClean="0">
                <a:solidFill>
                  <a:schemeClr val="tx1"/>
                </a:solidFill>
              </a:rPr>
              <a:t>tarafından</a:t>
            </a:r>
            <a:r>
              <a:rPr lang="en-US" dirty="0" smtClean="0">
                <a:solidFill>
                  <a:schemeClr val="tx1"/>
                </a:solidFill>
              </a:rPr>
              <a:t> </a:t>
            </a:r>
            <a:r>
              <a:rPr lang="en-US" dirty="0" err="1" smtClean="0">
                <a:solidFill>
                  <a:schemeClr val="tx1"/>
                </a:solidFill>
              </a:rPr>
              <a:t>karar</a:t>
            </a:r>
            <a:r>
              <a:rPr lang="en-US" dirty="0" smtClean="0">
                <a:solidFill>
                  <a:schemeClr val="tx1"/>
                </a:solidFill>
              </a:rPr>
              <a:t> </a:t>
            </a:r>
            <a:r>
              <a:rPr lang="en-US" dirty="0" err="1" smtClean="0">
                <a:solidFill>
                  <a:schemeClr val="tx1"/>
                </a:solidFill>
              </a:rPr>
              <a:t>verilebilir</a:t>
            </a:r>
            <a:r>
              <a:rPr lang="en-US" dirty="0" smtClean="0">
                <a:solidFill>
                  <a:schemeClr val="tx1"/>
                </a:solidFill>
              </a:rPr>
              <a:t>. </a:t>
            </a:r>
            <a:endParaRPr lang="tr-TR" dirty="0" smtClean="0">
              <a:solidFill>
                <a:schemeClr val="tx1"/>
              </a:solidFill>
            </a:endParaRPr>
          </a:p>
          <a:p>
            <a:pPr>
              <a:buFont typeface="Wingdings" pitchFamily="2" charset="2"/>
              <a:buChar char="Ø"/>
            </a:pPr>
            <a:endParaRPr lang="tr-TR" dirty="0">
              <a:solidFill>
                <a:schemeClr val="tx1"/>
              </a:solidFill>
            </a:endParaRPr>
          </a:p>
          <a:p>
            <a:pPr>
              <a:buFont typeface="Wingdings" pitchFamily="2" charset="2"/>
              <a:buChar char="Ø"/>
            </a:pPr>
            <a:r>
              <a:rPr lang="en-US" dirty="0" err="1" smtClean="0">
                <a:solidFill>
                  <a:schemeClr val="tx1"/>
                </a:solidFill>
              </a:rPr>
              <a:t>Cumhuriyet</a:t>
            </a:r>
            <a:r>
              <a:rPr lang="en-US" dirty="0" smtClean="0">
                <a:solidFill>
                  <a:schemeClr val="tx1"/>
                </a:solidFill>
              </a:rPr>
              <a:t> </a:t>
            </a:r>
            <a:r>
              <a:rPr lang="tr-TR" dirty="0" err="1">
                <a:solidFill>
                  <a:schemeClr val="tx1"/>
                </a:solidFill>
              </a:rPr>
              <a:t>S</a:t>
            </a:r>
            <a:r>
              <a:rPr lang="en-US" dirty="0" err="1" smtClean="0">
                <a:solidFill>
                  <a:schemeClr val="tx1"/>
                </a:solidFill>
              </a:rPr>
              <a:t>avcısının</a:t>
            </a:r>
            <a:r>
              <a:rPr lang="en-US" dirty="0" smtClean="0">
                <a:solidFill>
                  <a:schemeClr val="tx1"/>
                </a:solidFill>
              </a:rPr>
              <a:t> </a:t>
            </a:r>
            <a:r>
              <a:rPr lang="en-US" dirty="0" err="1" smtClean="0">
                <a:solidFill>
                  <a:schemeClr val="tx1"/>
                </a:solidFill>
              </a:rPr>
              <a:t>kararı</a:t>
            </a:r>
            <a:r>
              <a:rPr lang="en-US" dirty="0" smtClean="0">
                <a:solidFill>
                  <a:schemeClr val="tx1"/>
                </a:solidFill>
              </a:rPr>
              <a:t>, </a:t>
            </a:r>
            <a:r>
              <a:rPr lang="en-US" dirty="0" err="1" smtClean="0">
                <a:solidFill>
                  <a:schemeClr val="tx1"/>
                </a:solidFill>
              </a:rPr>
              <a:t>yirmidört</a:t>
            </a:r>
            <a:r>
              <a:rPr lang="en-US" dirty="0" smtClean="0">
                <a:solidFill>
                  <a:schemeClr val="tx1"/>
                </a:solidFill>
              </a:rPr>
              <a:t> </a:t>
            </a:r>
            <a:r>
              <a:rPr lang="en-US" dirty="0" err="1" smtClean="0">
                <a:solidFill>
                  <a:schemeClr val="tx1"/>
                </a:solidFill>
              </a:rPr>
              <a:t>saat</a:t>
            </a:r>
            <a:r>
              <a:rPr lang="en-US" dirty="0" smtClean="0">
                <a:solidFill>
                  <a:schemeClr val="tx1"/>
                </a:solidFill>
              </a:rPr>
              <a:t> </a:t>
            </a:r>
            <a:r>
              <a:rPr lang="en-US" dirty="0" err="1" smtClean="0">
                <a:solidFill>
                  <a:schemeClr val="tx1"/>
                </a:solidFill>
              </a:rPr>
              <a:t>içinde</a:t>
            </a:r>
            <a:r>
              <a:rPr lang="en-US" dirty="0" smtClean="0">
                <a:solidFill>
                  <a:schemeClr val="tx1"/>
                </a:solidFill>
              </a:rPr>
              <a:t> </a:t>
            </a:r>
            <a:r>
              <a:rPr lang="en-US" dirty="0" err="1" smtClean="0">
                <a:solidFill>
                  <a:schemeClr val="tx1"/>
                </a:solidFill>
              </a:rPr>
              <a:t>hâkim</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mahkemenin</a:t>
            </a:r>
            <a:r>
              <a:rPr lang="en-US" dirty="0" smtClean="0">
                <a:solidFill>
                  <a:schemeClr val="tx1"/>
                </a:solidFill>
              </a:rPr>
              <a:t> </a:t>
            </a:r>
            <a:r>
              <a:rPr lang="en-US" dirty="0" err="1" smtClean="0">
                <a:solidFill>
                  <a:schemeClr val="tx1"/>
                </a:solidFill>
              </a:rPr>
              <a:t>onayına</a:t>
            </a:r>
            <a:r>
              <a:rPr lang="en-US" dirty="0" smtClean="0">
                <a:solidFill>
                  <a:schemeClr val="tx1"/>
                </a:solidFill>
              </a:rPr>
              <a:t> </a:t>
            </a:r>
            <a:r>
              <a:rPr lang="en-US" dirty="0" err="1" smtClean="0">
                <a:solidFill>
                  <a:schemeClr val="tx1"/>
                </a:solidFill>
              </a:rPr>
              <a:t>sunulur</a:t>
            </a:r>
            <a:r>
              <a:rPr lang="en-US" dirty="0" smtClean="0">
                <a:solidFill>
                  <a:schemeClr val="tx1"/>
                </a:solidFill>
              </a:rPr>
              <a:t>. </a:t>
            </a:r>
            <a:r>
              <a:rPr lang="en-US" dirty="0" err="1" smtClean="0">
                <a:solidFill>
                  <a:schemeClr val="tx1"/>
                </a:solidFill>
              </a:rPr>
              <a:t>Hâkim</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mahkeme,yirmidört</a:t>
            </a:r>
            <a:r>
              <a:rPr lang="en-US" dirty="0" smtClean="0">
                <a:solidFill>
                  <a:schemeClr val="tx1"/>
                </a:solidFill>
              </a:rPr>
              <a:t> </a:t>
            </a:r>
            <a:r>
              <a:rPr lang="en-US" dirty="0" err="1" smtClean="0">
                <a:solidFill>
                  <a:schemeClr val="tx1"/>
                </a:solidFill>
              </a:rPr>
              <a:t>saat</a:t>
            </a:r>
            <a:r>
              <a:rPr lang="en-US" dirty="0" smtClean="0">
                <a:solidFill>
                  <a:schemeClr val="tx1"/>
                </a:solidFill>
              </a:rPr>
              <a:t> </a:t>
            </a:r>
            <a:r>
              <a:rPr lang="en-US" dirty="0" err="1" smtClean="0">
                <a:solidFill>
                  <a:schemeClr val="tx1"/>
                </a:solidFill>
              </a:rPr>
              <a:t>içinde</a:t>
            </a:r>
            <a:r>
              <a:rPr lang="en-US" dirty="0" smtClean="0">
                <a:solidFill>
                  <a:schemeClr val="tx1"/>
                </a:solidFill>
              </a:rPr>
              <a:t> </a:t>
            </a:r>
            <a:r>
              <a:rPr lang="en-US" dirty="0" err="1" smtClean="0">
                <a:solidFill>
                  <a:schemeClr val="tx1"/>
                </a:solidFill>
              </a:rPr>
              <a:t>kararını</a:t>
            </a:r>
            <a:r>
              <a:rPr lang="en-US" dirty="0" smtClean="0">
                <a:solidFill>
                  <a:schemeClr val="tx1"/>
                </a:solidFill>
              </a:rPr>
              <a:t> </a:t>
            </a:r>
            <a:r>
              <a:rPr lang="en-US" dirty="0" err="1" smtClean="0">
                <a:solidFill>
                  <a:schemeClr val="tx1"/>
                </a:solidFill>
              </a:rPr>
              <a:t>verir</a:t>
            </a:r>
            <a:r>
              <a:rPr lang="en-US" dirty="0" smtClean="0">
                <a:solidFill>
                  <a:schemeClr val="tx1"/>
                </a:solidFill>
              </a:rPr>
              <a:t>. </a:t>
            </a:r>
            <a:r>
              <a:rPr lang="en-US" dirty="0" err="1" smtClean="0">
                <a:solidFill>
                  <a:schemeClr val="tx1"/>
                </a:solidFill>
              </a:rPr>
              <a:t>Onaylanmayan</a:t>
            </a:r>
            <a:r>
              <a:rPr lang="en-US" dirty="0" smtClean="0">
                <a:solidFill>
                  <a:schemeClr val="tx1"/>
                </a:solidFill>
              </a:rPr>
              <a:t> </a:t>
            </a:r>
            <a:r>
              <a:rPr lang="en-US" dirty="0" err="1" smtClean="0">
                <a:solidFill>
                  <a:schemeClr val="tx1"/>
                </a:solidFill>
              </a:rPr>
              <a:t>kararlar</a:t>
            </a:r>
            <a:r>
              <a:rPr lang="en-US" dirty="0" smtClean="0">
                <a:solidFill>
                  <a:schemeClr val="tx1"/>
                </a:solidFill>
              </a:rPr>
              <a:t> </a:t>
            </a:r>
            <a:r>
              <a:rPr lang="en-US" dirty="0" err="1" smtClean="0">
                <a:solidFill>
                  <a:schemeClr val="tx1"/>
                </a:solidFill>
              </a:rPr>
              <a:t>hükümsüz</a:t>
            </a:r>
            <a:r>
              <a:rPr lang="en-US" dirty="0" smtClean="0">
                <a:solidFill>
                  <a:schemeClr val="tx1"/>
                </a:solidFill>
              </a:rPr>
              <a:t> </a:t>
            </a:r>
            <a:r>
              <a:rPr lang="en-US" dirty="0" err="1" smtClean="0">
                <a:solidFill>
                  <a:schemeClr val="tx1"/>
                </a:solidFill>
              </a:rPr>
              <a:t>kalır</a:t>
            </a:r>
            <a:r>
              <a:rPr lang="en-US" dirty="0" smtClean="0">
                <a:solidFill>
                  <a:schemeClr val="tx1"/>
                </a:solidFill>
              </a:rPr>
              <a:t> </a:t>
            </a:r>
            <a:r>
              <a:rPr lang="en-US" dirty="0" err="1" smtClean="0">
                <a:solidFill>
                  <a:schemeClr val="tx1"/>
                </a:solidFill>
              </a:rPr>
              <a:t>ve</a:t>
            </a:r>
            <a:r>
              <a:rPr lang="en-US" dirty="0" smtClean="0">
                <a:solidFill>
                  <a:schemeClr val="tx1"/>
                </a:solidFill>
              </a:rPr>
              <a:t> </a:t>
            </a:r>
            <a:r>
              <a:rPr lang="en-US" dirty="0" err="1" smtClean="0">
                <a:solidFill>
                  <a:schemeClr val="tx1"/>
                </a:solidFill>
              </a:rPr>
              <a:t>elde</a:t>
            </a:r>
            <a:r>
              <a:rPr lang="en-US" dirty="0" smtClean="0">
                <a:solidFill>
                  <a:schemeClr val="tx1"/>
                </a:solidFill>
              </a:rPr>
              <a:t> </a:t>
            </a:r>
            <a:r>
              <a:rPr lang="en-US" dirty="0" err="1" smtClean="0">
                <a:solidFill>
                  <a:schemeClr val="tx1"/>
                </a:solidFill>
              </a:rPr>
              <a:t>edilen</a:t>
            </a:r>
            <a:r>
              <a:rPr lang="en-US" dirty="0" smtClean="0">
                <a:solidFill>
                  <a:schemeClr val="tx1"/>
                </a:solidFill>
              </a:rPr>
              <a:t> </a:t>
            </a:r>
            <a:r>
              <a:rPr lang="en-US" dirty="0" err="1" smtClean="0">
                <a:solidFill>
                  <a:schemeClr val="tx1"/>
                </a:solidFill>
              </a:rPr>
              <a:t>deliller</a:t>
            </a:r>
            <a:r>
              <a:rPr lang="en-US" dirty="0" smtClean="0">
                <a:solidFill>
                  <a:schemeClr val="tx1"/>
                </a:solidFill>
              </a:rPr>
              <a:t> </a:t>
            </a:r>
            <a:r>
              <a:rPr lang="en-US" dirty="0" err="1" smtClean="0">
                <a:solidFill>
                  <a:schemeClr val="tx1"/>
                </a:solidFill>
              </a:rPr>
              <a:t>kullanılamaz</a:t>
            </a:r>
            <a:r>
              <a:rPr lang="en-US" dirty="0" smtClean="0">
                <a:solidFill>
                  <a:schemeClr val="tx1"/>
                </a:solidFill>
              </a:rPr>
              <a:t>.</a:t>
            </a:r>
            <a:endParaRPr lang="tr-TR" dirty="0" smtClean="0">
              <a:solidFill>
                <a:schemeClr val="tx1"/>
              </a:solidFill>
            </a:endParaRPr>
          </a:p>
          <a:p>
            <a:endParaRPr lang="tr-TR" dirty="0" smtClean="0">
              <a:solidFill>
                <a:schemeClr val="tx1"/>
              </a:solidFill>
            </a:endParaRPr>
          </a:p>
          <a:p>
            <a:pPr>
              <a:buFont typeface="Wingdings" pitchFamily="2" charset="2"/>
              <a:buChar char="Ø"/>
            </a:pPr>
            <a:r>
              <a:rPr lang="en-US" dirty="0" err="1" smtClean="0">
                <a:solidFill>
                  <a:schemeClr val="tx1"/>
                </a:solidFill>
              </a:rPr>
              <a:t>Aynı</a:t>
            </a:r>
            <a:r>
              <a:rPr lang="en-US" dirty="0" smtClean="0">
                <a:solidFill>
                  <a:schemeClr val="tx1"/>
                </a:solidFill>
              </a:rPr>
              <a:t> </a:t>
            </a:r>
            <a:r>
              <a:rPr lang="en-US" dirty="0" err="1" smtClean="0">
                <a:solidFill>
                  <a:schemeClr val="tx1"/>
                </a:solidFill>
              </a:rPr>
              <a:t>maddenin</a:t>
            </a:r>
            <a:r>
              <a:rPr lang="en-US" dirty="0" smtClean="0">
                <a:solidFill>
                  <a:schemeClr val="tx1"/>
                </a:solidFill>
              </a:rPr>
              <a:t> 5.fıkrası </a:t>
            </a:r>
            <a:r>
              <a:rPr lang="en-US" dirty="0" err="1" smtClean="0">
                <a:solidFill>
                  <a:schemeClr val="tx1"/>
                </a:solidFill>
              </a:rPr>
              <a:t>uyarınca</a:t>
            </a:r>
            <a:r>
              <a:rPr lang="en-US" dirty="0" smtClean="0">
                <a:solidFill>
                  <a:schemeClr val="tx1"/>
                </a:solidFill>
              </a:rPr>
              <a:t>: </a:t>
            </a:r>
            <a:endParaRPr lang="tr-TR" dirty="0" smtClean="0">
              <a:solidFill>
                <a:schemeClr val="tx1"/>
              </a:solidFill>
            </a:endParaRPr>
          </a:p>
          <a:p>
            <a:endParaRPr lang="tr-TR" dirty="0" smtClean="0">
              <a:solidFill>
                <a:schemeClr val="tx1"/>
              </a:solidFill>
            </a:endParaRPr>
          </a:p>
          <a:p>
            <a:pPr>
              <a:buNone/>
            </a:pPr>
            <a:r>
              <a:rPr lang="tr-TR" dirty="0" smtClean="0">
                <a:solidFill>
                  <a:schemeClr val="tx1"/>
                </a:solidFill>
              </a:rPr>
              <a:t>	</a:t>
            </a:r>
            <a:r>
              <a:rPr lang="en-US" dirty="0" err="1" smtClean="0">
                <a:solidFill>
                  <a:schemeClr val="tx1"/>
                </a:solidFill>
              </a:rPr>
              <a:t>Üst</a:t>
            </a:r>
            <a:r>
              <a:rPr lang="en-US" dirty="0" smtClean="0">
                <a:solidFill>
                  <a:schemeClr val="tx1"/>
                </a:solidFill>
              </a:rPr>
              <a:t> </a:t>
            </a:r>
            <a:r>
              <a:rPr lang="en-US" dirty="0" err="1" smtClean="0">
                <a:solidFill>
                  <a:schemeClr val="tx1"/>
                </a:solidFill>
              </a:rPr>
              <a:t>sınırı</a:t>
            </a:r>
            <a:r>
              <a:rPr lang="en-US" dirty="0" smtClean="0">
                <a:solidFill>
                  <a:schemeClr val="tx1"/>
                </a:solidFill>
              </a:rPr>
              <a:t> </a:t>
            </a:r>
            <a:r>
              <a:rPr lang="en-US" dirty="0" err="1" smtClean="0">
                <a:solidFill>
                  <a:schemeClr val="tx1"/>
                </a:solidFill>
              </a:rPr>
              <a:t>iki</a:t>
            </a:r>
            <a:r>
              <a:rPr lang="en-US" dirty="0" smtClean="0">
                <a:solidFill>
                  <a:schemeClr val="tx1"/>
                </a:solidFill>
              </a:rPr>
              <a:t> </a:t>
            </a:r>
            <a:r>
              <a:rPr lang="en-US" dirty="0" err="1" smtClean="0">
                <a:solidFill>
                  <a:schemeClr val="tx1"/>
                </a:solidFill>
              </a:rPr>
              <a:t>yıldan</a:t>
            </a:r>
            <a:r>
              <a:rPr lang="en-US" dirty="0" smtClean="0">
                <a:solidFill>
                  <a:schemeClr val="tx1"/>
                </a:solidFill>
              </a:rPr>
              <a:t> </a:t>
            </a:r>
            <a:r>
              <a:rPr lang="en-US" dirty="0" err="1" smtClean="0">
                <a:solidFill>
                  <a:schemeClr val="tx1"/>
                </a:solidFill>
              </a:rPr>
              <a:t>daha</a:t>
            </a:r>
            <a:r>
              <a:rPr lang="en-US" dirty="0" smtClean="0">
                <a:solidFill>
                  <a:schemeClr val="tx1"/>
                </a:solidFill>
              </a:rPr>
              <a:t> </a:t>
            </a:r>
            <a:r>
              <a:rPr lang="en-US" dirty="0" err="1" smtClean="0">
                <a:solidFill>
                  <a:schemeClr val="tx1"/>
                </a:solidFill>
              </a:rPr>
              <a:t>az</a:t>
            </a:r>
            <a:r>
              <a:rPr lang="en-US" dirty="0" smtClean="0">
                <a:solidFill>
                  <a:schemeClr val="tx1"/>
                </a:solidFill>
              </a:rPr>
              <a:t> </a:t>
            </a:r>
            <a:r>
              <a:rPr lang="en-US" dirty="0" err="1" smtClean="0">
                <a:solidFill>
                  <a:schemeClr val="tx1"/>
                </a:solidFill>
              </a:rPr>
              <a:t>hapis</a:t>
            </a:r>
            <a:r>
              <a:rPr lang="en-US" dirty="0" smtClean="0">
                <a:solidFill>
                  <a:schemeClr val="tx1"/>
                </a:solidFill>
              </a:rPr>
              <a:t> </a:t>
            </a:r>
            <a:r>
              <a:rPr lang="en-US" dirty="0" err="1" smtClean="0">
                <a:solidFill>
                  <a:schemeClr val="tx1"/>
                </a:solidFill>
              </a:rPr>
              <a:t>cezasını</a:t>
            </a:r>
            <a:r>
              <a:rPr lang="en-US" dirty="0" smtClean="0">
                <a:solidFill>
                  <a:schemeClr val="tx1"/>
                </a:solidFill>
              </a:rPr>
              <a:t> </a:t>
            </a:r>
            <a:r>
              <a:rPr lang="en-US" dirty="0" err="1" smtClean="0">
                <a:solidFill>
                  <a:schemeClr val="tx1"/>
                </a:solidFill>
              </a:rPr>
              <a:t>gerektiren</a:t>
            </a:r>
            <a:r>
              <a:rPr lang="en-US" dirty="0" smtClean="0">
                <a:solidFill>
                  <a:schemeClr val="tx1"/>
                </a:solidFill>
              </a:rPr>
              <a:t> </a:t>
            </a:r>
            <a:r>
              <a:rPr lang="en-US" dirty="0" err="1" smtClean="0">
                <a:solidFill>
                  <a:schemeClr val="tx1"/>
                </a:solidFill>
              </a:rPr>
              <a:t>suçlarda</a:t>
            </a:r>
            <a:r>
              <a:rPr lang="en-US" dirty="0" smtClean="0">
                <a:solidFill>
                  <a:schemeClr val="tx1"/>
                </a:solidFill>
              </a:rPr>
              <a:t>, </a:t>
            </a:r>
            <a:r>
              <a:rPr lang="en-US" dirty="0" err="1" smtClean="0">
                <a:solidFill>
                  <a:schemeClr val="tx1"/>
                </a:solidFill>
              </a:rPr>
              <a:t>kişi</a:t>
            </a:r>
            <a:r>
              <a:rPr lang="en-US" dirty="0" smtClean="0">
                <a:solidFill>
                  <a:schemeClr val="tx1"/>
                </a:solidFill>
              </a:rPr>
              <a:t> </a:t>
            </a:r>
            <a:r>
              <a:rPr lang="en-US" dirty="0" err="1" smtClean="0">
                <a:solidFill>
                  <a:schemeClr val="tx1"/>
                </a:solidFill>
              </a:rPr>
              <a:t>üzerinde</a:t>
            </a:r>
            <a:r>
              <a:rPr lang="en-US" dirty="0" smtClean="0">
                <a:solidFill>
                  <a:schemeClr val="tx1"/>
                </a:solidFill>
              </a:rPr>
              <a:t> </a:t>
            </a:r>
            <a:r>
              <a:rPr lang="en-US" dirty="0" err="1" smtClean="0">
                <a:solidFill>
                  <a:schemeClr val="tx1"/>
                </a:solidFill>
              </a:rPr>
              <a:t>iç</a:t>
            </a:r>
            <a:r>
              <a:rPr lang="en-US" dirty="0" smtClean="0">
                <a:solidFill>
                  <a:schemeClr val="tx1"/>
                </a:solidFill>
              </a:rPr>
              <a:t> </a:t>
            </a:r>
            <a:r>
              <a:rPr lang="en-US" dirty="0" err="1" smtClean="0">
                <a:solidFill>
                  <a:schemeClr val="tx1"/>
                </a:solidFill>
              </a:rPr>
              <a:t>beden</a:t>
            </a:r>
            <a:r>
              <a:rPr lang="en-US" dirty="0" smtClean="0">
                <a:solidFill>
                  <a:schemeClr val="tx1"/>
                </a:solidFill>
              </a:rPr>
              <a:t> </a:t>
            </a:r>
            <a:endParaRPr lang="tr-TR" dirty="0" smtClean="0">
              <a:solidFill>
                <a:schemeClr val="tx1"/>
              </a:solidFill>
            </a:endParaRPr>
          </a:p>
          <a:p>
            <a:pPr>
              <a:buNone/>
            </a:pPr>
            <a:r>
              <a:rPr lang="tr-TR" dirty="0" smtClean="0">
                <a:solidFill>
                  <a:schemeClr val="tx1"/>
                </a:solidFill>
              </a:rPr>
              <a:t>	</a:t>
            </a:r>
            <a:r>
              <a:rPr lang="en-US" dirty="0" err="1" smtClean="0">
                <a:solidFill>
                  <a:schemeClr val="tx1"/>
                </a:solidFill>
              </a:rPr>
              <a:t>muayenesi</a:t>
            </a:r>
            <a:r>
              <a:rPr lang="en-US" dirty="0" smtClean="0">
                <a:solidFill>
                  <a:schemeClr val="tx1"/>
                </a:solidFill>
              </a:rPr>
              <a:t> </a:t>
            </a:r>
            <a:r>
              <a:rPr lang="en-US" dirty="0" err="1" smtClean="0">
                <a:solidFill>
                  <a:schemeClr val="tx1"/>
                </a:solidFill>
              </a:rPr>
              <a:t>yapılamaz</a:t>
            </a:r>
            <a:r>
              <a:rPr lang="en-US" dirty="0" smtClean="0">
                <a:solidFill>
                  <a:schemeClr val="tx1"/>
                </a:solidFill>
              </a:rPr>
              <a:t>; </a:t>
            </a:r>
            <a:r>
              <a:rPr lang="en-US" dirty="0" err="1" smtClean="0">
                <a:solidFill>
                  <a:schemeClr val="tx1"/>
                </a:solidFill>
              </a:rPr>
              <a:t>kişiden</a:t>
            </a:r>
            <a:r>
              <a:rPr lang="en-US" dirty="0" smtClean="0">
                <a:solidFill>
                  <a:schemeClr val="tx1"/>
                </a:solidFill>
              </a:rPr>
              <a:t> </a:t>
            </a:r>
            <a:r>
              <a:rPr lang="en-US" dirty="0" err="1" smtClean="0">
                <a:solidFill>
                  <a:schemeClr val="tx1"/>
                </a:solidFill>
              </a:rPr>
              <a:t>kan</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benzeri</a:t>
            </a:r>
            <a:r>
              <a:rPr lang="en-US" dirty="0" smtClean="0">
                <a:solidFill>
                  <a:schemeClr val="tx1"/>
                </a:solidFill>
              </a:rPr>
              <a:t> </a:t>
            </a:r>
            <a:r>
              <a:rPr lang="en-US" dirty="0" err="1" smtClean="0">
                <a:solidFill>
                  <a:schemeClr val="tx1"/>
                </a:solidFill>
              </a:rPr>
              <a:t>biyolojik</a:t>
            </a:r>
            <a:r>
              <a:rPr lang="en-US" dirty="0" smtClean="0">
                <a:solidFill>
                  <a:schemeClr val="tx1"/>
                </a:solidFill>
              </a:rPr>
              <a:t> </a:t>
            </a:r>
            <a:r>
              <a:rPr lang="en-US" dirty="0" err="1" smtClean="0">
                <a:solidFill>
                  <a:schemeClr val="tx1"/>
                </a:solidFill>
              </a:rPr>
              <a:t>örneklerle</a:t>
            </a:r>
            <a:r>
              <a:rPr lang="en-US" dirty="0" smtClean="0">
                <a:solidFill>
                  <a:schemeClr val="tx1"/>
                </a:solidFill>
              </a:rPr>
              <a:t> </a:t>
            </a:r>
            <a:r>
              <a:rPr lang="en-US" dirty="0" err="1" smtClean="0">
                <a:solidFill>
                  <a:schemeClr val="tx1"/>
                </a:solidFill>
              </a:rPr>
              <a:t>saç</a:t>
            </a:r>
            <a:r>
              <a:rPr lang="en-US" dirty="0" smtClean="0">
                <a:solidFill>
                  <a:schemeClr val="tx1"/>
                </a:solidFill>
              </a:rPr>
              <a:t>, </a:t>
            </a:r>
            <a:r>
              <a:rPr lang="en-US" dirty="0" err="1" smtClean="0">
                <a:solidFill>
                  <a:schemeClr val="tx1"/>
                </a:solidFill>
              </a:rPr>
              <a:t>tükürük</a:t>
            </a:r>
            <a:r>
              <a:rPr lang="en-US" dirty="0" smtClean="0">
                <a:solidFill>
                  <a:schemeClr val="tx1"/>
                </a:solidFill>
              </a:rPr>
              <a:t>, </a:t>
            </a:r>
            <a:r>
              <a:rPr lang="en-US" dirty="0" err="1" smtClean="0">
                <a:solidFill>
                  <a:schemeClr val="tx1"/>
                </a:solidFill>
              </a:rPr>
              <a:t>tırnak</a:t>
            </a:r>
            <a:r>
              <a:rPr lang="en-US" dirty="0" smtClean="0">
                <a:solidFill>
                  <a:schemeClr val="tx1"/>
                </a:solidFill>
              </a:rPr>
              <a:t> </a:t>
            </a:r>
            <a:r>
              <a:rPr lang="en-US" dirty="0" err="1" smtClean="0">
                <a:solidFill>
                  <a:schemeClr val="tx1"/>
                </a:solidFill>
              </a:rPr>
              <a:t>gibi</a:t>
            </a:r>
            <a:r>
              <a:rPr lang="en-US" dirty="0" smtClean="0">
                <a:solidFill>
                  <a:schemeClr val="tx1"/>
                </a:solidFill>
              </a:rPr>
              <a:t> </a:t>
            </a:r>
            <a:endParaRPr lang="tr-TR" dirty="0" smtClean="0">
              <a:solidFill>
                <a:schemeClr val="tx1"/>
              </a:solidFill>
            </a:endParaRPr>
          </a:p>
          <a:p>
            <a:pPr>
              <a:buNone/>
            </a:pPr>
            <a:r>
              <a:rPr lang="tr-TR" dirty="0" smtClean="0">
                <a:solidFill>
                  <a:schemeClr val="tx1"/>
                </a:solidFill>
              </a:rPr>
              <a:t>	</a:t>
            </a:r>
            <a:r>
              <a:rPr lang="en-US" dirty="0" err="1" smtClean="0">
                <a:solidFill>
                  <a:schemeClr val="tx1"/>
                </a:solidFill>
              </a:rPr>
              <a:t>örnekler</a:t>
            </a:r>
            <a:r>
              <a:rPr lang="en-US" dirty="0" smtClean="0">
                <a:solidFill>
                  <a:schemeClr val="tx1"/>
                </a:solidFill>
              </a:rPr>
              <a:t> </a:t>
            </a:r>
            <a:r>
              <a:rPr lang="en-US" dirty="0" err="1" smtClean="0">
                <a:solidFill>
                  <a:schemeClr val="tx1"/>
                </a:solidFill>
              </a:rPr>
              <a:t>alınamaz</a:t>
            </a:r>
            <a:r>
              <a:rPr lang="en-US" dirty="0" smtClean="0">
                <a:solidFill>
                  <a:schemeClr val="tx1"/>
                </a:solidFill>
              </a:rPr>
              <a:t>.</a:t>
            </a:r>
            <a:endParaRPr lang="tr-TR" dirty="0" smtClean="0">
              <a:solidFill>
                <a:schemeClr val="tx1"/>
              </a:solidFill>
            </a:endParaRPr>
          </a:p>
          <a:p>
            <a:endParaRPr lang="tr-TR" dirty="0" smtClean="0">
              <a:solidFill>
                <a:schemeClr val="tx1"/>
              </a:solidFill>
            </a:endParaRPr>
          </a:p>
          <a:p>
            <a:pPr>
              <a:buFont typeface="Wingdings" pitchFamily="2" charset="2"/>
              <a:buChar char="Ø"/>
            </a:pPr>
            <a:r>
              <a:rPr lang="en-US" dirty="0" err="1" smtClean="0">
                <a:solidFill>
                  <a:schemeClr val="tx1"/>
                </a:solidFill>
              </a:rPr>
              <a:t>Anılan</a:t>
            </a:r>
            <a:r>
              <a:rPr lang="en-US" dirty="0" smtClean="0">
                <a:solidFill>
                  <a:schemeClr val="tx1"/>
                </a:solidFill>
              </a:rPr>
              <a:t> </a:t>
            </a:r>
            <a:r>
              <a:rPr lang="en-US" dirty="0" err="1" smtClean="0">
                <a:solidFill>
                  <a:schemeClr val="tx1"/>
                </a:solidFill>
              </a:rPr>
              <a:t>maddenin</a:t>
            </a:r>
            <a:r>
              <a:rPr lang="en-US" dirty="0" smtClean="0">
                <a:solidFill>
                  <a:schemeClr val="tx1"/>
                </a:solidFill>
              </a:rPr>
              <a:t> 6.fıkrasında </a:t>
            </a:r>
            <a:r>
              <a:rPr lang="en-US" dirty="0" err="1" smtClean="0">
                <a:solidFill>
                  <a:schemeClr val="tx1"/>
                </a:solidFill>
              </a:rPr>
              <a:t>ise</a:t>
            </a:r>
            <a:r>
              <a:rPr lang="en-US" dirty="0" smtClean="0">
                <a:solidFill>
                  <a:schemeClr val="tx1"/>
                </a:solidFill>
              </a:rPr>
              <a:t>: </a:t>
            </a:r>
            <a:endParaRPr lang="tr-TR" dirty="0" smtClean="0">
              <a:solidFill>
                <a:schemeClr val="tx1"/>
              </a:solidFill>
            </a:endParaRPr>
          </a:p>
          <a:p>
            <a:endParaRPr lang="tr-TR" dirty="0" smtClean="0">
              <a:solidFill>
                <a:schemeClr val="tx1"/>
              </a:solidFill>
            </a:endParaRPr>
          </a:p>
          <a:p>
            <a:pPr>
              <a:buNone/>
            </a:pPr>
            <a:r>
              <a:rPr lang="tr-TR" dirty="0" smtClean="0">
                <a:solidFill>
                  <a:schemeClr val="tx1"/>
                </a:solidFill>
              </a:rPr>
              <a:t>	</a:t>
            </a:r>
            <a:r>
              <a:rPr lang="en-US" dirty="0" smtClean="0">
                <a:solidFill>
                  <a:schemeClr val="tx1"/>
                </a:solidFill>
              </a:rPr>
              <a:t>Bu </a:t>
            </a:r>
            <a:r>
              <a:rPr lang="en-US" dirty="0" err="1" smtClean="0">
                <a:solidFill>
                  <a:schemeClr val="tx1"/>
                </a:solidFill>
              </a:rPr>
              <a:t>Madde</a:t>
            </a:r>
            <a:r>
              <a:rPr lang="en-US" dirty="0" smtClean="0">
                <a:solidFill>
                  <a:schemeClr val="tx1"/>
                </a:solidFill>
              </a:rPr>
              <a:t> </a:t>
            </a:r>
            <a:r>
              <a:rPr lang="en-US" dirty="0" err="1" smtClean="0">
                <a:solidFill>
                  <a:schemeClr val="tx1"/>
                </a:solidFill>
              </a:rPr>
              <a:t>gereğince</a:t>
            </a:r>
            <a:r>
              <a:rPr lang="en-US" dirty="0" smtClean="0">
                <a:solidFill>
                  <a:schemeClr val="tx1"/>
                </a:solidFill>
              </a:rPr>
              <a:t> </a:t>
            </a:r>
            <a:r>
              <a:rPr lang="en-US" dirty="0" err="1" smtClean="0">
                <a:solidFill>
                  <a:schemeClr val="tx1"/>
                </a:solidFill>
              </a:rPr>
              <a:t>alınacak</a:t>
            </a:r>
            <a:r>
              <a:rPr lang="en-US" dirty="0" smtClean="0">
                <a:solidFill>
                  <a:schemeClr val="tx1"/>
                </a:solidFill>
              </a:rPr>
              <a:t> </a:t>
            </a:r>
            <a:r>
              <a:rPr lang="en-US" dirty="0" err="1" smtClean="0">
                <a:solidFill>
                  <a:schemeClr val="tx1"/>
                </a:solidFill>
              </a:rPr>
              <a:t>hâkim</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mahkeme</a:t>
            </a:r>
            <a:r>
              <a:rPr lang="en-US" dirty="0" smtClean="0">
                <a:solidFill>
                  <a:schemeClr val="tx1"/>
                </a:solidFill>
              </a:rPr>
              <a:t> </a:t>
            </a:r>
            <a:r>
              <a:rPr lang="en-US" dirty="0" err="1" smtClean="0">
                <a:solidFill>
                  <a:schemeClr val="tx1"/>
                </a:solidFill>
              </a:rPr>
              <a:t>kararlarına</a:t>
            </a:r>
            <a:r>
              <a:rPr lang="en-US" dirty="0" smtClean="0">
                <a:solidFill>
                  <a:schemeClr val="tx1"/>
                </a:solidFill>
              </a:rPr>
              <a:t> </a:t>
            </a:r>
            <a:r>
              <a:rPr lang="en-US" dirty="0" err="1" smtClean="0">
                <a:solidFill>
                  <a:schemeClr val="tx1"/>
                </a:solidFill>
              </a:rPr>
              <a:t>itiraz</a:t>
            </a:r>
            <a:r>
              <a:rPr lang="en-US" dirty="0" smtClean="0">
                <a:solidFill>
                  <a:schemeClr val="tx1"/>
                </a:solidFill>
              </a:rPr>
              <a:t> </a:t>
            </a:r>
            <a:r>
              <a:rPr lang="en-US" dirty="0" err="1" smtClean="0">
                <a:solidFill>
                  <a:schemeClr val="tx1"/>
                </a:solidFill>
              </a:rPr>
              <a:t>edilebilir</a:t>
            </a:r>
            <a:r>
              <a:rPr lang="tr-TR" dirty="0" smtClean="0">
                <a:solidFill>
                  <a:schemeClr val="tx1"/>
                </a:solidFill>
              </a:rPr>
              <a:t>. </a:t>
            </a:r>
            <a:endParaRPr lang="tr-TR" dirty="0">
              <a:solidFill>
                <a:schemeClr val="tx1"/>
              </a:solidFill>
            </a:endParaRPr>
          </a:p>
        </p:txBody>
      </p:sp>
      <p:sp>
        <p:nvSpPr>
          <p:cNvPr id="3" name="2 Başlık"/>
          <p:cNvSpPr>
            <a:spLocks noGrp="1"/>
          </p:cNvSpPr>
          <p:nvPr>
            <p:ph type="title"/>
          </p:nvPr>
        </p:nvSpPr>
        <p:spPr/>
        <p:txBody>
          <a:bodyPr>
            <a:normAutofit/>
          </a:bodyPr>
          <a:lstStyle/>
          <a:p>
            <a:r>
              <a:rPr lang="tr-TR" sz="2800" dirty="0"/>
              <a:t>BEDEN </a:t>
            </a:r>
            <a:r>
              <a:rPr lang="tr-TR" sz="2800" dirty="0" smtClean="0"/>
              <a:t>MUAYENESİ </a:t>
            </a:r>
            <a:r>
              <a:rPr lang="tr-TR" sz="2800" dirty="0"/>
              <a:t>VE ÖRNEK </a:t>
            </a:r>
            <a:r>
              <a:rPr lang="tr-TR" sz="2800" dirty="0" smtClean="0"/>
              <a:t>ALMA</a:t>
            </a:r>
            <a:br>
              <a:rPr lang="tr-TR" sz="2800" dirty="0" smtClean="0"/>
            </a:br>
            <a:r>
              <a:rPr lang="tr-TR" sz="2800" dirty="0" smtClean="0"/>
              <a:t>(CMK)</a:t>
            </a:r>
            <a:endParaRPr lang="tr-TR" sz="2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84784"/>
            <a:ext cx="8640959" cy="4713387"/>
          </a:xfrm>
        </p:spPr>
        <p:txBody>
          <a:bodyPr>
            <a:normAutofit fontScale="62500" lnSpcReduction="20000"/>
          </a:bodyPr>
          <a:lstStyle/>
          <a:p>
            <a:pPr>
              <a:buFont typeface="Wingdings" pitchFamily="2" charset="2"/>
              <a:buChar char="q"/>
            </a:pPr>
            <a:r>
              <a:rPr lang="tr-TR" dirty="0" smtClean="0">
                <a:solidFill>
                  <a:schemeClr val="tx1"/>
                </a:solidFill>
              </a:rPr>
              <a:t>Beden muayenesi ve vücuttan örnek alma bir bütün halinde düşünüldüğünde temel amaç, </a:t>
            </a:r>
          </a:p>
          <a:p>
            <a:pPr>
              <a:buNone/>
            </a:pPr>
            <a:r>
              <a:rPr lang="tr-TR" dirty="0" smtClean="0">
                <a:solidFill>
                  <a:schemeClr val="tx1"/>
                </a:solidFill>
              </a:rPr>
              <a:t>soruşturma ve kovuşturma konusu olayla ilgili delil elde etmektir.  Nitekim şüpheli veya sanığın </a:t>
            </a:r>
          </a:p>
          <a:p>
            <a:pPr>
              <a:buNone/>
            </a:pPr>
            <a:r>
              <a:rPr lang="tr-TR" dirty="0" smtClean="0">
                <a:solidFill>
                  <a:schemeClr val="tx1"/>
                </a:solidFill>
              </a:rPr>
              <a:t>beden muayenesi ve vücudundan örnek alınması başlıklı CMK 75. maddede de </a:t>
            </a:r>
          </a:p>
          <a:p>
            <a:pPr>
              <a:buNone/>
            </a:pPr>
            <a:r>
              <a:rPr lang="tr-TR" i="1" dirty="0" smtClean="0">
                <a:solidFill>
                  <a:schemeClr val="tx1"/>
                </a:solidFill>
              </a:rPr>
              <a:t>‘bir suça ilişkin delil elde etmek ’</a:t>
            </a:r>
            <a:r>
              <a:rPr lang="tr-TR" dirty="0" smtClean="0">
                <a:solidFill>
                  <a:schemeClr val="tx1"/>
                </a:solidFill>
              </a:rPr>
              <a:t> ibaresine yer verilerek bu amaç açıkça ortaya konulmuştur. </a:t>
            </a:r>
          </a:p>
          <a:p>
            <a:pPr>
              <a:buNone/>
            </a:pPr>
            <a:r>
              <a:rPr lang="en-US" dirty="0" smtClean="0">
                <a:solidFill>
                  <a:schemeClr val="tx1"/>
                </a:solidFill>
              </a:rPr>
              <a:t> </a:t>
            </a:r>
            <a:endParaRPr lang="tr-TR" dirty="0" smtClean="0">
              <a:solidFill>
                <a:schemeClr val="tx1"/>
              </a:solidFill>
            </a:endParaRPr>
          </a:p>
          <a:p>
            <a:pPr>
              <a:buFont typeface="Wingdings" pitchFamily="2" charset="2"/>
              <a:buChar char="q"/>
            </a:pPr>
            <a:r>
              <a:rPr lang="en-US" dirty="0" smtClean="0">
                <a:solidFill>
                  <a:schemeClr val="tx1"/>
                </a:solidFill>
              </a:rPr>
              <a:t>CMK 75. </a:t>
            </a:r>
            <a:r>
              <a:rPr lang="en-US" dirty="0" err="1" smtClean="0">
                <a:solidFill>
                  <a:schemeClr val="tx1"/>
                </a:solidFill>
              </a:rPr>
              <a:t>maddeye</a:t>
            </a:r>
            <a:r>
              <a:rPr lang="en-US" dirty="0" smtClean="0">
                <a:solidFill>
                  <a:schemeClr val="tx1"/>
                </a:solidFill>
              </a:rPr>
              <a:t> </a:t>
            </a:r>
            <a:r>
              <a:rPr lang="en-US" dirty="0" err="1" smtClean="0">
                <a:solidFill>
                  <a:schemeClr val="tx1"/>
                </a:solidFill>
              </a:rPr>
              <a:t>göre</a:t>
            </a:r>
            <a:r>
              <a:rPr lang="en-US" dirty="0" smtClean="0">
                <a:solidFill>
                  <a:schemeClr val="tx1"/>
                </a:solidFill>
              </a:rPr>
              <a:t>, </a:t>
            </a:r>
            <a:r>
              <a:rPr lang="en-US" dirty="0" err="1" smtClean="0">
                <a:solidFill>
                  <a:schemeClr val="tx1"/>
                </a:solidFill>
              </a:rPr>
              <a:t>şüpheli</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sanığın</a:t>
            </a:r>
            <a:r>
              <a:rPr lang="en-US" dirty="0" smtClean="0">
                <a:solidFill>
                  <a:schemeClr val="tx1"/>
                </a:solidFill>
              </a:rPr>
              <a:t> </a:t>
            </a:r>
            <a:r>
              <a:rPr lang="en-US" dirty="0" err="1" smtClean="0">
                <a:solidFill>
                  <a:schemeClr val="tx1"/>
                </a:solidFill>
              </a:rPr>
              <a:t>iç</a:t>
            </a:r>
            <a:r>
              <a:rPr lang="en-US" dirty="0" smtClean="0">
                <a:solidFill>
                  <a:schemeClr val="tx1"/>
                </a:solidFill>
              </a:rPr>
              <a:t> </a:t>
            </a:r>
            <a:r>
              <a:rPr lang="en-US" dirty="0" err="1" smtClean="0">
                <a:solidFill>
                  <a:schemeClr val="tx1"/>
                </a:solidFill>
              </a:rPr>
              <a:t>beden</a:t>
            </a:r>
            <a:r>
              <a:rPr lang="en-US" dirty="0" smtClean="0">
                <a:solidFill>
                  <a:schemeClr val="tx1"/>
                </a:solidFill>
              </a:rPr>
              <a:t> </a:t>
            </a:r>
            <a:r>
              <a:rPr lang="en-US" dirty="0" err="1" smtClean="0">
                <a:solidFill>
                  <a:schemeClr val="tx1"/>
                </a:solidFill>
              </a:rPr>
              <a:t>muayenesinin</a:t>
            </a:r>
            <a:r>
              <a:rPr lang="en-US" dirty="0" smtClean="0">
                <a:solidFill>
                  <a:schemeClr val="tx1"/>
                </a:solidFill>
              </a:rPr>
              <a:t> </a:t>
            </a:r>
            <a:r>
              <a:rPr lang="en-US" dirty="0" err="1" smtClean="0">
                <a:solidFill>
                  <a:schemeClr val="tx1"/>
                </a:solidFill>
              </a:rPr>
              <a:t>yapılması</a:t>
            </a:r>
            <a:r>
              <a:rPr lang="en-US" dirty="0" smtClean="0">
                <a:solidFill>
                  <a:schemeClr val="tx1"/>
                </a:solidFill>
              </a:rPr>
              <a:t> </a:t>
            </a:r>
            <a:r>
              <a:rPr lang="en-US" dirty="0" err="1" smtClean="0">
                <a:solidFill>
                  <a:schemeClr val="tx1"/>
                </a:solidFill>
              </a:rPr>
              <a:t>veya</a:t>
            </a:r>
            <a:r>
              <a:rPr lang="en-US" dirty="0" smtClean="0">
                <a:solidFill>
                  <a:schemeClr val="tx1"/>
                </a:solidFill>
              </a:rPr>
              <a:t> </a:t>
            </a:r>
            <a:endParaRPr lang="tr-TR" dirty="0" smtClean="0">
              <a:solidFill>
                <a:schemeClr val="tx1"/>
              </a:solidFill>
            </a:endParaRPr>
          </a:p>
          <a:p>
            <a:pPr>
              <a:buNone/>
            </a:pPr>
            <a:r>
              <a:rPr lang="tr-TR" dirty="0" smtClean="0">
                <a:solidFill>
                  <a:schemeClr val="tx1"/>
                </a:solidFill>
              </a:rPr>
              <a:t>v</a:t>
            </a:r>
            <a:r>
              <a:rPr lang="en-US" dirty="0" err="1" smtClean="0">
                <a:solidFill>
                  <a:schemeClr val="tx1"/>
                </a:solidFill>
              </a:rPr>
              <a:t>ücudundan</a:t>
            </a:r>
            <a:r>
              <a:rPr lang="en-US" dirty="0" smtClean="0">
                <a:solidFill>
                  <a:schemeClr val="tx1"/>
                </a:solidFill>
              </a:rPr>
              <a:t> </a:t>
            </a:r>
            <a:r>
              <a:rPr lang="en-US" dirty="0" err="1" smtClean="0">
                <a:solidFill>
                  <a:schemeClr val="tx1"/>
                </a:solidFill>
              </a:rPr>
              <a:t>örnek</a:t>
            </a:r>
            <a:r>
              <a:rPr lang="en-US" dirty="0" smtClean="0">
                <a:solidFill>
                  <a:schemeClr val="tx1"/>
                </a:solidFill>
              </a:rPr>
              <a:t> </a:t>
            </a:r>
            <a:r>
              <a:rPr lang="en-US" dirty="0" err="1" smtClean="0">
                <a:solidFill>
                  <a:schemeClr val="tx1"/>
                </a:solidFill>
              </a:rPr>
              <a:t>alınabilmesi</a:t>
            </a:r>
            <a:r>
              <a:rPr lang="en-US" dirty="0" smtClean="0">
                <a:solidFill>
                  <a:schemeClr val="tx1"/>
                </a:solidFill>
              </a:rPr>
              <a:t>, </a:t>
            </a:r>
            <a:r>
              <a:rPr lang="en-US" dirty="0" err="1" smtClean="0">
                <a:solidFill>
                  <a:schemeClr val="tx1"/>
                </a:solidFill>
              </a:rPr>
              <a:t>yüklenen</a:t>
            </a:r>
            <a:r>
              <a:rPr lang="en-US" dirty="0" smtClean="0">
                <a:solidFill>
                  <a:schemeClr val="tx1"/>
                </a:solidFill>
              </a:rPr>
              <a:t> </a:t>
            </a:r>
            <a:r>
              <a:rPr lang="en-US" dirty="0" err="1" smtClean="0">
                <a:solidFill>
                  <a:schemeClr val="tx1"/>
                </a:solidFill>
              </a:rPr>
              <a:t>suçun</a:t>
            </a:r>
            <a:r>
              <a:rPr lang="en-US" dirty="0" smtClean="0">
                <a:solidFill>
                  <a:schemeClr val="tx1"/>
                </a:solidFill>
              </a:rPr>
              <a:t> </a:t>
            </a:r>
            <a:r>
              <a:rPr lang="en-US" dirty="0" err="1" smtClean="0">
                <a:solidFill>
                  <a:schemeClr val="tx1"/>
                </a:solidFill>
              </a:rPr>
              <a:t>cezasının</a:t>
            </a:r>
            <a:r>
              <a:rPr lang="en-US" dirty="0" smtClean="0">
                <a:solidFill>
                  <a:schemeClr val="tx1"/>
                </a:solidFill>
              </a:rPr>
              <a:t> </a:t>
            </a:r>
            <a:r>
              <a:rPr lang="en-US" dirty="0" err="1" smtClean="0">
                <a:solidFill>
                  <a:schemeClr val="tx1"/>
                </a:solidFill>
              </a:rPr>
              <a:t>üst</a:t>
            </a:r>
            <a:r>
              <a:rPr lang="en-US" dirty="0" smtClean="0">
                <a:solidFill>
                  <a:schemeClr val="tx1"/>
                </a:solidFill>
              </a:rPr>
              <a:t> </a:t>
            </a:r>
            <a:r>
              <a:rPr lang="en-US" dirty="0" err="1" smtClean="0">
                <a:solidFill>
                  <a:schemeClr val="tx1"/>
                </a:solidFill>
              </a:rPr>
              <a:t>sınırının</a:t>
            </a:r>
            <a:r>
              <a:rPr lang="en-US" dirty="0" smtClean="0">
                <a:solidFill>
                  <a:schemeClr val="tx1"/>
                </a:solidFill>
              </a:rPr>
              <a:t> 2 </a:t>
            </a:r>
            <a:r>
              <a:rPr lang="en-US" dirty="0" err="1" smtClean="0">
                <a:solidFill>
                  <a:schemeClr val="tx1"/>
                </a:solidFill>
              </a:rPr>
              <a:t>yıl</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daha</a:t>
            </a:r>
            <a:r>
              <a:rPr lang="en-US" dirty="0" smtClean="0">
                <a:solidFill>
                  <a:schemeClr val="tx1"/>
                </a:solidFill>
              </a:rPr>
              <a:t> </a:t>
            </a:r>
            <a:r>
              <a:rPr lang="en-US" dirty="0" err="1" smtClean="0">
                <a:solidFill>
                  <a:schemeClr val="tx1"/>
                </a:solidFill>
              </a:rPr>
              <a:t>fazla</a:t>
            </a:r>
            <a:r>
              <a:rPr lang="en-US" dirty="0" smtClean="0">
                <a:solidFill>
                  <a:schemeClr val="tx1"/>
                </a:solidFill>
              </a:rPr>
              <a:t> </a:t>
            </a:r>
            <a:r>
              <a:rPr lang="en-US" dirty="0" err="1" smtClean="0">
                <a:solidFill>
                  <a:schemeClr val="tx1"/>
                </a:solidFill>
              </a:rPr>
              <a:t>hapis</a:t>
            </a:r>
            <a:r>
              <a:rPr lang="en-US" dirty="0" smtClean="0">
                <a:solidFill>
                  <a:schemeClr val="tx1"/>
                </a:solidFill>
              </a:rPr>
              <a:t> </a:t>
            </a:r>
            <a:endParaRPr lang="tr-TR" dirty="0" smtClean="0">
              <a:solidFill>
                <a:schemeClr val="tx1"/>
              </a:solidFill>
            </a:endParaRPr>
          </a:p>
          <a:p>
            <a:pPr>
              <a:buNone/>
            </a:pPr>
            <a:r>
              <a:rPr lang="en-US" dirty="0" err="1" smtClean="0">
                <a:solidFill>
                  <a:schemeClr val="tx1"/>
                </a:solidFill>
              </a:rPr>
              <a:t>cezası</a:t>
            </a:r>
            <a:r>
              <a:rPr lang="en-US" dirty="0" smtClean="0">
                <a:solidFill>
                  <a:schemeClr val="tx1"/>
                </a:solidFill>
              </a:rPr>
              <a:t> </a:t>
            </a:r>
            <a:r>
              <a:rPr lang="en-US" dirty="0" err="1" smtClean="0">
                <a:solidFill>
                  <a:schemeClr val="tx1"/>
                </a:solidFill>
              </a:rPr>
              <a:t>olmasına</a:t>
            </a:r>
            <a:r>
              <a:rPr lang="en-US" dirty="0" smtClean="0">
                <a:solidFill>
                  <a:schemeClr val="tx1"/>
                </a:solidFill>
              </a:rPr>
              <a:t> </a:t>
            </a:r>
            <a:r>
              <a:rPr lang="en-US" dirty="0" err="1" smtClean="0">
                <a:solidFill>
                  <a:schemeClr val="tx1"/>
                </a:solidFill>
              </a:rPr>
              <a:t>bağlıdır</a:t>
            </a:r>
            <a:r>
              <a:rPr lang="en-US" dirty="0" smtClean="0">
                <a:solidFill>
                  <a:schemeClr val="tx1"/>
                </a:solidFill>
              </a:rPr>
              <a:t>. </a:t>
            </a:r>
            <a:r>
              <a:rPr lang="en-US" dirty="0" err="1" smtClean="0">
                <a:solidFill>
                  <a:schemeClr val="tx1"/>
                </a:solidFill>
              </a:rPr>
              <a:t>Çünkü</a:t>
            </a:r>
            <a:r>
              <a:rPr lang="en-US" dirty="0" smtClean="0">
                <a:solidFill>
                  <a:schemeClr val="tx1"/>
                </a:solidFill>
              </a:rPr>
              <a:t> </a:t>
            </a:r>
            <a:r>
              <a:rPr lang="en-US" dirty="0" err="1" smtClean="0">
                <a:solidFill>
                  <a:schemeClr val="tx1"/>
                </a:solidFill>
              </a:rPr>
              <a:t>iç</a:t>
            </a:r>
            <a:r>
              <a:rPr lang="en-US" dirty="0" smtClean="0">
                <a:solidFill>
                  <a:schemeClr val="tx1"/>
                </a:solidFill>
              </a:rPr>
              <a:t> </a:t>
            </a:r>
            <a:r>
              <a:rPr lang="en-US" dirty="0" err="1" smtClean="0">
                <a:solidFill>
                  <a:schemeClr val="tx1"/>
                </a:solidFill>
              </a:rPr>
              <a:t>beden</a:t>
            </a:r>
            <a:r>
              <a:rPr lang="en-US" dirty="0" smtClean="0">
                <a:solidFill>
                  <a:schemeClr val="tx1"/>
                </a:solidFill>
              </a:rPr>
              <a:t> </a:t>
            </a:r>
            <a:r>
              <a:rPr lang="en-US" dirty="0" err="1" smtClean="0">
                <a:solidFill>
                  <a:schemeClr val="tx1"/>
                </a:solidFill>
              </a:rPr>
              <a:t>muayenesinde</a:t>
            </a:r>
            <a:r>
              <a:rPr lang="en-US" dirty="0" smtClean="0">
                <a:solidFill>
                  <a:schemeClr val="tx1"/>
                </a:solidFill>
              </a:rPr>
              <a:t> </a:t>
            </a:r>
            <a:r>
              <a:rPr lang="en-US" dirty="0" err="1" smtClean="0">
                <a:solidFill>
                  <a:schemeClr val="tx1"/>
                </a:solidFill>
              </a:rPr>
              <a:t>kişinin</a:t>
            </a:r>
            <a:r>
              <a:rPr lang="en-US" dirty="0" smtClean="0">
                <a:solidFill>
                  <a:schemeClr val="tx1"/>
                </a:solidFill>
              </a:rPr>
              <a:t> </a:t>
            </a:r>
            <a:r>
              <a:rPr lang="en-US" dirty="0" err="1" smtClean="0">
                <a:solidFill>
                  <a:schemeClr val="tx1"/>
                </a:solidFill>
              </a:rPr>
              <a:t>rızası</a:t>
            </a:r>
            <a:r>
              <a:rPr lang="en-US" dirty="0" smtClean="0">
                <a:solidFill>
                  <a:schemeClr val="tx1"/>
                </a:solidFill>
              </a:rPr>
              <a:t> </a:t>
            </a:r>
            <a:r>
              <a:rPr lang="en-US" dirty="0" err="1" smtClean="0">
                <a:solidFill>
                  <a:schemeClr val="tx1"/>
                </a:solidFill>
              </a:rPr>
              <a:t>aranmamakta</a:t>
            </a:r>
            <a:r>
              <a:rPr lang="en-US" dirty="0" smtClean="0">
                <a:solidFill>
                  <a:schemeClr val="tx1"/>
                </a:solidFill>
              </a:rPr>
              <a:t> </a:t>
            </a:r>
            <a:r>
              <a:rPr lang="en-US" dirty="0" err="1" smtClean="0">
                <a:solidFill>
                  <a:schemeClr val="tx1"/>
                </a:solidFill>
              </a:rPr>
              <a:t>ve</a:t>
            </a:r>
            <a:r>
              <a:rPr lang="en-US" dirty="0" smtClean="0">
                <a:solidFill>
                  <a:schemeClr val="tx1"/>
                </a:solidFill>
              </a:rPr>
              <a:t> </a:t>
            </a:r>
            <a:r>
              <a:rPr lang="en-US" dirty="0" err="1" smtClean="0">
                <a:solidFill>
                  <a:schemeClr val="tx1"/>
                </a:solidFill>
              </a:rPr>
              <a:t>kişi</a:t>
            </a:r>
            <a:r>
              <a:rPr lang="en-US" dirty="0" smtClean="0">
                <a:solidFill>
                  <a:schemeClr val="tx1"/>
                </a:solidFill>
              </a:rPr>
              <a:t> </a:t>
            </a:r>
            <a:r>
              <a:rPr lang="en-US" dirty="0" err="1" smtClean="0">
                <a:solidFill>
                  <a:schemeClr val="tx1"/>
                </a:solidFill>
              </a:rPr>
              <a:t>aslında</a:t>
            </a:r>
            <a:r>
              <a:rPr lang="en-US" dirty="0" smtClean="0">
                <a:solidFill>
                  <a:schemeClr val="tx1"/>
                </a:solidFill>
              </a:rPr>
              <a:t> </a:t>
            </a:r>
            <a:endParaRPr lang="tr-TR" dirty="0" smtClean="0">
              <a:solidFill>
                <a:schemeClr val="tx1"/>
              </a:solidFill>
            </a:endParaRPr>
          </a:p>
          <a:p>
            <a:pPr>
              <a:buNone/>
            </a:pPr>
            <a:r>
              <a:rPr lang="en-US" dirty="0" err="1" smtClean="0">
                <a:solidFill>
                  <a:schemeClr val="tx1"/>
                </a:solidFill>
              </a:rPr>
              <a:t>kendi</a:t>
            </a:r>
            <a:r>
              <a:rPr lang="en-US" dirty="0" smtClean="0">
                <a:solidFill>
                  <a:schemeClr val="tx1"/>
                </a:solidFill>
              </a:rPr>
              <a:t> </a:t>
            </a:r>
            <a:r>
              <a:rPr lang="en-US" dirty="0" err="1" smtClean="0">
                <a:solidFill>
                  <a:schemeClr val="tx1"/>
                </a:solidFill>
              </a:rPr>
              <a:t>aleyhine</a:t>
            </a:r>
            <a:r>
              <a:rPr lang="en-US" dirty="0" smtClean="0">
                <a:solidFill>
                  <a:schemeClr val="tx1"/>
                </a:solidFill>
              </a:rPr>
              <a:t> </a:t>
            </a:r>
            <a:r>
              <a:rPr lang="en-US" dirty="0" err="1" smtClean="0">
                <a:solidFill>
                  <a:schemeClr val="tx1"/>
                </a:solidFill>
              </a:rPr>
              <a:t>delil</a:t>
            </a:r>
            <a:r>
              <a:rPr lang="en-US" dirty="0" smtClean="0">
                <a:solidFill>
                  <a:schemeClr val="tx1"/>
                </a:solidFill>
              </a:rPr>
              <a:t> </a:t>
            </a:r>
            <a:r>
              <a:rPr lang="en-US" dirty="0" err="1" smtClean="0">
                <a:solidFill>
                  <a:schemeClr val="tx1"/>
                </a:solidFill>
              </a:rPr>
              <a:t>elde</a:t>
            </a:r>
            <a:r>
              <a:rPr lang="en-US" dirty="0" smtClean="0">
                <a:solidFill>
                  <a:schemeClr val="tx1"/>
                </a:solidFill>
              </a:rPr>
              <a:t> </a:t>
            </a:r>
            <a:r>
              <a:rPr lang="en-US" dirty="0" err="1" smtClean="0">
                <a:solidFill>
                  <a:schemeClr val="tx1"/>
                </a:solidFill>
              </a:rPr>
              <a:t>edilmesine</a:t>
            </a:r>
            <a:r>
              <a:rPr lang="en-US" dirty="0" smtClean="0">
                <a:solidFill>
                  <a:schemeClr val="tx1"/>
                </a:solidFill>
              </a:rPr>
              <a:t> </a:t>
            </a:r>
            <a:r>
              <a:rPr lang="en-US" dirty="0" err="1" smtClean="0">
                <a:solidFill>
                  <a:schemeClr val="tx1"/>
                </a:solidFill>
              </a:rPr>
              <a:t>katlanmak</a:t>
            </a:r>
            <a:r>
              <a:rPr lang="en-US" dirty="0" smtClean="0">
                <a:solidFill>
                  <a:schemeClr val="tx1"/>
                </a:solidFill>
              </a:rPr>
              <a:t> </a:t>
            </a:r>
            <a:r>
              <a:rPr lang="en-US" dirty="0" err="1" smtClean="0">
                <a:solidFill>
                  <a:schemeClr val="tx1"/>
                </a:solidFill>
              </a:rPr>
              <a:t>zorunda</a:t>
            </a:r>
            <a:r>
              <a:rPr lang="en-US" dirty="0" smtClean="0">
                <a:solidFill>
                  <a:schemeClr val="tx1"/>
                </a:solidFill>
              </a:rPr>
              <a:t> </a:t>
            </a:r>
            <a:r>
              <a:rPr lang="en-US" dirty="0" err="1" smtClean="0">
                <a:solidFill>
                  <a:schemeClr val="tx1"/>
                </a:solidFill>
              </a:rPr>
              <a:t>bırakılmaktadır</a:t>
            </a:r>
            <a:r>
              <a:rPr lang="en-US" dirty="0" smtClean="0">
                <a:solidFill>
                  <a:schemeClr val="tx1"/>
                </a:solidFill>
              </a:rPr>
              <a:t>.</a:t>
            </a:r>
            <a:endParaRPr lang="tr-TR" dirty="0" smtClean="0">
              <a:solidFill>
                <a:schemeClr val="tx1"/>
              </a:solidFill>
            </a:endParaRPr>
          </a:p>
          <a:p>
            <a:pPr>
              <a:buNone/>
            </a:pPr>
            <a:r>
              <a:rPr lang="en-US" i="1" dirty="0" smtClean="0">
                <a:solidFill>
                  <a:schemeClr val="tx1"/>
                </a:solidFill>
              </a:rPr>
              <a:t> </a:t>
            </a:r>
            <a:endParaRPr lang="tr-TR" dirty="0" smtClean="0">
              <a:solidFill>
                <a:schemeClr val="tx1"/>
              </a:solidFill>
            </a:endParaRPr>
          </a:p>
          <a:p>
            <a:pPr>
              <a:buFont typeface="Wingdings" pitchFamily="2" charset="2"/>
              <a:buChar char="q"/>
            </a:pPr>
            <a:r>
              <a:rPr lang="en-US" i="1" dirty="0" err="1" smtClean="0">
                <a:solidFill>
                  <a:schemeClr val="tx1"/>
                </a:solidFill>
              </a:rPr>
              <a:t>Sanığın</a:t>
            </a:r>
            <a:r>
              <a:rPr lang="en-US" i="1" dirty="0" smtClean="0">
                <a:solidFill>
                  <a:schemeClr val="tx1"/>
                </a:solidFill>
              </a:rPr>
              <a:t>, </a:t>
            </a:r>
            <a:r>
              <a:rPr lang="en-US" i="1" dirty="0" err="1" smtClean="0">
                <a:solidFill>
                  <a:schemeClr val="tx1"/>
                </a:solidFill>
              </a:rPr>
              <a:t>iç</a:t>
            </a:r>
            <a:r>
              <a:rPr lang="en-US" i="1" dirty="0" smtClean="0">
                <a:solidFill>
                  <a:schemeClr val="tx1"/>
                </a:solidFill>
              </a:rPr>
              <a:t> </a:t>
            </a:r>
            <a:r>
              <a:rPr lang="en-US" i="1" dirty="0" err="1" smtClean="0">
                <a:solidFill>
                  <a:schemeClr val="tx1"/>
                </a:solidFill>
              </a:rPr>
              <a:t>beden</a:t>
            </a:r>
            <a:r>
              <a:rPr lang="en-US" i="1" dirty="0" smtClean="0">
                <a:solidFill>
                  <a:schemeClr val="tx1"/>
                </a:solidFill>
              </a:rPr>
              <a:t> </a:t>
            </a:r>
            <a:r>
              <a:rPr lang="en-US" i="1" dirty="0" err="1" smtClean="0">
                <a:solidFill>
                  <a:schemeClr val="tx1"/>
                </a:solidFill>
              </a:rPr>
              <a:t>muayenesinin</a:t>
            </a:r>
            <a:r>
              <a:rPr lang="en-US" i="1" dirty="0" smtClean="0">
                <a:solidFill>
                  <a:schemeClr val="tx1"/>
                </a:solidFill>
              </a:rPr>
              <a:t> </a:t>
            </a:r>
            <a:r>
              <a:rPr lang="en-US" i="1" dirty="0" err="1" smtClean="0">
                <a:solidFill>
                  <a:schemeClr val="tx1"/>
                </a:solidFill>
              </a:rPr>
              <a:t>yapılabilmesine</a:t>
            </a:r>
            <a:r>
              <a:rPr lang="en-US" i="1" dirty="0" smtClean="0">
                <a:solidFill>
                  <a:schemeClr val="tx1"/>
                </a:solidFill>
              </a:rPr>
              <a:t> </a:t>
            </a:r>
            <a:r>
              <a:rPr lang="en-US" i="1" dirty="0" err="1" smtClean="0">
                <a:solidFill>
                  <a:schemeClr val="tx1"/>
                </a:solidFill>
              </a:rPr>
              <a:t>ve</a:t>
            </a:r>
            <a:r>
              <a:rPr lang="en-US" i="1" dirty="0" smtClean="0">
                <a:solidFill>
                  <a:schemeClr val="tx1"/>
                </a:solidFill>
              </a:rPr>
              <a:t> </a:t>
            </a:r>
            <a:r>
              <a:rPr lang="en-US" i="1" dirty="0" err="1" smtClean="0">
                <a:solidFill>
                  <a:schemeClr val="tx1"/>
                </a:solidFill>
              </a:rPr>
              <a:t>kan</a:t>
            </a:r>
            <a:r>
              <a:rPr lang="en-US" i="1" dirty="0" smtClean="0">
                <a:solidFill>
                  <a:schemeClr val="tx1"/>
                </a:solidFill>
              </a:rPr>
              <a:t> </a:t>
            </a:r>
            <a:r>
              <a:rPr lang="en-US" i="1" dirty="0" err="1" smtClean="0">
                <a:solidFill>
                  <a:schemeClr val="tx1"/>
                </a:solidFill>
              </a:rPr>
              <a:t>veya</a:t>
            </a:r>
            <a:r>
              <a:rPr lang="en-US" i="1" dirty="0" smtClean="0">
                <a:solidFill>
                  <a:schemeClr val="tx1"/>
                </a:solidFill>
              </a:rPr>
              <a:t> </a:t>
            </a:r>
            <a:r>
              <a:rPr lang="en-US" i="1" dirty="0" err="1" smtClean="0">
                <a:solidFill>
                  <a:schemeClr val="tx1"/>
                </a:solidFill>
              </a:rPr>
              <a:t>benzeri</a:t>
            </a:r>
            <a:r>
              <a:rPr lang="en-US" i="1" dirty="0" smtClean="0">
                <a:solidFill>
                  <a:schemeClr val="tx1"/>
                </a:solidFill>
              </a:rPr>
              <a:t> </a:t>
            </a:r>
            <a:r>
              <a:rPr lang="en-US" i="1" dirty="0" err="1" smtClean="0">
                <a:solidFill>
                  <a:schemeClr val="tx1"/>
                </a:solidFill>
              </a:rPr>
              <a:t>biyolojik</a:t>
            </a:r>
            <a:r>
              <a:rPr lang="en-US" i="1" dirty="0" smtClean="0">
                <a:solidFill>
                  <a:schemeClr val="tx1"/>
                </a:solidFill>
              </a:rPr>
              <a:t> </a:t>
            </a:r>
            <a:r>
              <a:rPr lang="en-US" i="1" dirty="0" err="1" smtClean="0">
                <a:solidFill>
                  <a:schemeClr val="tx1"/>
                </a:solidFill>
              </a:rPr>
              <a:t>örneklerle</a:t>
            </a:r>
            <a:r>
              <a:rPr lang="en-US" i="1" dirty="0" smtClean="0">
                <a:solidFill>
                  <a:schemeClr val="tx1"/>
                </a:solidFill>
              </a:rPr>
              <a:t> </a:t>
            </a:r>
            <a:r>
              <a:rPr lang="en-US" i="1" dirty="0" err="1" smtClean="0">
                <a:solidFill>
                  <a:schemeClr val="tx1"/>
                </a:solidFill>
              </a:rPr>
              <a:t>saç</a:t>
            </a:r>
            <a:r>
              <a:rPr lang="en-US" i="1" dirty="0" smtClean="0">
                <a:solidFill>
                  <a:schemeClr val="tx1"/>
                </a:solidFill>
              </a:rPr>
              <a:t>, </a:t>
            </a:r>
            <a:endParaRPr lang="tr-TR" i="1" dirty="0" smtClean="0">
              <a:solidFill>
                <a:schemeClr val="tx1"/>
              </a:solidFill>
            </a:endParaRPr>
          </a:p>
          <a:p>
            <a:pPr>
              <a:buNone/>
            </a:pPr>
            <a:r>
              <a:rPr lang="en-US" i="1" dirty="0" err="1" smtClean="0">
                <a:solidFill>
                  <a:schemeClr val="tx1"/>
                </a:solidFill>
              </a:rPr>
              <a:t>tükürük</a:t>
            </a:r>
            <a:r>
              <a:rPr lang="en-US" i="1" dirty="0" smtClean="0">
                <a:solidFill>
                  <a:schemeClr val="tx1"/>
                </a:solidFill>
              </a:rPr>
              <a:t>, </a:t>
            </a:r>
            <a:r>
              <a:rPr lang="en-US" i="1" dirty="0" err="1" smtClean="0">
                <a:solidFill>
                  <a:schemeClr val="tx1"/>
                </a:solidFill>
              </a:rPr>
              <a:t>tırnak</a:t>
            </a:r>
            <a:r>
              <a:rPr lang="en-US" i="1" dirty="0" smtClean="0">
                <a:solidFill>
                  <a:schemeClr val="tx1"/>
                </a:solidFill>
              </a:rPr>
              <a:t> </a:t>
            </a:r>
            <a:r>
              <a:rPr lang="en-US" i="1" dirty="0" err="1" smtClean="0">
                <a:solidFill>
                  <a:schemeClr val="tx1"/>
                </a:solidFill>
              </a:rPr>
              <a:t>gibi</a:t>
            </a:r>
            <a:r>
              <a:rPr lang="en-US" i="1" dirty="0" smtClean="0">
                <a:solidFill>
                  <a:schemeClr val="tx1"/>
                </a:solidFill>
              </a:rPr>
              <a:t> </a:t>
            </a:r>
            <a:r>
              <a:rPr lang="en-US" i="1" dirty="0" err="1" smtClean="0">
                <a:solidFill>
                  <a:schemeClr val="tx1"/>
                </a:solidFill>
              </a:rPr>
              <a:t>örneklerin</a:t>
            </a:r>
            <a:r>
              <a:rPr lang="en-US" i="1" dirty="0" smtClean="0">
                <a:solidFill>
                  <a:schemeClr val="tx1"/>
                </a:solidFill>
              </a:rPr>
              <a:t> </a:t>
            </a:r>
            <a:r>
              <a:rPr lang="en-US" i="1" dirty="0" err="1" smtClean="0">
                <a:solidFill>
                  <a:schemeClr val="tx1"/>
                </a:solidFill>
              </a:rPr>
              <a:t>alınabilmesine</a:t>
            </a:r>
            <a:r>
              <a:rPr lang="en-US" i="1" dirty="0" smtClean="0">
                <a:solidFill>
                  <a:schemeClr val="tx1"/>
                </a:solidFill>
              </a:rPr>
              <a:t> </a:t>
            </a:r>
            <a:r>
              <a:rPr lang="en-US" i="1" dirty="0" err="1" smtClean="0">
                <a:solidFill>
                  <a:schemeClr val="tx1"/>
                </a:solidFill>
              </a:rPr>
              <a:t>razı</a:t>
            </a:r>
            <a:r>
              <a:rPr lang="en-US" i="1" dirty="0" smtClean="0">
                <a:solidFill>
                  <a:schemeClr val="tx1"/>
                </a:solidFill>
              </a:rPr>
              <a:t> </a:t>
            </a:r>
            <a:r>
              <a:rPr lang="en-US" i="1" dirty="0" err="1" smtClean="0">
                <a:solidFill>
                  <a:schemeClr val="tx1"/>
                </a:solidFill>
              </a:rPr>
              <a:t>olması</a:t>
            </a:r>
            <a:r>
              <a:rPr lang="en-US" i="1" dirty="0" smtClean="0">
                <a:solidFill>
                  <a:schemeClr val="tx1"/>
                </a:solidFill>
              </a:rPr>
              <a:t> </a:t>
            </a:r>
            <a:r>
              <a:rPr lang="en-US" i="1" dirty="0" err="1" smtClean="0">
                <a:solidFill>
                  <a:schemeClr val="tx1"/>
                </a:solidFill>
              </a:rPr>
              <a:t>halinde</a:t>
            </a:r>
            <a:r>
              <a:rPr lang="en-US" i="1" dirty="0" smtClean="0">
                <a:solidFill>
                  <a:schemeClr val="tx1"/>
                </a:solidFill>
              </a:rPr>
              <a:t>, </a:t>
            </a:r>
            <a:r>
              <a:rPr lang="en-US" i="1" dirty="0" err="1" smtClean="0">
                <a:solidFill>
                  <a:schemeClr val="tx1"/>
                </a:solidFill>
              </a:rPr>
              <a:t>sanığın</a:t>
            </a:r>
            <a:r>
              <a:rPr lang="en-US" i="1" dirty="0" smtClean="0">
                <a:solidFill>
                  <a:schemeClr val="tx1"/>
                </a:solidFill>
              </a:rPr>
              <a:t> </a:t>
            </a:r>
            <a:r>
              <a:rPr lang="en-US" i="1" dirty="0" err="1" smtClean="0">
                <a:solidFill>
                  <a:schemeClr val="tx1"/>
                </a:solidFill>
              </a:rPr>
              <a:t>özgürlüklerinden</a:t>
            </a:r>
            <a:r>
              <a:rPr lang="en-US" i="1" dirty="0" smtClean="0">
                <a:solidFill>
                  <a:schemeClr val="tx1"/>
                </a:solidFill>
              </a:rPr>
              <a:t> </a:t>
            </a:r>
            <a:endParaRPr lang="tr-TR" i="1" dirty="0" smtClean="0">
              <a:solidFill>
                <a:schemeClr val="tx1"/>
              </a:solidFill>
            </a:endParaRPr>
          </a:p>
          <a:p>
            <a:pPr>
              <a:buNone/>
            </a:pPr>
            <a:r>
              <a:rPr lang="en-US" i="1" dirty="0" err="1" smtClean="0">
                <a:solidFill>
                  <a:schemeClr val="tx1"/>
                </a:solidFill>
              </a:rPr>
              <a:t>vazgeçtiğinin</a:t>
            </a:r>
            <a:r>
              <a:rPr lang="en-US" i="1" dirty="0" smtClean="0">
                <a:solidFill>
                  <a:schemeClr val="tx1"/>
                </a:solidFill>
              </a:rPr>
              <a:t> </a:t>
            </a:r>
            <a:r>
              <a:rPr lang="en-US" i="1" dirty="0" err="1" smtClean="0">
                <a:solidFill>
                  <a:schemeClr val="tx1"/>
                </a:solidFill>
              </a:rPr>
              <a:t>veya</a:t>
            </a:r>
            <a:r>
              <a:rPr lang="en-US" i="1" dirty="0" smtClean="0">
                <a:solidFill>
                  <a:schemeClr val="tx1"/>
                </a:solidFill>
              </a:rPr>
              <a:t> </a:t>
            </a:r>
            <a:r>
              <a:rPr lang="en-US" i="1" dirty="0" err="1" smtClean="0">
                <a:solidFill>
                  <a:schemeClr val="tx1"/>
                </a:solidFill>
              </a:rPr>
              <a:t>özgürlüklerini</a:t>
            </a:r>
            <a:r>
              <a:rPr lang="en-US" i="1" dirty="0" smtClean="0">
                <a:solidFill>
                  <a:schemeClr val="tx1"/>
                </a:solidFill>
              </a:rPr>
              <a:t> </a:t>
            </a:r>
            <a:r>
              <a:rPr lang="en-US" i="1" dirty="0" err="1" smtClean="0">
                <a:solidFill>
                  <a:schemeClr val="tx1"/>
                </a:solidFill>
              </a:rPr>
              <a:t>hukuka</a:t>
            </a:r>
            <a:r>
              <a:rPr lang="en-US" i="1" dirty="0" smtClean="0">
                <a:solidFill>
                  <a:schemeClr val="tx1"/>
                </a:solidFill>
              </a:rPr>
              <a:t> </a:t>
            </a:r>
            <a:r>
              <a:rPr lang="en-US" i="1" dirty="0" err="1" smtClean="0">
                <a:solidFill>
                  <a:schemeClr val="tx1"/>
                </a:solidFill>
              </a:rPr>
              <a:t>aykırı</a:t>
            </a:r>
            <a:r>
              <a:rPr lang="en-US" i="1" dirty="0" smtClean="0">
                <a:solidFill>
                  <a:schemeClr val="tx1"/>
                </a:solidFill>
              </a:rPr>
              <a:t> </a:t>
            </a:r>
            <a:r>
              <a:rPr lang="en-US" i="1" dirty="0" err="1" smtClean="0">
                <a:solidFill>
                  <a:schemeClr val="tx1"/>
                </a:solidFill>
              </a:rPr>
              <a:t>olarak</a:t>
            </a:r>
            <a:r>
              <a:rPr lang="en-US" i="1" dirty="0" smtClean="0">
                <a:solidFill>
                  <a:schemeClr val="tx1"/>
                </a:solidFill>
              </a:rPr>
              <a:t> </a:t>
            </a:r>
            <a:r>
              <a:rPr lang="en-US" i="1" dirty="0" err="1" smtClean="0">
                <a:solidFill>
                  <a:schemeClr val="tx1"/>
                </a:solidFill>
              </a:rPr>
              <a:t>sınırladığının</a:t>
            </a:r>
            <a:r>
              <a:rPr lang="en-US" i="1" dirty="0" smtClean="0">
                <a:solidFill>
                  <a:schemeClr val="tx1"/>
                </a:solidFill>
              </a:rPr>
              <a:t> </a:t>
            </a:r>
            <a:r>
              <a:rPr lang="en-US" i="1" dirty="0" err="1" smtClean="0">
                <a:solidFill>
                  <a:schemeClr val="tx1"/>
                </a:solidFill>
              </a:rPr>
              <a:t>düşünülebileceği</a:t>
            </a:r>
            <a:r>
              <a:rPr lang="en-US" i="1" dirty="0" smtClean="0">
                <a:solidFill>
                  <a:schemeClr val="tx1"/>
                </a:solidFill>
              </a:rPr>
              <a:t> </a:t>
            </a:r>
            <a:r>
              <a:rPr lang="en-US" i="1" dirty="0" err="1" smtClean="0">
                <a:solidFill>
                  <a:schemeClr val="tx1"/>
                </a:solidFill>
              </a:rPr>
              <a:t>bu</a:t>
            </a:r>
            <a:r>
              <a:rPr lang="en-US" i="1" dirty="0" smtClean="0">
                <a:solidFill>
                  <a:schemeClr val="tx1"/>
                </a:solidFill>
              </a:rPr>
              <a:t> durum, </a:t>
            </a:r>
            <a:endParaRPr lang="tr-TR" i="1" dirty="0" smtClean="0">
              <a:solidFill>
                <a:schemeClr val="tx1"/>
              </a:solidFill>
            </a:endParaRPr>
          </a:p>
          <a:p>
            <a:pPr>
              <a:buNone/>
            </a:pPr>
            <a:r>
              <a:rPr lang="en-US" i="1" dirty="0" err="1" smtClean="0">
                <a:solidFill>
                  <a:schemeClr val="tx1"/>
                </a:solidFill>
              </a:rPr>
              <a:t>Türk</a:t>
            </a:r>
            <a:r>
              <a:rPr lang="en-US" i="1" dirty="0" smtClean="0">
                <a:solidFill>
                  <a:schemeClr val="tx1"/>
                </a:solidFill>
              </a:rPr>
              <a:t> </a:t>
            </a:r>
            <a:r>
              <a:rPr lang="en-US" i="1" dirty="0" err="1" smtClean="0">
                <a:solidFill>
                  <a:schemeClr val="tx1"/>
                </a:solidFill>
              </a:rPr>
              <a:t>Medeni</a:t>
            </a:r>
            <a:r>
              <a:rPr lang="en-US" i="1" dirty="0" smtClean="0">
                <a:solidFill>
                  <a:schemeClr val="tx1"/>
                </a:solidFill>
              </a:rPr>
              <a:t> </a:t>
            </a:r>
            <a:r>
              <a:rPr lang="en-US" i="1" dirty="0" err="1" smtClean="0">
                <a:solidFill>
                  <a:schemeClr val="tx1"/>
                </a:solidFill>
              </a:rPr>
              <a:t>Kanunu’nun</a:t>
            </a:r>
            <a:r>
              <a:rPr lang="en-US" i="1" dirty="0" smtClean="0">
                <a:solidFill>
                  <a:schemeClr val="tx1"/>
                </a:solidFill>
              </a:rPr>
              <a:t> 23’üncü </a:t>
            </a:r>
            <a:r>
              <a:rPr lang="en-US" i="1" dirty="0" err="1" smtClean="0">
                <a:solidFill>
                  <a:schemeClr val="tx1"/>
                </a:solidFill>
              </a:rPr>
              <a:t>maddesinin</a:t>
            </a:r>
            <a:r>
              <a:rPr lang="en-US" i="1" dirty="0" smtClean="0">
                <a:solidFill>
                  <a:schemeClr val="tx1"/>
                </a:solidFill>
              </a:rPr>
              <a:t> </a:t>
            </a:r>
            <a:r>
              <a:rPr lang="en-US" i="1" dirty="0" err="1" smtClean="0">
                <a:solidFill>
                  <a:schemeClr val="tx1"/>
                </a:solidFill>
              </a:rPr>
              <a:t>ikinci</a:t>
            </a:r>
            <a:r>
              <a:rPr lang="en-US" i="1" dirty="0" smtClean="0">
                <a:solidFill>
                  <a:schemeClr val="tx1"/>
                </a:solidFill>
              </a:rPr>
              <a:t> </a:t>
            </a:r>
            <a:r>
              <a:rPr lang="en-US" i="1" dirty="0" err="1" smtClean="0">
                <a:solidFill>
                  <a:schemeClr val="tx1"/>
                </a:solidFill>
              </a:rPr>
              <a:t>fıkrasının</a:t>
            </a:r>
            <a:r>
              <a:rPr lang="en-US" i="1" dirty="0" smtClean="0">
                <a:solidFill>
                  <a:schemeClr val="tx1"/>
                </a:solidFill>
              </a:rPr>
              <a:t> </a:t>
            </a:r>
            <a:r>
              <a:rPr lang="en-US" i="1" dirty="0" err="1" smtClean="0">
                <a:solidFill>
                  <a:schemeClr val="tx1"/>
                </a:solidFill>
              </a:rPr>
              <a:t>ihlali</a:t>
            </a:r>
            <a:r>
              <a:rPr lang="en-US" i="1" dirty="0" smtClean="0">
                <a:solidFill>
                  <a:schemeClr val="tx1"/>
                </a:solidFill>
              </a:rPr>
              <a:t> </a:t>
            </a:r>
            <a:r>
              <a:rPr lang="en-US" i="1" dirty="0" err="1" smtClean="0">
                <a:solidFill>
                  <a:schemeClr val="tx1"/>
                </a:solidFill>
              </a:rPr>
              <a:t>anlamına</a:t>
            </a:r>
            <a:r>
              <a:rPr lang="en-US" i="1" dirty="0" smtClean="0">
                <a:solidFill>
                  <a:schemeClr val="tx1"/>
                </a:solidFill>
              </a:rPr>
              <a:t> </a:t>
            </a:r>
            <a:r>
              <a:rPr lang="en-US" i="1" dirty="0" err="1" smtClean="0">
                <a:solidFill>
                  <a:schemeClr val="tx1"/>
                </a:solidFill>
              </a:rPr>
              <a:t>gelebilecektir</a:t>
            </a:r>
            <a:r>
              <a:rPr lang="en-US" i="1" dirty="0" smtClean="0">
                <a:solidFill>
                  <a:schemeClr val="tx1"/>
                </a:solidFill>
              </a:rPr>
              <a:t>.</a:t>
            </a:r>
            <a:endParaRPr lang="tr-TR" dirty="0" smtClean="0">
              <a:solidFill>
                <a:schemeClr val="tx1"/>
              </a:solidFill>
            </a:endParaRPr>
          </a:p>
          <a:p>
            <a:pPr>
              <a:buNone/>
            </a:pPr>
            <a:r>
              <a:rPr lang="en-US" dirty="0" smtClean="0">
                <a:solidFill>
                  <a:schemeClr val="tx1"/>
                </a:solidFill>
              </a:rPr>
              <a:t> </a:t>
            </a:r>
            <a:endParaRPr lang="tr-TR" dirty="0" smtClean="0">
              <a:solidFill>
                <a:schemeClr val="tx1"/>
              </a:solidFill>
            </a:endParaRPr>
          </a:p>
          <a:p>
            <a:pPr>
              <a:buFont typeface="Wingdings" pitchFamily="2" charset="2"/>
              <a:buChar char="q"/>
            </a:pPr>
            <a:r>
              <a:rPr lang="en-US" dirty="0" smtClean="0">
                <a:solidFill>
                  <a:schemeClr val="tx1"/>
                </a:solidFill>
              </a:rPr>
              <a:t>CMK m. 75’te, “</a:t>
            </a:r>
            <a:r>
              <a:rPr lang="en-US" dirty="0" err="1" smtClean="0">
                <a:solidFill>
                  <a:schemeClr val="tx1"/>
                </a:solidFill>
              </a:rPr>
              <a:t>bir</a:t>
            </a:r>
            <a:r>
              <a:rPr lang="en-US" dirty="0" smtClean="0">
                <a:solidFill>
                  <a:schemeClr val="tx1"/>
                </a:solidFill>
              </a:rPr>
              <a:t> </a:t>
            </a:r>
            <a:r>
              <a:rPr lang="en-US" dirty="0" err="1" smtClean="0">
                <a:solidFill>
                  <a:schemeClr val="tx1"/>
                </a:solidFill>
              </a:rPr>
              <a:t>suça</a:t>
            </a:r>
            <a:r>
              <a:rPr lang="en-US" dirty="0" smtClean="0">
                <a:solidFill>
                  <a:schemeClr val="tx1"/>
                </a:solidFill>
              </a:rPr>
              <a:t> </a:t>
            </a:r>
            <a:r>
              <a:rPr lang="en-US" dirty="0" err="1" smtClean="0">
                <a:solidFill>
                  <a:schemeClr val="tx1"/>
                </a:solidFill>
              </a:rPr>
              <a:t>ilişkin</a:t>
            </a:r>
            <a:r>
              <a:rPr lang="en-US" dirty="0" smtClean="0">
                <a:solidFill>
                  <a:schemeClr val="tx1"/>
                </a:solidFill>
              </a:rPr>
              <a:t> </a:t>
            </a:r>
            <a:r>
              <a:rPr lang="en-US" dirty="0" err="1" smtClean="0">
                <a:solidFill>
                  <a:schemeClr val="tx1"/>
                </a:solidFill>
              </a:rPr>
              <a:t>delil</a:t>
            </a:r>
            <a:r>
              <a:rPr lang="en-US" dirty="0" smtClean="0">
                <a:solidFill>
                  <a:schemeClr val="tx1"/>
                </a:solidFill>
              </a:rPr>
              <a:t> </a:t>
            </a:r>
            <a:r>
              <a:rPr lang="en-US" dirty="0" err="1" smtClean="0">
                <a:solidFill>
                  <a:schemeClr val="tx1"/>
                </a:solidFill>
              </a:rPr>
              <a:t>elde</a:t>
            </a:r>
            <a:r>
              <a:rPr lang="en-US" dirty="0" smtClean="0">
                <a:solidFill>
                  <a:schemeClr val="tx1"/>
                </a:solidFill>
              </a:rPr>
              <a:t> </a:t>
            </a:r>
            <a:r>
              <a:rPr lang="en-US" dirty="0" err="1" smtClean="0">
                <a:solidFill>
                  <a:schemeClr val="tx1"/>
                </a:solidFill>
              </a:rPr>
              <a:t>etmek</a:t>
            </a:r>
            <a:r>
              <a:rPr lang="en-US" dirty="0" smtClean="0">
                <a:solidFill>
                  <a:schemeClr val="tx1"/>
                </a:solidFill>
              </a:rPr>
              <a:t>” </a:t>
            </a:r>
            <a:r>
              <a:rPr lang="en-US" dirty="0" err="1" smtClean="0">
                <a:solidFill>
                  <a:schemeClr val="tx1"/>
                </a:solidFill>
              </a:rPr>
              <a:t>amacı</a:t>
            </a:r>
            <a:r>
              <a:rPr lang="en-US" dirty="0" smtClean="0">
                <a:solidFill>
                  <a:schemeClr val="tx1"/>
                </a:solidFill>
              </a:rPr>
              <a:t> </a:t>
            </a:r>
            <a:r>
              <a:rPr lang="en-US" dirty="0" err="1" smtClean="0">
                <a:solidFill>
                  <a:schemeClr val="tx1"/>
                </a:solidFill>
              </a:rPr>
              <a:t>vurgulanmıştır</a:t>
            </a:r>
            <a:r>
              <a:rPr lang="en-US" dirty="0" smtClean="0">
                <a:solidFill>
                  <a:schemeClr val="tx1"/>
                </a:solidFill>
              </a:rPr>
              <a:t>.</a:t>
            </a:r>
            <a:endParaRPr lang="tr-TR" dirty="0" smtClean="0">
              <a:solidFill>
                <a:schemeClr val="tx1"/>
              </a:solidFill>
            </a:endParaRPr>
          </a:p>
          <a:p>
            <a:endParaRPr lang="tr-TR" dirty="0" smtClean="0"/>
          </a:p>
          <a:p>
            <a:endParaRPr lang="tr-TR" dirty="0"/>
          </a:p>
        </p:txBody>
      </p:sp>
      <p:sp>
        <p:nvSpPr>
          <p:cNvPr id="3" name="2 Başlık"/>
          <p:cNvSpPr>
            <a:spLocks noGrp="1"/>
          </p:cNvSpPr>
          <p:nvPr>
            <p:ph type="title"/>
          </p:nvPr>
        </p:nvSpPr>
        <p:spPr/>
        <p:txBody>
          <a:bodyPr>
            <a:normAutofit/>
          </a:bodyPr>
          <a:lstStyle/>
          <a:p>
            <a:r>
              <a:rPr lang="tr-TR" sz="2800" dirty="0"/>
              <a:t>BEDEN </a:t>
            </a:r>
            <a:r>
              <a:rPr lang="tr-TR" sz="2800" dirty="0" smtClean="0"/>
              <a:t>MUAYENESİ </a:t>
            </a:r>
            <a:r>
              <a:rPr lang="tr-TR" sz="2800" dirty="0"/>
              <a:t>VE ÖRNEK ALMA</a:t>
            </a:r>
            <a:br>
              <a:rPr lang="tr-TR" sz="2800" dirty="0"/>
            </a:br>
            <a:r>
              <a:rPr lang="tr-TR" sz="2800" dirty="0"/>
              <a:t>(CMK)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556792"/>
            <a:ext cx="8640959" cy="4713387"/>
          </a:xfrm>
        </p:spPr>
        <p:txBody>
          <a:bodyPr>
            <a:normAutofit fontScale="62500" lnSpcReduction="20000"/>
          </a:bodyPr>
          <a:lstStyle/>
          <a:p>
            <a:pPr>
              <a:buFont typeface="Wingdings" pitchFamily="2" charset="2"/>
              <a:buChar char="q"/>
            </a:pPr>
            <a:r>
              <a:rPr lang="tr-TR" dirty="0" smtClean="0">
                <a:solidFill>
                  <a:schemeClr val="tx1"/>
                </a:solidFill>
              </a:rPr>
              <a:t>5271 sayılı Ceza Muhakemesi </a:t>
            </a:r>
            <a:r>
              <a:rPr lang="tr-TR" dirty="0">
                <a:solidFill>
                  <a:schemeClr val="tx1"/>
                </a:solidFill>
              </a:rPr>
              <a:t>K</a:t>
            </a:r>
            <a:r>
              <a:rPr lang="tr-TR" dirty="0" smtClean="0">
                <a:solidFill>
                  <a:schemeClr val="tx1"/>
                </a:solidFill>
              </a:rPr>
              <a:t>anunun ilk halinde “şüpheli veya sanığın beden muayenesi ve vücudundan örnek alınması” ve “diğer kişilerin beden muayenesi ve vücuttan örnek alınması” durumunda , ilgili kanun yürürlüğe girdikten sonra sürücülerin rutin alkol denetimleri mümkün olmayacağı gibi, ceza sınırı 2 yıldan az hapis öngören tehlikeli araç kullanma, araçla refüje çarpma gibi durumlarda da alkol muayenesinin yapılabilmesi olanaksız görülmekteydi.</a:t>
            </a:r>
          </a:p>
          <a:p>
            <a:endParaRPr lang="tr-TR" dirty="0" smtClean="0">
              <a:solidFill>
                <a:schemeClr val="tx1"/>
              </a:solidFill>
            </a:endParaRPr>
          </a:p>
          <a:p>
            <a:pPr>
              <a:buFont typeface="Wingdings" pitchFamily="2" charset="2"/>
              <a:buChar char="q"/>
            </a:pPr>
            <a:r>
              <a:rPr lang="tr-TR" dirty="0" smtClean="0">
                <a:solidFill>
                  <a:schemeClr val="tx1"/>
                </a:solidFill>
              </a:rPr>
              <a:t>25.05.2005 tarihinde, 5353 sayılı kanun ile yapılan değişiklik ile kanun maddesindeki yanlışlık  “özel kanunlardaki alkol muayenesine ve kan örneği alınmasına ilişkin hükümler saklıdır” şeklinde düzeltilmiştir. </a:t>
            </a:r>
          </a:p>
          <a:p>
            <a:pPr>
              <a:buNone/>
            </a:pPr>
            <a:r>
              <a:rPr lang="tr-TR" dirty="0" smtClean="0">
                <a:solidFill>
                  <a:schemeClr val="tx1"/>
                </a:solidFill>
              </a:rPr>
              <a:t> </a:t>
            </a:r>
          </a:p>
          <a:p>
            <a:pPr>
              <a:buFont typeface="Wingdings" pitchFamily="2" charset="2"/>
              <a:buChar char="q"/>
            </a:pPr>
            <a:r>
              <a:rPr lang="en-US" dirty="0" smtClean="0">
                <a:solidFill>
                  <a:schemeClr val="tx1"/>
                </a:solidFill>
              </a:rPr>
              <a:t>CMK </a:t>
            </a:r>
            <a:r>
              <a:rPr lang="en-US" dirty="0" err="1" smtClean="0">
                <a:solidFill>
                  <a:schemeClr val="tx1"/>
                </a:solidFill>
              </a:rPr>
              <a:t>ya</a:t>
            </a:r>
            <a:r>
              <a:rPr lang="en-US" dirty="0" smtClean="0">
                <a:solidFill>
                  <a:schemeClr val="tx1"/>
                </a:solidFill>
              </a:rPr>
              <a:t> gore, </a:t>
            </a:r>
            <a:r>
              <a:rPr lang="en-US" dirty="0" err="1" smtClean="0">
                <a:solidFill>
                  <a:schemeClr val="tx1"/>
                </a:solidFill>
              </a:rPr>
              <a:t>üst</a:t>
            </a:r>
            <a:r>
              <a:rPr lang="en-US" dirty="0" smtClean="0">
                <a:solidFill>
                  <a:schemeClr val="tx1"/>
                </a:solidFill>
              </a:rPr>
              <a:t> </a:t>
            </a:r>
            <a:r>
              <a:rPr lang="en-US" dirty="0" err="1" smtClean="0">
                <a:solidFill>
                  <a:schemeClr val="tx1"/>
                </a:solidFill>
              </a:rPr>
              <a:t>sınırı</a:t>
            </a:r>
            <a:r>
              <a:rPr lang="en-US" dirty="0" smtClean="0">
                <a:solidFill>
                  <a:schemeClr val="tx1"/>
                </a:solidFill>
              </a:rPr>
              <a:t> </a:t>
            </a:r>
            <a:r>
              <a:rPr lang="en-US" dirty="0" err="1" smtClean="0">
                <a:solidFill>
                  <a:schemeClr val="tx1"/>
                </a:solidFill>
              </a:rPr>
              <a:t>iki</a:t>
            </a:r>
            <a:r>
              <a:rPr lang="en-US" dirty="0" smtClean="0">
                <a:solidFill>
                  <a:schemeClr val="tx1"/>
                </a:solidFill>
              </a:rPr>
              <a:t> </a:t>
            </a:r>
            <a:r>
              <a:rPr lang="en-US" dirty="0" err="1" smtClean="0">
                <a:solidFill>
                  <a:schemeClr val="tx1"/>
                </a:solidFill>
              </a:rPr>
              <a:t>yıldan</a:t>
            </a:r>
            <a:r>
              <a:rPr lang="en-US" dirty="0" smtClean="0">
                <a:solidFill>
                  <a:schemeClr val="tx1"/>
                </a:solidFill>
              </a:rPr>
              <a:t> </a:t>
            </a:r>
            <a:r>
              <a:rPr lang="en-US" dirty="0" err="1" smtClean="0">
                <a:solidFill>
                  <a:schemeClr val="tx1"/>
                </a:solidFill>
              </a:rPr>
              <a:t>daha</a:t>
            </a:r>
            <a:r>
              <a:rPr lang="en-US" dirty="0" smtClean="0">
                <a:solidFill>
                  <a:schemeClr val="tx1"/>
                </a:solidFill>
              </a:rPr>
              <a:t> </a:t>
            </a:r>
            <a:r>
              <a:rPr lang="en-US" dirty="0" err="1" smtClean="0">
                <a:solidFill>
                  <a:schemeClr val="tx1"/>
                </a:solidFill>
              </a:rPr>
              <a:t>az</a:t>
            </a:r>
            <a:r>
              <a:rPr lang="en-US" dirty="0" smtClean="0">
                <a:solidFill>
                  <a:schemeClr val="tx1"/>
                </a:solidFill>
              </a:rPr>
              <a:t> </a:t>
            </a:r>
            <a:r>
              <a:rPr lang="en-US" dirty="0" err="1" smtClean="0">
                <a:solidFill>
                  <a:schemeClr val="tx1"/>
                </a:solidFill>
              </a:rPr>
              <a:t>hapis</a:t>
            </a:r>
            <a:r>
              <a:rPr lang="en-US" dirty="0" smtClean="0">
                <a:solidFill>
                  <a:schemeClr val="tx1"/>
                </a:solidFill>
              </a:rPr>
              <a:t> </a:t>
            </a:r>
            <a:r>
              <a:rPr lang="en-US" dirty="0" err="1" smtClean="0">
                <a:solidFill>
                  <a:schemeClr val="tx1"/>
                </a:solidFill>
              </a:rPr>
              <a:t>cezasını</a:t>
            </a:r>
            <a:r>
              <a:rPr lang="en-US" dirty="0" smtClean="0">
                <a:solidFill>
                  <a:schemeClr val="tx1"/>
                </a:solidFill>
              </a:rPr>
              <a:t> </a:t>
            </a:r>
            <a:r>
              <a:rPr lang="en-US" dirty="0" err="1" smtClean="0">
                <a:solidFill>
                  <a:schemeClr val="tx1"/>
                </a:solidFill>
              </a:rPr>
              <a:t>gerektiren</a:t>
            </a:r>
            <a:r>
              <a:rPr lang="en-US" dirty="0" smtClean="0">
                <a:solidFill>
                  <a:schemeClr val="tx1"/>
                </a:solidFill>
              </a:rPr>
              <a:t> </a:t>
            </a:r>
            <a:r>
              <a:rPr lang="en-US" dirty="0" err="1" smtClean="0">
                <a:solidFill>
                  <a:schemeClr val="tx1"/>
                </a:solidFill>
              </a:rPr>
              <a:t>suçlarda</a:t>
            </a:r>
            <a:r>
              <a:rPr lang="en-US" dirty="0" smtClean="0">
                <a:solidFill>
                  <a:schemeClr val="tx1"/>
                </a:solidFill>
              </a:rPr>
              <a:t>, </a:t>
            </a:r>
            <a:r>
              <a:rPr lang="en-US" dirty="0" err="1" smtClean="0">
                <a:solidFill>
                  <a:schemeClr val="tx1"/>
                </a:solidFill>
              </a:rPr>
              <a:t>kişi</a:t>
            </a:r>
            <a:r>
              <a:rPr lang="en-US" dirty="0" smtClean="0">
                <a:solidFill>
                  <a:schemeClr val="tx1"/>
                </a:solidFill>
              </a:rPr>
              <a:t> </a:t>
            </a:r>
            <a:r>
              <a:rPr lang="en-US" dirty="0" err="1" smtClean="0">
                <a:solidFill>
                  <a:schemeClr val="tx1"/>
                </a:solidFill>
              </a:rPr>
              <a:t>üzerinde</a:t>
            </a:r>
            <a:r>
              <a:rPr lang="en-US" dirty="0" smtClean="0">
                <a:solidFill>
                  <a:schemeClr val="tx1"/>
                </a:solidFill>
              </a:rPr>
              <a:t> </a:t>
            </a:r>
            <a:r>
              <a:rPr lang="en-US" dirty="0" err="1" smtClean="0">
                <a:solidFill>
                  <a:schemeClr val="tx1"/>
                </a:solidFill>
              </a:rPr>
              <a:t>iç</a:t>
            </a:r>
            <a:r>
              <a:rPr lang="en-US" dirty="0" smtClean="0">
                <a:solidFill>
                  <a:schemeClr val="tx1"/>
                </a:solidFill>
              </a:rPr>
              <a:t> </a:t>
            </a:r>
            <a:r>
              <a:rPr lang="en-US" dirty="0" err="1" smtClean="0">
                <a:solidFill>
                  <a:schemeClr val="tx1"/>
                </a:solidFill>
              </a:rPr>
              <a:t>beden</a:t>
            </a:r>
            <a:r>
              <a:rPr lang="en-US" dirty="0" smtClean="0">
                <a:solidFill>
                  <a:schemeClr val="tx1"/>
                </a:solidFill>
              </a:rPr>
              <a:t> </a:t>
            </a:r>
            <a:r>
              <a:rPr lang="en-US" dirty="0" err="1" smtClean="0">
                <a:solidFill>
                  <a:schemeClr val="tx1"/>
                </a:solidFill>
              </a:rPr>
              <a:t>muayenesi</a:t>
            </a:r>
            <a:r>
              <a:rPr lang="en-US" dirty="0" smtClean="0">
                <a:solidFill>
                  <a:schemeClr val="tx1"/>
                </a:solidFill>
              </a:rPr>
              <a:t> </a:t>
            </a:r>
            <a:r>
              <a:rPr lang="en-US" dirty="0" err="1" smtClean="0">
                <a:solidFill>
                  <a:schemeClr val="tx1"/>
                </a:solidFill>
              </a:rPr>
              <a:t>yapılamaz</a:t>
            </a:r>
            <a:r>
              <a:rPr lang="en-US" dirty="0" smtClean="0">
                <a:solidFill>
                  <a:schemeClr val="tx1"/>
                </a:solidFill>
              </a:rPr>
              <a:t>; </a:t>
            </a:r>
            <a:r>
              <a:rPr lang="en-US" dirty="0" err="1" smtClean="0">
                <a:solidFill>
                  <a:schemeClr val="tx1"/>
                </a:solidFill>
              </a:rPr>
              <a:t>kişiden</a:t>
            </a:r>
            <a:r>
              <a:rPr lang="en-US" dirty="0" smtClean="0">
                <a:solidFill>
                  <a:schemeClr val="tx1"/>
                </a:solidFill>
              </a:rPr>
              <a:t> </a:t>
            </a:r>
            <a:r>
              <a:rPr lang="en-US" dirty="0" err="1" smtClean="0">
                <a:solidFill>
                  <a:schemeClr val="tx1"/>
                </a:solidFill>
              </a:rPr>
              <a:t>kan</a:t>
            </a:r>
            <a:r>
              <a:rPr lang="en-US" dirty="0" smtClean="0">
                <a:solidFill>
                  <a:schemeClr val="tx1"/>
                </a:solidFill>
              </a:rPr>
              <a:t> </a:t>
            </a:r>
            <a:r>
              <a:rPr lang="en-US" dirty="0" err="1" smtClean="0">
                <a:solidFill>
                  <a:schemeClr val="tx1"/>
                </a:solidFill>
              </a:rPr>
              <a:t>veya</a:t>
            </a:r>
            <a:r>
              <a:rPr lang="en-US" dirty="0" smtClean="0">
                <a:solidFill>
                  <a:schemeClr val="tx1"/>
                </a:solidFill>
              </a:rPr>
              <a:t> </a:t>
            </a:r>
            <a:r>
              <a:rPr lang="en-US" dirty="0" err="1" smtClean="0">
                <a:solidFill>
                  <a:schemeClr val="tx1"/>
                </a:solidFill>
              </a:rPr>
              <a:t>benzeri</a:t>
            </a:r>
            <a:r>
              <a:rPr lang="en-US" dirty="0" smtClean="0">
                <a:solidFill>
                  <a:schemeClr val="tx1"/>
                </a:solidFill>
              </a:rPr>
              <a:t> </a:t>
            </a:r>
            <a:r>
              <a:rPr lang="en-US" dirty="0" err="1" smtClean="0">
                <a:solidFill>
                  <a:schemeClr val="tx1"/>
                </a:solidFill>
              </a:rPr>
              <a:t>biyolojik</a:t>
            </a:r>
            <a:r>
              <a:rPr lang="en-US" dirty="0" smtClean="0">
                <a:solidFill>
                  <a:schemeClr val="tx1"/>
                </a:solidFill>
              </a:rPr>
              <a:t> </a:t>
            </a:r>
            <a:r>
              <a:rPr lang="en-US" dirty="0" err="1" smtClean="0">
                <a:solidFill>
                  <a:schemeClr val="tx1"/>
                </a:solidFill>
              </a:rPr>
              <a:t>örneklerle</a:t>
            </a:r>
            <a:r>
              <a:rPr lang="en-US" dirty="0" smtClean="0">
                <a:solidFill>
                  <a:schemeClr val="tx1"/>
                </a:solidFill>
              </a:rPr>
              <a:t> </a:t>
            </a:r>
            <a:r>
              <a:rPr lang="en-US" dirty="0" err="1" smtClean="0">
                <a:solidFill>
                  <a:schemeClr val="tx1"/>
                </a:solidFill>
              </a:rPr>
              <a:t>saç</a:t>
            </a:r>
            <a:r>
              <a:rPr lang="en-US" dirty="0" smtClean="0">
                <a:solidFill>
                  <a:schemeClr val="tx1"/>
                </a:solidFill>
              </a:rPr>
              <a:t>, </a:t>
            </a:r>
            <a:r>
              <a:rPr lang="en-US" dirty="0" err="1" smtClean="0">
                <a:solidFill>
                  <a:schemeClr val="tx1"/>
                </a:solidFill>
              </a:rPr>
              <a:t>tükürük</a:t>
            </a:r>
            <a:r>
              <a:rPr lang="en-US" dirty="0" smtClean="0">
                <a:solidFill>
                  <a:schemeClr val="tx1"/>
                </a:solidFill>
              </a:rPr>
              <a:t>, </a:t>
            </a:r>
            <a:r>
              <a:rPr lang="en-US" dirty="0" err="1" smtClean="0">
                <a:solidFill>
                  <a:schemeClr val="tx1"/>
                </a:solidFill>
              </a:rPr>
              <a:t>tırnak</a:t>
            </a:r>
            <a:r>
              <a:rPr lang="en-US" dirty="0" smtClean="0">
                <a:solidFill>
                  <a:schemeClr val="tx1"/>
                </a:solidFill>
              </a:rPr>
              <a:t> </a:t>
            </a:r>
            <a:r>
              <a:rPr lang="en-US" dirty="0" err="1" smtClean="0">
                <a:solidFill>
                  <a:schemeClr val="tx1"/>
                </a:solidFill>
              </a:rPr>
              <a:t>gibi</a:t>
            </a:r>
            <a:r>
              <a:rPr lang="en-US" dirty="0" smtClean="0">
                <a:solidFill>
                  <a:schemeClr val="tx1"/>
                </a:solidFill>
              </a:rPr>
              <a:t> </a:t>
            </a:r>
            <a:r>
              <a:rPr lang="en-US" dirty="0" err="1" smtClean="0">
                <a:solidFill>
                  <a:schemeClr val="tx1"/>
                </a:solidFill>
              </a:rPr>
              <a:t>örnekler</a:t>
            </a:r>
            <a:r>
              <a:rPr lang="en-US" dirty="0" smtClean="0">
                <a:solidFill>
                  <a:schemeClr val="tx1"/>
                </a:solidFill>
              </a:rPr>
              <a:t> </a:t>
            </a:r>
            <a:r>
              <a:rPr lang="en-US" dirty="0" err="1" smtClean="0">
                <a:solidFill>
                  <a:schemeClr val="tx1"/>
                </a:solidFill>
              </a:rPr>
              <a:t>alınamaz</a:t>
            </a:r>
            <a:r>
              <a:rPr lang="en-US" dirty="0" smtClean="0">
                <a:solidFill>
                  <a:schemeClr val="tx1"/>
                </a:solidFill>
              </a:rPr>
              <a:t>.</a:t>
            </a:r>
            <a:endParaRPr lang="tr-TR" dirty="0" smtClean="0">
              <a:solidFill>
                <a:schemeClr val="tx1"/>
              </a:solidFill>
            </a:endParaRPr>
          </a:p>
          <a:p>
            <a:pPr>
              <a:buNone/>
            </a:pPr>
            <a:r>
              <a:rPr lang="en-US" dirty="0" smtClean="0">
                <a:solidFill>
                  <a:schemeClr val="tx1"/>
                </a:solidFill>
              </a:rPr>
              <a:t> </a:t>
            </a:r>
            <a:endParaRPr lang="tr-TR" dirty="0" smtClean="0">
              <a:solidFill>
                <a:schemeClr val="tx1"/>
              </a:solidFill>
            </a:endParaRPr>
          </a:p>
          <a:p>
            <a:pPr>
              <a:buFont typeface="Wingdings" pitchFamily="2" charset="2"/>
              <a:buChar char="q"/>
            </a:pPr>
            <a:r>
              <a:rPr lang="en-US" dirty="0" smtClean="0">
                <a:solidFill>
                  <a:schemeClr val="tx1"/>
                </a:solidFill>
              </a:rPr>
              <a:t>Her ne </a:t>
            </a:r>
            <a:r>
              <a:rPr lang="en-US" dirty="0" err="1" smtClean="0">
                <a:solidFill>
                  <a:schemeClr val="tx1"/>
                </a:solidFill>
              </a:rPr>
              <a:t>kadar</a:t>
            </a:r>
            <a:r>
              <a:rPr lang="en-US" dirty="0" smtClean="0">
                <a:solidFill>
                  <a:schemeClr val="tx1"/>
                </a:solidFill>
              </a:rPr>
              <a:t> </a:t>
            </a:r>
            <a:r>
              <a:rPr lang="tr-TR" dirty="0" smtClean="0">
                <a:solidFill>
                  <a:schemeClr val="tx1"/>
                </a:solidFill>
              </a:rPr>
              <a:t>5353 sayılı kanun ile yapılan değişiklik ile CMK </a:t>
            </a:r>
            <a:r>
              <a:rPr lang="tr-TR" dirty="0" err="1" smtClean="0">
                <a:solidFill>
                  <a:schemeClr val="tx1"/>
                </a:solidFill>
              </a:rPr>
              <a:t>daki</a:t>
            </a:r>
            <a:r>
              <a:rPr lang="tr-TR" dirty="0" smtClean="0">
                <a:solidFill>
                  <a:schemeClr val="tx1"/>
                </a:solidFill>
              </a:rPr>
              <a:t>  yanlışlık </a:t>
            </a:r>
            <a:r>
              <a:rPr lang="tr-TR" i="1" dirty="0" smtClean="0">
                <a:solidFill>
                  <a:schemeClr val="tx1"/>
                </a:solidFill>
              </a:rPr>
              <a:t>“özel kanunlardaki alkol muayenesine ve kan örneği alınmasına ilişkin hükümler saklıdır”</a:t>
            </a:r>
            <a:r>
              <a:rPr lang="tr-TR" dirty="0" smtClean="0">
                <a:solidFill>
                  <a:schemeClr val="tx1"/>
                </a:solidFill>
              </a:rPr>
              <a:t> şeklinde bir düzenleme ile düzeltilmeye çalışılmışsa da, özel kanunlar denilen Karayolları Trafik Kanunu ve Yönetmeliğinde bu durumun yeterli bir karşılığı yoktur.</a:t>
            </a:r>
          </a:p>
          <a:p>
            <a:endParaRPr lang="tr-TR" dirty="0" smtClean="0">
              <a:solidFill>
                <a:schemeClr val="tx1"/>
              </a:solidFill>
            </a:endParaRPr>
          </a:p>
          <a:p>
            <a:pPr>
              <a:buFont typeface="Wingdings" pitchFamily="2" charset="2"/>
              <a:buChar char="q"/>
            </a:pPr>
            <a:r>
              <a:rPr lang="tr-TR" dirty="0" smtClean="0">
                <a:solidFill>
                  <a:schemeClr val="tx1"/>
                </a:solidFill>
              </a:rPr>
              <a:t>CMK alkol ve uyuşturucu maddeyle ilgili sorumluluğu üzerinden atmış, ancak ilgili kanunlardaki boşluk mevcudiyetini korumuştur.</a:t>
            </a:r>
          </a:p>
          <a:p>
            <a:endParaRPr lang="tr-TR" dirty="0"/>
          </a:p>
        </p:txBody>
      </p:sp>
      <p:sp>
        <p:nvSpPr>
          <p:cNvPr id="3" name="2 Başlık"/>
          <p:cNvSpPr>
            <a:spLocks noGrp="1"/>
          </p:cNvSpPr>
          <p:nvPr>
            <p:ph type="title"/>
          </p:nvPr>
        </p:nvSpPr>
        <p:spPr/>
        <p:txBody>
          <a:bodyPr>
            <a:normAutofit/>
          </a:bodyPr>
          <a:lstStyle/>
          <a:p>
            <a:r>
              <a:rPr lang="tr-TR" sz="2800" dirty="0"/>
              <a:t>BEDEN </a:t>
            </a:r>
            <a:r>
              <a:rPr lang="tr-TR" sz="2800" dirty="0" smtClean="0"/>
              <a:t>MUAYENESİ </a:t>
            </a:r>
            <a:r>
              <a:rPr lang="tr-TR" sz="2800" dirty="0"/>
              <a:t>VE ÖRNEK ALMA</a:t>
            </a:r>
            <a:br>
              <a:rPr lang="tr-TR" sz="2800" dirty="0"/>
            </a:br>
            <a:r>
              <a:rPr lang="tr-TR" sz="2800" dirty="0"/>
              <a:t>(CMK)</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12776"/>
            <a:ext cx="8784976" cy="5256584"/>
          </a:xfrm>
        </p:spPr>
        <p:txBody>
          <a:bodyPr>
            <a:normAutofit fontScale="77500" lnSpcReduction="20000"/>
          </a:bodyPr>
          <a:lstStyle/>
          <a:p>
            <a:pPr algn="ctr">
              <a:buNone/>
            </a:pPr>
            <a:endParaRPr lang="tr-TR" dirty="0" smtClean="0">
              <a:solidFill>
                <a:schemeClr val="tx1"/>
              </a:solidFill>
            </a:endParaRPr>
          </a:p>
          <a:p>
            <a:pPr>
              <a:buFont typeface="Wingdings" pitchFamily="2" charset="2"/>
              <a:buChar char="q"/>
            </a:pPr>
            <a:r>
              <a:rPr lang="tr-TR" dirty="0" smtClean="0">
                <a:solidFill>
                  <a:schemeClr val="tx1"/>
                </a:solidFill>
              </a:rPr>
              <a:t>Bu </a:t>
            </a:r>
            <a:r>
              <a:rPr lang="tr-TR" dirty="0">
                <a:solidFill>
                  <a:schemeClr val="tx1"/>
                </a:solidFill>
              </a:rPr>
              <a:t>Yönetmelik; bir suça ilişkin iz, eser, emare ve delillerin elde edilmesi; ayrıca, maddî gerçeğin </a:t>
            </a:r>
            <a:r>
              <a:rPr lang="tr-TR" dirty="0" smtClean="0">
                <a:solidFill>
                  <a:schemeClr val="tx1"/>
                </a:solidFill>
              </a:rPr>
              <a:t>ortaya </a:t>
            </a:r>
            <a:r>
              <a:rPr lang="tr-TR" dirty="0">
                <a:solidFill>
                  <a:schemeClr val="tx1"/>
                </a:solidFill>
              </a:rPr>
              <a:t>çıkartılması bakımından şüpheli, sanık, mağdur ve diğer kişilerin beden muayenelerinin </a:t>
            </a:r>
            <a:r>
              <a:rPr lang="tr-TR" dirty="0" smtClean="0">
                <a:solidFill>
                  <a:schemeClr val="tx1"/>
                </a:solidFill>
              </a:rPr>
              <a:t>yapılması</a:t>
            </a:r>
            <a:r>
              <a:rPr lang="tr-TR" dirty="0">
                <a:solidFill>
                  <a:schemeClr val="tx1"/>
                </a:solidFill>
              </a:rPr>
              <a:t>, tıbbî incelemelerde bulunmak üzere vücuttan, kan veya benzeri biyolojik örneklerle, saç, </a:t>
            </a:r>
            <a:r>
              <a:rPr lang="tr-TR" dirty="0" smtClean="0">
                <a:solidFill>
                  <a:schemeClr val="tx1"/>
                </a:solidFill>
              </a:rPr>
              <a:t>tükürük</a:t>
            </a:r>
            <a:r>
              <a:rPr lang="tr-TR" dirty="0">
                <a:solidFill>
                  <a:schemeClr val="tx1"/>
                </a:solidFill>
              </a:rPr>
              <a:t>, tırnak gibi örneklerin alınması, moleküler genetik incelemeler ile şüpheli ve </a:t>
            </a:r>
            <a:r>
              <a:rPr lang="tr-TR" dirty="0" smtClean="0">
                <a:solidFill>
                  <a:schemeClr val="tx1"/>
                </a:solidFill>
              </a:rPr>
              <a:t>sanığın kimliğinin </a:t>
            </a:r>
            <a:r>
              <a:rPr lang="tr-TR" dirty="0">
                <a:solidFill>
                  <a:schemeClr val="tx1"/>
                </a:solidFill>
              </a:rPr>
              <a:t>teşhisi için gerekli fizikî özelliklerin tespitine ilişkin usul ve esasları düzenlemektir. </a:t>
            </a:r>
            <a:endParaRPr lang="tr-TR" dirty="0" smtClean="0">
              <a:solidFill>
                <a:schemeClr val="tx1"/>
              </a:solidFill>
            </a:endParaRPr>
          </a:p>
          <a:p>
            <a:pPr>
              <a:buNone/>
            </a:pPr>
            <a:endParaRPr lang="tr-TR" dirty="0" smtClean="0">
              <a:solidFill>
                <a:schemeClr val="tx1"/>
              </a:solidFill>
            </a:endParaRPr>
          </a:p>
          <a:p>
            <a:pPr>
              <a:buFont typeface="Wingdings" pitchFamily="2" charset="2"/>
              <a:buChar char="q"/>
            </a:pPr>
            <a:r>
              <a:rPr lang="en-US" dirty="0" err="1" smtClean="0">
                <a:solidFill>
                  <a:schemeClr val="tx1"/>
                </a:solidFill>
              </a:rPr>
              <a:t>Sağlık</a:t>
            </a:r>
            <a:r>
              <a:rPr lang="en-US" dirty="0" smtClean="0">
                <a:solidFill>
                  <a:schemeClr val="tx1"/>
                </a:solidFill>
              </a:rPr>
              <a:t> </a:t>
            </a:r>
            <a:r>
              <a:rPr lang="en-US" dirty="0" err="1" smtClean="0">
                <a:solidFill>
                  <a:schemeClr val="tx1"/>
                </a:solidFill>
              </a:rPr>
              <a:t>mesleği</a:t>
            </a:r>
            <a:r>
              <a:rPr lang="en-US" dirty="0" smtClean="0">
                <a:solidFill>
                  <a:schemeClr val="tx1"/>
                </a:solidFill>
              </a:rPr>
              <a:t> </a:t>
            </a:r>
            <a:r>
              <a:rPr lang="en-US" dirty="0" err="1" smtClean="0">
                <a:solidFill>
                  <a:schemeClr val="tx1"/>
                </a:solidFill>
              </a:rPr>
              <a:t>mensubu</a:t>
            </a:r>
            <a:r>
              <a:rPr lang="en-US" dirty="0" smtClean="0">
                <a:solidFill>
                  <a:schemeClr val="tx1"/>
                </a:solidFill>
              </a:rPr>
              <a:t>: </a:t>
            </a:r>
            <a:r>
              <a:rPr lang="en-US" dirty="0" err="1" smtClean="0">
                <a:solidFill>
                  <a:schemeClr val="tx1"/>
                </a:solidFill>
              </a:rPr>
              <a:t>Tabip</a:t>
            </a:r>
            <a:r>
              <a:rPr lang="en-US" dirty="0" smtClean="0">
                <a:solidFill>
                  <a:schemeClr val="tx1"/>
                </a:solidFill>
              </a:rPr>
              <a:t>, </a:t>
            </a:r>
            <a:r>
              <a:rPr lang="en-US" dirty="0" err="1" smtClean="0">
                <a:solidFill>
                  <a:schemeClr val="tx1"/>
                </a:solidFill>
              </a:rPr>
              <a:t>diş</a:t>
            </a:r>
            <a:r>
              <a:rPr lang="en-US" dirty="0" smtClean="0">
                <a:solidFill>
                  <a:schemeClr val="tx1"/>
                </a:solidFill>
              </a:rPr>
              <a:t> </a:t>
            </a:r>
            <a:r>
              <a:rPr lang="en-US" dirty="0" err="1" smtClean="0">
                <a:solidFill>
                  <a:schemeClr val="tx1"/>
                </a:solidFill>
              </a:rPr>
              <a:t>tabibi</a:t>
            </a:r>
            <a:r>
              <a:rPr lang="en-US" dirty="0" smtClean="0">
                <a:solidFill>
                  <a:schemeClr val="tx1"/>
                </a:solidFill>
              </a:rPr>
              <a:t>, </a:t>
            </a:r>
            <a:r>
              <a:rPr lang="en-US" dirty="0" err="1" smtClean="0">
                <a:solidFill>
                  <a:schemeClr val="tx1"/>
                </a:solidFill>
              </a:rPr>
              <a:t>eczacı</a:t>
            </a:r>
            <a:r>
              <a:rPr lang="en-US" dirty="0" smtClean="0">
                <a:solidFill>
                  <a:schemeClr val="tx1"/>
                </a:solidFill>
              </a:rPr>
              <a:t>, </a:t>
            </a:r>
            <a:r>
              <a:rPr lang="en-US" dirty="0" err="1" smtClean="0">
                <a:solidFill>
                  <a:schemeClr val="tx1"/>
                </a:solidFill>
              </a:rPr>
              <a:t>ebe</a:t>
            </a:r>
            <a:r>
              <a:rPr lang="en-US" dirty="0" smtClean="0">
                <a:solidFill>
                  <a:schemeClr val="tx1"/>
                </a:solidFill>
              </a:rPr>
              <a:t>, </a:t>
            </a:r>
            <a:r>
              <a:rPr lang="en-US" dirty="0" err="1" smtClean="0">
                <a:solidFill>
                  <a:schemeClr val="tx1"/>
                </a:solidFill>
              </a:rPr>
              <a:t>hemşire</a:t>
            </a:r>
            <a:r>
              <a:rPr lang="en-US" dirty="0" smtClean="0">
                <a:solidFill>
                  <a:schemeClr val="tx1"/>
                </a:solidFill>
              </a:rPr>
              <a:t> </a:t>
            </a:r>
            <a:r>
              <a:rPr lang="en-US" dirty="0" err="1" smtClean="0">
                <a:solidFill>
                  <a:schemeClr val="tx1"/>
                </a:solidFill>
              </a:rPr>
              <a:t>ve</a:t>
            </a:r>
            <a:r>
              <a:rPr lang="en-US" dirty="0" smtClean="0">
                <a:solidFill>
                  <a:schemeClr val="tx1"/>
                </a:solidFill>
              </a:rPr>
              <a:t> </a:t>
            </a:r>
            <a:r>
              <a:rPr lang="en-US" dirty="0" err="1" smtClean="0">
                <a:solidFill>
                  <a:schemeClr val="tx1"/>
                </a:solidFill>
              </a:rPr>
              <a:t>sağlı</a:t>
            </a:r>
            <a:r>
              <a:rPr lang="tr-TR" dirty="0" smtClean="0">
                <a:solidFill>
                  <a:schemeClr val="tx1"/>
                </a:solidFill>
              </a:rPr>
              <a:t>k </a:t>
            </a:r>
            <a:r>
              <a:rPr lang="en-US" dirty="0" err="1" smtClean="0">
                <a:solidFill>
                  <a:schemeClr val="tx1"/>
                </a:solidFill>
              </a:rPr>
              <a:t>hizmeti</a:t>
            </a:r>
            <a:r>
              <a:rPr lang="en-US" dirty="0" smtClean="0">
                <a:solidFill>
                  <a:schemeClr val="tx1"/>
                </a:solidFill>
              </a:rPr>
              <a:t> </a:t>
            </a:r>
            <a:r>
              <a:rPr lang="en-US" dirty="0" err="1" smtClean="0">
                <a:solidFill>
                  <a:schemeClr val="tx1"/>
                </a:solidFill>
              </a:rPr>
              <a:t>veren</a:t>
            </a:r>
            <a:r>
              <a:rPr lang="en-US" dirty="0" smtClean="0">
                <a:solidFill>
                  <a:schemeClr val="tx1"/>
                </a:solidFill>
              </a:rPr>
              <a:t> </a:t>
            </a:r>
            <a:r>
              <a:rPr lang="en-US" dirty="0" err="1" smtClean="0">
                <a:solidFill>
                  <a:schemeClr val="tx1"/>
                </a:solidFill>
              </a:rPr>
              <a:t>diğer</a:t>
            </a:r>
            <a:r>
              <a:rPr lang="en-US" dirty="0" smtClean="0">
                <a:solidFill>
                  <a:schemeClr val="tx1"/>
                </a:solidFill>
              </a:rPr>
              <a:t> </a:t>
            </a:r>
            <a:r>
              <a:rPr lang="en-US" dirty="0" err="1" smtClean="0">
                <a:solidFill>
                  <a:schemeClr val="tx1"/>
                </a:solidFill>
              </a:rPr>
              <a:t>kişileri</a:t>
            </a:r>
            <a:r>
              <a:rPr lang="en-US" dirty="0" smtClean="0">
                <a:solidFill>
                  <a:schemeClr val="tx1"/>
                </a:solidFill>
              </a:rPr>
              <a:t>,</a:t>
            </a:r>
            <a:endParaRPr lang="tr-TR" dirty="0" smtClean="0">
              <a:solidFill>
                <a:schemeClr val="tx1"/>
              </a:solidFill>
            </a:endParaRPr>
          </a:p>
          <a:p>
            <a:pPr algn="ctr">
              <a:buNone/>
            </a:pPr>
            <a:endParaRPr lang="tr-TR" dirty="0" smtClean="0">
              <a:solidFill>
                <a:schemeClr val="tx1"/>
              </a:solidFill>
            </a:endParaRPr>
          </a:p>
          <a:p>
            <a:pPr>
              <a:buFont typeface="Wingdings" pitchFamily="2" charset="2"/>
              <a:buChar char="q"/>
            </a:pPr>
            <a:r>
              <a:rPr lang="tr-TR" dirty="0" smtClean="0">
                <a:solidFill>
                  <a:schemeClr val="tx1"/>
                </a:solidFill>
              </a:rPr>
              <a:t>Bedenin tıbbî muayenesi: Tabip tarafından tıbbî yöntemler kullanılarak yapılan değerlendirmeleri,</a:t>
            </a:r>
          </a:p>
          <a:p>
            <a:pPr>
              <a:buNone/>
            </a:pPr>
            <a:endParaRPr lang="tr-TR" dirty="0" smtClean="0">
              <a:solidFill>
                <a:schemeClr val="tx1"/>
              </a:solidFill>
            </a:endParaRPr>
          </a:p>
          <a:p>
            <a:pPr>
              <a:buFont typeface="Wingdings" pitchFamily="2" charset="2"/>
              <a:buChar char="q"/>
            </a:pPr>
            <a:r>
              <a:rPr lang="tr-TR" dirty="0" smtClean="0">
                <a:solidFill>
                  <a:schemeClr val="tx1"/>
                </a:solidFill>
              </a:rPr>
              <a:t>Dış beden muayenesi: Vücudun dış yüzeyi ile kulak, burun ve ağız bölgelerinin gözle ve elle yapılan yüzeysel tıbbî incelemesini,</a:t>
            </a:r>
          </a:p>
          <a:p>
            <a:pPr>
              <a:buNone/>
            </a:pPr>
            <a:endParaRPr lang="tr-TR" dirty="0" smtClean="0">
              <a:solidFill>
                <a:schemeClr val="tx1"/>
              </a:solidFill>
            </a:endParaRPr>
          </a:p>
          <a:p>
            <a:pPr>
              <a:buFont typeface="Wingdings" pitchFamily="2" charset="2"/>
              <a:buChar char="q"/>
            </a:pPr>
            <a:r>
              <a:rPr lang="tr-TR" dirty="0" smtClean="0">
                <a:solidFill>
                  <a:schemeClr val="tx1"/>
                </a:solidFill>
              </a:rPr>
              <a:t>İç beden muayenesi: Kafa, göğüs ve karın boşlukları ile cilt altı dokularının incelenmesini ifade eder.  </a:t>
            </a:r>
          </a:p>
          <a:p>
            <a:pPr>
              <a:buNone/>
            </a:pPr>
            <a:endParaRPr lang="tr-TR" dirty="0" smtClean="0"/>
          </a:p>
          <a:p>
            <a:endParaRPr lang="tr-TR" dirty="0"/>
          </a:p>
        </p:txBody>
      </p:sp>
      <p:sp>
        <p:nvSpPr>
          <p:cNvPr id="3" name="2 Başlık"/>
          <p:cNvSpPr>
            <a:spLocks noGrp="1"/>
          </p:cNvSpPr>
          <p:nvPr>
            <p:ph type="title"/>
          </p:nvPr>
        </p:nvSpPr>
        <p:spPr>
          <a:xfrm>
            <a:off x="467544" y="332656"/>
            <a:ext cx="8229600" cy="1252728"/>
          </a:xfrm>
        </p:spPr>
        <p:txBody>
          <a:bodyPr>
            <a:normAutofit/>
          </a:bodyPr>
          <a:lstStyle/>
          <a:p>
            <a:r>
              <a:rPr lang="tr-TR" sz="1800" dirty="0" smtClean="0"/>
              <a:t>CEZA MUHAKEMESİNDE BEDEN MUAYENESİ</a:t>
            </a:r>
            <a:br>
              <a:rPr lang="tr-TR" sz="1800" dirty="0" smtClean="0"/>
            </a:br>
            <a:r>
              <a:rPr lang="tr-TR" sz="1800" dirty="0" smtClean="0"/>
              <a:t>GENETİK İNCELEMELER VE FİZİK KİMLİĞİNİN TESPİTİ HAKKINDA YÖNETMELİK</a:t>
            </a:r>
            <a:endParaRPr lang="tr-TR" sz="18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12776"/>
            <a:ext cx="8784976" cy="5256584"/>
          </a:xfrm>
        </p:spPr>
        <p:txBody>
          <a:bodyPr>
            <a:normAutofit fontScale="92500" lnSpcReduction="20000"/>
          </a:bodyPr>
          <a:lstStyle/>
          <a:p>
            <a:pPr algn="ctr">
              <a:buNone/>
            </a:pPr>
            <a:endParaRPr lang="tr-TR" dirty="0" smtClean="0"/>
          </a:p>
          <a:p>
            <a:pPr>
              <a:buFont typeface="Wingdings" pitchFamily="2" charset="2"/>
              <a:buChar char="q"/>
            </a:pPr>
            <a:r>
              <a:rPr lang="tr-TR" dirty="0"/>
              <a:t> </a:t>
            </a:r>
            <a:r>
              <a:rPr lang="tr-TR" dirty="0" smtClean="0">
                <a:solidFill>
                  <a:schemeClr val="tx1"/>
                </a:solidFill>
              </a:rPr>
              <a:t>İÇ BEDEN MUAYENESİ: </a:t>
            </a:r>
          </a:p>
          <a:p>
            <a:pPr marL="0" indent="0">
              <a:buNone/>
            </a:pPr>
            <a:endParaRPr lang="tr-TR" dirty="0" smtClean="0">
              <a:solidFill>
                <a:schemeClr val="tx1"/>
              </a:solidFill>
            </a:endParaRPr>
          </a:p>
          <a:p>
            <a:pPr marL="0" indent="0">
              <a:buNone/>
            </a:pPr>
            <a:r>
              <a:rPr lang="tr-TR" dirty="0" smtClean="0">
                <a:solidFill>
                  <a:schemeClr val="tx1"/>
                </a:solidFill>
              </a:rPr>
              <a:t>Bir </a:t>
            </a:r>
            <a:r>
              <a:rPr lang="tr-TR" dirty="0">
                <a:solidFill>
                  <a:schemeClr val="tx1"/>
                </a:solidFill>
              </a:rPr>
              <a:t>suça ilişkin delil elde etmek için, şüpheli veya sanık üzerinde iç beden muayenesi yapılabilmesine Cumhuriyet savcısı veya </a:t>
            </a:r>
            <a:r>
              <a:rPr lang="tr-TR" dirty="0" err="1" smtClean="0">
                <a:solidFill>
                  <a:schemeClr val="tx1"/>
                </a:solidFill>
              </a:rPr>
              <a:t>ağdurun</a:t>
            </a:r>
            <a:r>
              <a:rPr lang="tr-TR" dirty="0" smtClean="0">
                <a:solidFill>
                  <a:schemeClr val="tx1"/>
                </a:solidFill>
              </a:rPr>
              <a:t> </a:t>
            </a:r>
            <a:r>
              <a:rPr lang="tr-TR" dirty="0">
                <a:solidFill>
                  <a:schemeClr val="tx1"/>
                </a:solidFill>
              </a:rPr>
              <a:t>istemiyle ya da </a:t>
            </a:r>
            <a:r>
              <a:rPr lang="tr-TR" dirty="0" err="1">
                <a:solidFill>
                  <a:schemeClr val="tx1"/>
                </a:solidFill>
              </a:rPr>
              <a:t>re’sen</a:t>
            </a:r>
            <a:r>
              <a:rPr lang="tr-TR" dirty="0">
                <a:solidFill>
                  <a:schemeClr val="tx1"/>
                </a:solidFill>
              </a:rPr>
              <a:t> hâkim veya mahkeme, gecikmesinde sakınca bulunan hâllerde Cumhuriyet savcısı tarafından karar verilebilir. Cumhuriyet savcısının kararı, </a:t>
            </a:r>
            <a:r>
              <a:rPr lang="tr-TR" dirty="0" err="1">
                <a:solidFill>
                  <a:schemeClr val="tx1"/>
                </a:solidFill>
              </a:rPr>
              <a:t>yirmidört</a:t>
            </a:r>
            <a:r>
              <a:rPr lang="tr-TR" dirty="0">
                <a:solidFill>
                  <a:schemeClr val="tx1"/>
                </a:solidFill>
              </a:rPr>
              <a:t> saat içinde hâkim veya mahkeme onayına sunulur. Hâkim veya mahkeme, </a:t>
            </a:r>
            <a:r>
              <a:rPr lang="tr-TR" dirty="0" err="1">
                <a:solidFill>
                  <a:schemeClr val="tx1"/>
                </a:solidFill>
              </a:rPr>
              <a:t>yirmidört</a:t>
            </a:r>
            <a:r>
              <a:rPr lang="tr-TR" dirty="0">
                <a:solidFill>
                  <a:schemeClr val="tx1"/>
                </a:solidFill>
              </a:rPr>
              <a:t> saat içinde kararını verir. Onaylanmayan kararlar hükümsüz kalır ve elde edilen deliller kullanılamaz. Şüpheli veya sanığın iç beden muayenesi ancak tabip tarafından yapılır.  Muayenenin yapılabilmesi için; müdahalenin, kişinin sağlığına açıkça ve öngörülebilir zarar verme tehlikesinin bulunmaması gerekir.  Cinsel organlar veya anüs bölgesinde yapılan muayene de iç beden muayenesi sayılır. Üst sınırı iki yıldan daha az hapis cezasını gerektiren suçlarda kişi üzerinde iç beden muayenesi yapılamaz. </a:t>
            </a:r>
            <a:endParaRPr lang="tr-TR" dirty="0" smtClean="0">
              <a:solidFill>
                <a:schemeClr val="tx1"/>
              </a:solidFill>
            </a:endParaRPr>
          </a:p>
          <a:p>
            <a:endParaRPr lang="tr-TR" dirty="0"/>
          </a:p>
        </p:txBody>
      </p:sp>
      <p:sp>
        <p:nvSpPr>
          <p:cNvPr id="3" name="2 Başlık"/>
          <p:cNvSpPr>
            <a:spLocks noGrp="1"/>
          </p:cNvSpPr>
          <p:nvPr>
            <p:ph type="title"/>
          </p:nvPr>
        </p:nvSpPr>
        <p:spPr>
          <a:xfrm>
            <a:off x="467544" y="332656"/>
            <a:ext cx="8229600" cy="1252728"/>
          </a:xfrm>
        </p:spPr>
        <p:txBody>
          <a:bodyPr>
            <a:normAutofit/>
          </a:bodyPr>
          <a:lstStyle/>
          <a:p>
            <a:r>
              <a:rPr lang="tr-TR" sz="1800" dirty="0" smtClean="0"/>
              <a:t>CEZA MUHAKEMESİNDE BEDEN MUAYENESİ</a:t>
            </a:r>
            <a:br>
              <a:rPr lang="tr-TR" sz="1800" dirty="0" smtClean="0"/>
            </a:br>
            <a:r>
              <a:rPr lang="tr-TR" sz="1800" dirty="0" smtClean="0"/>
              <a:t>GENETİK İNCELEMELER VE FİZİK KİMLİĞİNİN TESPİTİ HAKKINDA YÖNETMELİK</a:t>
            </a:r>
            <a:endParaRPr lang="tr-TR" sz="1800" dirty="0"/>
          </a:p>
        </p:txBody>
      </p:sp>
    </p:spTree>
    <p:extLst>
      <p:ext uri="{BB962C8B-B14F-4D97-AF65-F5344CB8AC3E}">
        <p14:creationId xmlns:p14="http://schemas.microsoft.com/office/powerpoint/2010/main" val="2599900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12776"/>
            <a:ext cx="8784976" cy="5256584"/>
          </a:xfrm>
        </p:spPr>
        <p:txBody>
          <a:bodyPr>
            <a:normAutofit/>
          </a:bodyPr>
          <a:lstStyle/>
          <a:p>
            <a:pPr algn="ctr">
              <a:buNone/>
            </a:pPr>
            <a:endParaRPr lang="tr-TR" dirty="0" smtClean="0"/>
          </a:p>
          <a:p>
            <a:pPr>
              <a:buFont typeface="Wingdings" pitchFamily="2" charset="2"/>
              <a:buChar char="q"/>
            </a:pPr>
            <a:r>
              <a:rPr lang="tr-TR" dirty="0"/>
              <a:t> </a:t>
            </a:r>
            <a:r>
              <a:rPr lang="tr-TR" dirty="0" smtClean="0">
                <a:solidFill>
                  <a:schemeClr val="tx1"/>
                </a:solidFill>
              </a:rPr>
              <a:t>DIŞ BEDEN MUAYENESİ: </a:t>
            </a:r>
          </a:p>
          <a:p>
            <a:pPr marL="0" indent="0">
              <a:buNone/>
            </a:pPr>
            <a:endParaRPr lang="tr-TR" dirty="0" smtClean="0">
              <a:solidFill>
                <a:schemeClr val="tx1"/>
              </a:solidFill>
            </a:endParaRPr>
          </a:p>
          <a:p>
            <a:pPr marL="0" indent="0">
              <a:buNone/>
            </a:pPr>
            <a:r>
              <a:rPr lang="tr-TR" dirty="0">
                <a:solidFill>
                  <a:schemeClr val="tx1"/>
                </a:solidFill>
              </a:rPr>
              <a:t>Bir suça ilişkin delil elde etmek için, şüpheli veya sanık üzerinde dış beden muayenesi Cumhuriyet savcısı ile emrindeki adlî kolluk görevlileri veya kovuşturma makamlarının talebiyle yapılabilir.  Şüpheli veya sanığın dış beden muayenesi ancak tabip tarafından yapılır. Muayenenin yapılabilmesi için; müdahalenin, kişinin sağlığına açıkça ve öngörülebilir zarar verme tehlikesinin bulunmaması gerekir.  Girişimsel olmayan tıbbî görüntüleme yöntemleri de bedenin dış muayenesi sayılır. Bu tür incelemeler tabip tarafından veya tabip gözetiminde sağlık mesleği mensubu diğer bir kişi tarafından yapılabilir. </a:t>
            </a:r>
          </a:p>
        </p:txBody>
      </p:sp>
      <p:sp>
        <p:nvSpPr>
          <p:cNvPr id="3" name="2 Başlık"/>
          <p:cNvSpPr>
            <a:spLocks noGrp="1"/>
          </p:cNvSpPr>
          <p:nvPr>
            <p:ph type="title"/>
          </p:nvPr>
        </p:nvSpPr>
        <p:spPr>
          <a:xfrm>
            <a:off x="467544" y="332656"/>
            <a:ext cx="8229600" cy="1252728"/>
          </a:xfrm>
        </p:spPr>
        <p:txBody>
          <a:bodyPr>
            <a:normAutofit/>
          </a:bodyPr>
          <a:lstStyle/>
          <a:p>
            <a:r>
              <a:rPr lang="tr-TR" sz="1800" dirty="0" smtClean="0"/>
              <a:t>CEZA MUHAKEMESİNDE BEDEN MUAYENESİ</a:t>
            </a:r>
            <a:br>
              <a:rPr lang="tr-TR" sz="1800" dirty="0" smtClean="0"/>
            </a:br>
            <a:r>
              <a:rPr lang="tr-TR" sz="1800" dirty="0" smtClean="0"/>
              <a:t>GENETİK İNCELEMELER VE FİZİK KİMLİĞİNİN TESPİTİ HAKKINDA YÖNETMELİK</a:t>
            </a:r>
            <a:endParaRPr lang="tr-TR" sz="1800" dirty="0"/>
          </a:p>
        </p:txBody>
      </p:sp>
    </p:spTree>
    <p:extLst>
      <p:ext uri="{BB962C8B-B14F-4D97-AF65-F5344CB8AC3E}">
        <p14:creationId xmlns:p14="http://schemas.microsoft.com/office/powerpoint/2010/main" val="864289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12776"/>
            <a:ext cx="8784976" cy="5256584"/>
          </a:xfrm>
        </p:spPr>
        <p:txBody>
          <a:bodyPr>
            <a:normAutofit fontScale="85000" lnSpcReduction="20000"/>
          </a:bodyPr>
          <a:lstStyle/>
          <a:p>
            <a:pPr algn="ctr">
              <a:buNone/>
            </a:pPr>
            <a:endParaRPr lang="tr-TR" dirty="0" smtClean="0">
              <a:solidFill>
                <a:schemeClr val="tx1"/>
              </a:solidFill>
            </a:endParaRPr>
          </a:p>
          <a:p>
            <a:pPr>
              <a:buFont typeface="Wingdings" pitchFamily="2" charset="2"/>
              <a:buChar char="q"/>
            </a:pPr>
            <a:r>
              <a:rPr lang="tr-TR" dirty="0" smtClean="0">
                <a:solidFill>
                  <a:schemeClr val="tx1"/>
                </a:solidFill>
              </a:rPr>
              <a:t>Bir </a:t>
            </a:r>
            <a:r>
              <a:rPr lang="tr-TR" dirty="0">
                <a:solidFill>
                  <a:schemeClr val="tx1"/>
                </a:solidFill>
              </a:rPr>
              <a:t>suça ilişkin delil elde etmek için, şüpheli veya sanığın vücudundan kan veya benzeri biyolojik örneklerle saç, tükürük, tırnak, gibi örnekler alınabilmesine, Cumhuriyet savcısı veya mağdurun istemiyle ya da </a:t>
            </a:r>
            <a:r>
              <a:rPr lang="tr-TR" dirty="0" err="1">
                <a:solidFill>
                  <a:schemeClr val="tx1"/>
                </a:solidFill>
              </a:rPr>
              <a:t>re’sen</a:t>
            </a:r>
            <a:r>
              <a:rPr lang="tr-TR" dirty="0">
                <a:solidFill>
                  <a:schemeClr val="tx1"/>
                </a:solidFill>
              </a:rPr>
              <a:t> hâkim veya mahkeme, gecikmesinde sakınca bulunan hâllerde Cumhuriyet savcısı tarafından karar verilebilir. Cumhuriyet savcısının kararı, </a:t>
            </a:r>
            <a:r>
              <a:rPr lang="tr-TR" dirty="0" err="1">
                <a:solidFill>
                  <a:schemeClr val="tx1"/>
                </a:solidFill>
              </a:rPr>
              <a:t>yirmidört</a:t>
            </a:r>
            <a:r>
              <a:rPr lang="tr-TR" dirty="0">
                <a:solidFill>
                  <a:schemeClr val="tx1"/>
                </a:solidFill>
              </a:rPr>
              <a:t> saat içinde hâkim veya mahkeme onayına sunulur. Hâkim veya mahkeme, </a:t>
            </a:r>
            <a:r>
              <a:rPr lang="tr-TR" dirty="0" err="1">
                <a:solidFill>
                  <a:schemeClr val="tx1"/>
                </a:solidFill>
              </a:rPr>
              <a:t>yirmidört</a:t>
            </a:r>
            <a:r>
              <a:rPr lang="tr-TR" dirty="0">
                <a:solidFill>
                  <a:schemeClr val="tx1"/>
                </a:solidFill>
              </a:rPr>
              <a:t> saat içinde kararını verir. Onaylanmayan kararlar hükümsüz kalır ve elde edilen deliller kullanılamaz. Bu örnekler Cumhuriyet savcısının huzurunda ve uygun göreceği usullerle derhâl yok edilerek bu husus tutanağa geçirilir. Bu müdahaleler ancak tabip tarafından veya tabip gözetiminde sağlık mesleği mensubu diğer bir kişi tarafından yapılabilir.  Vücuttan örnekler alınabilmesi için; müdahalenin, kişinin sağlığına açıkça ve öngörülebilir zarar verme tehlikesinin bulunmaması gerekir. Tıbbî müdahaleler, hekimlik sanatının ve tıp biliminin kabul ettiği yöntem ve araçlarla yapılır. Üst sınırı iki yıldan daha az hapis cezasını gerektiren suçlarda; kişiden kan, saç, tükürük, tırnak gibi örnekler alınamaz. Özel kanunlardaki alkol muayenesine ve kan örneği alınmasına ilişkin hükümler saklıdır. </a:t>
            </a:r>
          </a:p>
        </p:txBody>
      </p:sp>
      <p:sp>
        <p:nvSpPr>
          <p:cNvPr id="3" name="2 Başlık"/>
          <p:cNvSpPr>
            <a:spLocks noGrp="1"/>
          </p:cNvSpPr>
          <p:nvPr>
            <p:ph type="title"/>
          </p:nvPr>
        </p:nvSpPr>
        <p:spPr>
          <a:xfrm>
            <a:off x="467544" y="332656"/>
            <a:ext cx="8229600" cy="1252728"/>
          </a:xfrm>
        </p:spPr>
        <p:txBody>
          <a:bodyPr>
            <a:normAutofit/>
          </a:bodyPr>
          <a:lstStyle/>
          <a:p>
            <a:r>
              <a:rPr lang="tr-TR" sz="1800" dirty="0" smtClean="0"/>
              <a:t>CEZA MUHAKEMESİNDE BEDEN MUAYENESİ</a:t>
            </a:r>
            <a:br>
              <a:rPr lang="tr-TR" sz="1800" dirty="0" smtClean="0"/>
            </a:br>
            <a:r>
              <a:rPr lang="tr-TR" sz="1800" dirty="0" smtClean="0"/>
              <a:t>GENETİK İNCELEMELER VE FİZİK KİMLİĞİNİN TESPİTİ HAKKINDA YÖNETMELİK</a:t>
            </a:r>
            <a:endParaRPr lang="tr-TR" sz="1800" dirty="0"/>
          </a:p>
        </p:txBody>
      </p:sp>
    </p:spTree>
    <p:extLst>
      <p:ext uri="{BB962C8B-B14F-4D97-AF65-F5344CB8AC3E}">
        <p14:creationId xmlns:p14="http://schemas.microsoft.com/office/powerpoint/2010/main" val="5005315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1772816"/>
            <a:ext cx="8640959" cy="4641379"/>
          </a:xfrm>
        </p:spPr>
        <p:txBody>
          <a:bodyPr>
            <a:normAutofit/>
          </a:bodyPr>
          <a:lstStyle/>
          <a:p>
            <a:pPr>
              <a:buFont typeface="Wingdings" pitchFamily="2" charset="2"/>
              <a:buChar char="q"/>
            </a:pPr>
            <a:r>
              <a:rPr lang="tr-TR" dirty="0">
                <a:solidFill>
                  <a:schemeClr val="tx1"/>
                </a:solidFill>
              </a:rPr>
              <a:t>Moleküler genetik incelemeler </a:t>
            </a:r>
            <a:r>
              <a:rPr lang="tr-TR" dirty="0" smtClean="0">
                <a:solidFill>
                  <a:schemeClr val="tx1"/>
                </a:solidFill>
              </a:rPr>
              <a:t> (Madde 12)</a:t>
            </a:r>
          </a:p>
          <a:p>
            <a:pPr marL="0" indent="0">
              <a:buNone/>
            </a:pPr>
            <a:endParaRPr lang="tr-TR" dirty="0" smtClean="0">
              <a:solidFill>
                <a:schemeClr val="tx1"/>
              </a:solidFill>
            </a:endParaRPr>
          </a:p>
          <a:p>
            <a:pPr marL="0" indent="0">
              <a:buNone/>
            </a:pPr>
            <a:r>
              <a:rPr lang="tr-TR" dirty="0" smtClean="0">
                <a:solidFill>
                  <a:schemeClr val="tx1"/>
                </a:solidFill>
              </a:rPr>
              <a:t>Bu Yönetmelikte </a:t>
            </a:r>
            <a:r>
              <a:rPr lang="tr-TR" dirty="0">
                <a:solidFill>
                  <a:schemeClr val="tx1"/>
                </a:solidFill>
              </a:rPr>
              <a:t>öngörülen işlemlerle elde edilen örnekler üzerinde, soy bağının veya elde edilen bulgunun şüpheli veya sanığa ya da mağdura ait olup olmadığının tespiti için zorunlu olması hâlinde moleküler genetik incelemeler yapılabilir. Alınan örnekler üzerinde bu amaçlar dışında tespitler yapılmasına yönelik incelemeler yasaktır.  Birinci fıkra uyarınca yapılabilen incelemeler, bulunan ve kime ait olduğu belli olmayan beden parçaları üzerinde de yapılabilir. Birinci fıkranın ikinci cümlesi, bu hâlde de uygulanır. </a:t>
            </a:r>
          </a:p>
        </p:txBody>
      </p:sp>
      <p:sp>
        <p:nvSpPr>
          <p:cNvPr id="3" name="Başlık 2"/>
          <p:cNvSpPr>
            <a:spLocks noGrp="1"/>
          </p:cNvSpPr>
          <p:nvPr>
            <p:ph type="title"/>
          </p:nvPr>
        </p:nvSpPr>
        <p:spPr/>
        <p:txBody>
          <a:bodyPr>
            <a:normAutofit/>
          </a:bodyPr>
          <a:lstStyle/>
          <a:p>
            <a:r>
              <a:rPr lang="tr-TR" sz="2000" dirty="0"/>
              <a:t>CEZA MUHAKEMESİNDE BEDEN MUAYENESİ</a:t>
            </a:r>
            <a:br>
              <a:rPr lang="tr-TR" sz="2000" dirty="0"/>
            </a:br>
            <a:r>
              <a:rPr lang="tr-TR" sz="2000" dirty="0"/>
              <a:t>GENETİK İNCELEMELER VE FİZİK KİMLİĞİNİN TESPİTİ HAKKINDA YÖNETMELİK</a:t>
            </a:r>
          </a:p>
        </p:txBody>
      </p:sp>
    </p:spTree>
    <p:extLst>
      <p:ext uri="{BB962C8B-B14F-4D97-AF65-F5344CB8AC3E}">
        <p14:creationId xmlns:p14="http://schemas.microsoft.com/office/powerpoint/2010/main" val="2496996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23528" y="1772816"/>
            <a:ext cx="8424936" cy="4824536"/>
          </a:xfrm>
        </p:spPr>
        <p:txBody>
          <a:bodyPr>
            <a:normAutofit fontScale="85000" lnSpcReduction="20000"/>
          </a:bodyPr>
          <a:lstStyle/>
          <a:p>
            <a:pPr>
              <a:buFont typeface="Wingdings" pitchFamily="2" charset="2"/>
              <a:buChar char="q"/>
            </a:pPr>
            <a:r>
              <a:rPr lang="tr-TR" dirty="0">
                <a:solidFill>
                  <a:schemeClr val="tx1"/>
                </a:solidFill>
              </a:rPr>
              <a:t>Fizik kimliğin tespiti </a:t>
            </a:r>
            <a:r>
              <a:rPr lang="tr-TR" dirty="0" smtClean="0">
                <a:solidFill>
                  <a:schemeClr val="tx1"/>
                </a:solidFill>
              </a:rPr>
              <a:t>(Madde 15) </a:t>
            </a:r>
          </a:p>
          <a:p>
            <a:pPr marL="0" indent="0">
              <a:buNone/>
            </a:pPr>
            <a:endParaRPr lang="tr-TR" dirty="0">
              <a:solidFill>
                <a:schemeClr val="tx1"/>
              </a:solidFill>
            </a:endParaRPr>
          </a:p>
          <a:p>
            <a:pPr marL="0" indent="0">
              <a:buNone/>
            </a:pPr>
            <a:r>
              <a:rPr lang="tr-TR" dirty="0" smtClean="0">
                <a:solidFill>
                  <a:schemeClr val="tx1"/>
                </a:solidFill>
              </a:rPr>
              <a:t>Üst </a:t>
            </a:r>
            <a:r>
              <a:rPr lang="tr-TR" dirty="0">
                <a:solidFill>
                  <a:schemeClr val="tx1"/>
                </a:solidFill>
              </a:rPr>
              <a:t>sınırı iki yıl veya daha fazla hapis cezasını gerektiren bir suçtan dolayı şüpheli veya sanığın, kimliğinin teşhisi için gerekli olması hâlinde, Cumhuriyet savcısının emriyle, fotoğrafı, iris görüntüsü, beden ölçüleri, diş izi, parmak ve avuç içi izi, bedeninde yer almış olup teşhisini kolaylaştıracak eşkâl bilgileri, kulak, dudak gibi organların bıraktığı kimlik tespitine yarayabilecek vücut izleri ile sesi ve görüntüleri, fizik kimliğin tespitinde kullanılan diğer teknik yöntemler ile kayda alınarak, soruşturma ve kovuşturma işlemlerine ilişkin dosyaya konulur. Fizik kimliğin tespitinde, öncelikli olarak elin iç yüzeyindeki derinin özel kıvrımlı şekilleri olan parmak ve avuç içi izleri, fotoğrafı ve eşkâl bilgileri kullanılır. Bu işlemler olay yeri inceleme ve kimlik tespit konusunda özel eğitim almış uzman kolluk mensubu tarafından yapılır. Fizik kimliğin tespiti açısından, kişinin ağzındaki dişlerin incelenmesi ve diş izlerinin alınması diş tabibi tarafından yapılır.  Soruşturma veya kovuşturma aşamasında da hâkim veya mahkeme kararıyla fizik kimliğinin tespitine ilişkin işlemler yaptırılabilir. </a:t>
            </a:r>
          </a:p>
        </p:txBody>
      </p:sp>
      <p:sp>
        <p:nvSpPr>
          <p:cNvPr id="3" name="Başlık 2"/>
          <p:cNvSpPr>
            <a:spLocks noGrp="1"/>
          </p:cNvSpPr>
          <p:nvPr>
            <p:ph type="title"/>
          </p:nvPr>
        </p:nvSpPr>
        <p:spPr/>
        <p:txBody>
          <a:bodyPr>
            <a:normAutofit/>
          </a:bodyPr>
          <a:lstStyle/>
          <a:p>
            <a:r>
              <a:rPr lang="tr-TR" sz="2000" dirty="0"/>
              <a:t>CEZA MUHAKEMESİNDE BEDEN MUAYENESİ</a:t>
            </a:r>
            <a:br>
              <a:rPr lang="tr-TR" sz="2000" dirty="0"/>
            </a:br>
            <a:r>
              <a:rPr lang="tr-TR" sz="2000" dirty="0"/>
              <a:t>GENETİK İNCELEMELER VE FİZİK KİMLİĞİNİN TESPİTİ HAKKINDA YÖNETMELİK</a:t>
            </a:r>
          </a:p>
        </p:txBody>
      </p:sp>
    </p:spTree>
    <p:extLst>
      <p:ext uri="{BB962C8B-B14F-4D97-AF65-F5344CB8AC3E}">
        <p14:creationId xmlns:p14="http://schemas.microsoft.com/office/powerpoint/2010/main" val="2213886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1412776"/>
            <a:ext cx="8784976" cy="5544616"/>
          </a:xfrm>
        </p:spPr>
        <p:txBody>
          <a:bodyPr>
            <a:normAutofit fontScale="40000" lnSpcReduction="20000"/>
          </a:bodyPr>
          <a:lstStyle/>
          <a:p>
            <a:pPr>
              <a:buFont typeface="Wingdings" pitchFamily="2" charset="2"/>
              <a:buChar char="q"/>
            </a:pPr>
            <a:r>
              <a:rPr lang="tr-TR" sz="3300" dirty="0" smtClean="0">
                <a:solidFill>
                  <a:schemeClr val="tx1"/>
                </a:solidFill>
              </a:rPr>
              <a:t>Kanunun “Topluma karşı suçlar” başlıklı 3.Kısmının, “Genel Tehlike Yaratan Suçlar” başlıklı, 1.Bölümünün 172.maddesinde “Radyasyon Yayım”, 173.maddesinde “Atom Enerjisi ile Patlamaya Sebebiyet Verme” suçları düzenlenmiştir. </a:t>
            </a:r>
          </a:p>
          <a:p>
            <a:pPr>
              <a:buNone/>
            </a:pPr>
            <a:endParaRPr lang="tr-TR" sz="3300" dirty="0" smtClean="0">
              <a:solidFill>
                <a:schemeClr val="tx1"/>
              </a:solidFill>
            </a:endParaRPr>
          </a:p>
          <a:p>
            <a:pPr>
              <a:buFont typeface="Wingdings" pitchFamily="2" charset="2"/>
              <a:buChar char="q"/>
            </a:pPr>
            <a:r>
              <a:rPr lang="tr-TR" sz="3300" dirty="0" smtClean="0">
                <a:solidFill>
                  <a:schemeClr val="tx1"/>
                </a:solidFill>
              </a:rPr>
              <a:t> 172.maddeye göre, </a:t>
            </a:r>
          </a:p>
          <a:p>
            <a:pPr>
              <a:buNone/>
            </a:pPr>
            <a:endParaRPr lang="tr-TR" sz="3300" dirty="0" smtClean="0">
              <a:solidFill>
                <a:schemeClr val="tx1"/>
              </a:solidFill>
            </a:endParaRPr>
          </a:p>
          <a:p>
            <a:pPr>
              <a:buFont typeface="Wingdings" pitchFamily="2" charset="2"/>
              <a:buChar char="Ø"/>
            </a:pPr>
            <a:r>
              <a:rPr lang="tr-TR" sz="3300" dirty="0" smtClean="0">
                <a:solidFill>
                  <a:schemeClr val="tx1"/>
                </a:solidFill>
              </a:rPr>
              <a:t>Bir başkasını, sağlığını bozmak amacıyla ve bu amacı gerçekleştirmeye elverişli olacak surette, radyasyona tabi tutan kişi, üç yıldan </a:t>
            </a:r>
            <a:r>
              <a:rPr lang="tr-TR" sz="3300" dirty="0" err="1" smtClean="0">
                <a:solidFill>
                  <a:schemeClr val="tx1"/>
                </a:solidFill>
              </a:rPr>
              <a:t>onbeş</a:t>
            </a:r>
            <a:r>
              <a:rPr lang="tr-TR" sz="3300" dirty="0" smtClean="0">
                <a:solidFill>
                  <a:schemeClr val="tx1"/>
                </a:solidFill>
              </a:rPr>
              <a:t> yıla kadar hapis cezası ile cezalandırılır.</a:t>
            </a:r>
          </a:p>
          <a:p>
            <a:pPr>
              <a:buNone/>
            </a:pPr>
            <a:endParaRPr lang="tr-TR" sz="3300" dirty="0" smtClean="0">
              <a:solidFill>
                <a:schemeClr val="tx1"/>
              </a:solidFill>
            </a:endParaRPr>
          </a:p>
          <a:p>
            <a:pPr>
              <a:buFont typeface="Wingdings" pitchFamily="2" charset="2"/>
              <a:buChar char="Ø"/>
            </a:pPr>
            <a:r>
              <a:rPr lang="tr-TR" sz="3300" dirty="0" smtClean="0">
                <a:solidFill>
                  <a:schemeClr val="tx1"/>
                </a:solidFill>
              </a:rPr>
              <a:t>Birinci fıkradaki fiilin belirsiz sayıda kişilere karşı işlenmiş olması hâlinde, beş yıldan az olmamak üzere hapis cezasına hükmolunur.</a:t>
            </a:r>
          </a:p>
          <a:p>
            <a:pPr>
              <a:buNone/>
            </a:pPr>
            <a:endParaRPr lang="tr-TR" sz="3300" dirty="0" smtClean="0">
              <a:solidFill>
                <a:schemeClr val="tx1"/>
              </a:solidFill>
            </a:endParaRPr>
          </a:p>
          <a:p>
            <a:pPr>
              <a:buFont typeface="Wingdings" pitchFamily="2" charset="2"/>
              <a:buChar char="Ø"/>
            </a:pPr>
            <a:r>
              <a:rPr lang="tr-TR" sz="3300" dirty="0" smtClean="0">
                <a:solidFill>
                  <a:schemeClr val="tx1"/>
                </a:solidFill>
              </a:rPr>
              <a:t>Bir başkasının hayatı, sağlığı veya malvarlığına önemli ölçüde zarar vermeye elverişli olacak biçimde radyasyon yayan veya atom çekirdeklerinin parçalanması sürecine etkide bulunan kişi, iki yıldan beş yıla kadar hapis cezası ile cezalandırılır.</a:t>
            </a:r>
          </a:p>
          <a:p>
            <a:pPr>
              <a:buNone/>
            </a:pPr>
            <a:endParaRPr lang="tr-TR" sz="3300" dirty="0" smtClean="0">
              <a:solidFill>
                <a:schemeClr val="tx1"/>
              </a:solidFill>
            </a:endParaRPr>
          </a:p>
          <a:p>
            <a:pPr>
              <a:buFont typeface="Wingdings" pitchFamily="2" charset="2"/>
              <a:buChar char="Ø"/>
            </a:pPr>
            <a:r>
              <a:rPr lang="tr-TR" sz="3300" dirty="0" smtClean="0">
                <a:solidFill>
                  <a:schemeClr val="tx1"/>
                </a:solidFill>
              </a:rPr>
              <a:t>Radyasyon yayılmasına veya atom çekirdeklerinin parçalanması sürecine, bir laboratuvar veya tesisin işletilmesi sırasında gerekli dikkat ve özen yükümlülüğüne aykırı olarak neden olan kişi, fiilin bir başkasının hayatı, sağlığı veya malvarlığına önemli ölçüde zarar vermeye elverişli olması hâlinde, altı aydan üç yıla kadar hapis cezası ile cezalandırılır. </a:t>
            </a:r>
          </a:p>
          <a:p>
            <a:pPr>
              <a:buNone/>
            </a:pPr>
            <a:endParaRPr lang="tr-TR" sz="3300" dirty="0" smtClean="0">
              <a:solidFill>
                <a:schemeClr val="tx1"/>
              </a:solidFill>
            </a:endParaRPr>
          </a:p>
          <a:p>
            <a:pPr>
              <a:buFont typeface="Wingdings" pitchFamily="2" charset="2"/>
              <a:buChar char="q"/>
            </a:pPr>
            <a:r>
              <a:rPr lang="tr-TR" sz="3300" dirty="0" smtClean="0">
                <a:solidFill>
                  <a:schemeClr val="tx1"/>
                </a:solidFill>
              </a:rPr>
              <a:t>173.maddeye göre,</a:t>
            </a:r>
          </a:p>
          <a:p>
            <a:pPr>
              <a:buNone/>
            </a:pPr>
            <a:endParaRPr lang="tr-TR" sz="3300" dirty="0" smtClean="0">
              <a:solidFill>
                <a:schemeClr val="tx1"/>
              </a:solidFill>
            </a:endParaRPr>
          </a:p>
          <a:p>
            <a:pPr>
              <a:buFont typeface="Wingdings" pitchFamily="2" charset="2"/>
              <a:buChar char="Ø"/>
            </a:pPr>
            <a:r>
              <a:rPr lang="tr-TR" sz="3300" dirty="0" smtClean="0">
                <a:solidFill>
                  <a:schemeClr val="tx1"/>
                </a:solidFill>
              </a:rPr>
              <a:t>Atom enerjisini serbest bırakarak bir patlamaya ve bu suretle bir başkasının hayatı, sağlığı veya malvarlığı hakkında önemli ölçüde tehlikeye sebebiyet veren kişi, beş yıldan az olmamak üzere hapis cezası ile cezalandırılır. </a:t>
            </a:r>
          </a:p>
          <a:p>
            <a:pPr>
              <a:buNone/>
            </a:pPr>
            <a:endParaRPr lang="tr-TR" sz="3300" dirty="0" smtClean="0">
              <a:solidFill>
                <a:schemeClr val="tx1"/>
              </a:solidFill>
            </a:endParaRPr>
          </a:p>
          <a:p>
            <a:pPr>
              <a:buFont typeface="Wingdings" pitchFamily="2" charset="2"/>
              <a:buChar char="Ø"/>
            </a:pPr>
            <a:r>
              <a:rPr lang="tr-TR" sz="3300" dirty="0" smtClean="0">
                <a:solidFill>
                  <a:schemeClr val="tx1"/>
                </a:solidFill>
              </a:rPr>
              <a:t>Yukarıdaki fıkrada tanımlanan fiilin taksirle işlenmesi hâlinde, iki yıldan beş yıla kadar hapis cezasına hükmolunur.</a:t>
            </a:r>
          </a:p>
          <a:p>
            <a:pPr>
              <a:buNone/>
            </a:pPr>
            <a:endParaRPr lang="tr-TR" dirty="0" smtClean="0"/>
          </a:p>
          <a:p>
            <a:pPr marL="514350" indent="-514350">
              <a:buNone/>
            </a:pPr>
            <a:endParaRPr lang="tr-TR" dirty="0" smtClean="0"/>
          </a:p>
          <a:p>
            <a:pPr>
              <a:buNone/>
            </a:pPr>
            <a:endParaRPr lang="tr-TR" dirty="0" smtClean="0"/>
          </a:p>
        </p:txBody>
      </p:sp>
      <p:sp>
        <p:nvSpPr>
          <p:cNvPr id="5" name="1 Başlık"/>
          <p:cNvSpPr>
            <a:spLocks noGrp="1"/>
          </p:cNvSpPr>
          <p:nvPr>
            <p:ph type="title"/>
          </p:nvPr>
        </p:nvSpPr>
        <p:spPr/>
        <p:txBody>
          <a:bodyPr>
            <a:normAutofit/>
          </a:bodyPr>
          <a:lstStyle/>
          <a:p>
            <a:pPr algn="ctr"/>
            <a:r>
              <a:rPr lang="tr-TR" sz="3200" dirty="0" smtClean="0"/>
              <a:t>TCK DA KBRN SUÇLARI</a:t>
            </a:r>
            <a:endParaRPr lang="tr-TR" sz="32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2075050"/>
            <a:ext cx="6336704" cy="4770537"/>
          </a:xfrm>
          <a:prstGeom prst="rect">
            <a:avLst/>
          </a:prstGeom>
          <a:noFill/>
        </p:spPr>
        <p:txBody>
          <a:bodyPr wrap="square" rtlCol="0">
            <a:spAutoFit/>
          </a:bodyPr>
          <a:lstStyle/>
          <a:p>
            <a:pPr marL="285750" indent="-285750">
              <a:buFont typeface="Wingdings" pitchFamily="2" charset="2"/>
              <a:buChar char="q"/>
            </a:pPr>
            <a:r>
              <a:rPr lang="tr-TR" sz="1600" dirty="0">
                <a:solidFill>
                  <a:prstClr val="black"/>
                </a:solidFill>
              </a:rPr>
              <a:t>“Genetik kaynakların menşe ülkesi”, </a:t>
            </a:r>
            <a:endParaRPr lang="tr-TR" sz="1600" dirty="0" smtClean="0">
              <a:solidFill>
                <a:prstClr val="black"/>
              </a:solidFill>
            </a:endParaRPr>
          </a:p>
          <a:p>
            <a:r>
              <a:rPr lang="tr-TR" sz="1600" dirty="0" smtClean="0">
                <a:solidFill>
                  <a:prstClr val="black"/>
                </a:solidFill>
              </a:rPr>
              <a:t>“</a:t>
            </a:r>
            <a:r>
              <a:rPr lang="tr-TR" sz="1600" dirty="0">
                <a:solidFill>
                  <a:prstClr val="black"/>
                </a:solidFill>
              </a:rPr>
              <a:t>in-</a:t>
            </a:r>
            <a:r>
              <a:rPr lang="tr-TR" sz="1600" dirty="0" err="1">
                <a:solidFill>
                  <a:prstClr val="black"/>
                </a:solidFill>
              </a:rPr>
              <a:t>situ</a:t>
            </a:r>
            <a:r>
              <a:rPr lang="tr-TR" sz="1600" dirty="0">
                <a:solidFill>
                  <a:prstClr val="black"/>
                </a:solidFill>
              </a:rPr>
              <a:t>” koşullarda bu genetik kaynaklara sahip olan ülke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“Genetik kaynakları sağlayan ülke”, </a:t>
            </a:r>
            <a:endParaRPr lang="tr-TR" sz="1600" dirty="0" smtClean="0">
              <a:solidFill>
                <a:prstClr val="black"/>
              </a:solidFill>
            </a:endParaRPr>
          </a:p>
          <a:p>
            <a:r>
              <a:rPr lang="tr-TR" sz="1600" dirty="0" smtClean="0">
                <a:solidFill>
                  <a:prstClr val="black"/>
                </a:solidFill>
              </a:rPr>
              <a:t>hem </a:t>
            </a:r>
            <a:r>
              <a:rPr lang="tr-TR" sz="1600" dirty="0">
                <a:solidFill>
                  <a:prstClr val="black"/>
                </a:solidFill>
              </a:rPr>
              <a:t>yabani hem de evcilleştirilmiş türlerin popülasyonları dahil olmak üzere “in-</a:t>
            </a:r>
            <a:r>
              <a:rPr lang="tr-TR" sz="1600" dirty="0" err="1">
                <a:solidFill>
                  <a:prstClr val="black"/>
                </a:solidFill>
              </a:rPr>
              <a:t>situ</a:t>
            </a:r>
            <a:r>
              <a:rPr lang="tr-TR" sz="1600" dirty="0">
                <a:solidFill>
                  <a:prstClr val="black"/>
                </a:solidFill>
              </a:rPr>
              <a:t>” kaynaklardan toplanmış veya menşei bu ülkede olsun ya da olmasın “</a:t>
            </a:r>
            <a:r>
              <a:rPr lang="tr-TR" sz="1600" dirty="0" err="1">
                <a:solidFill>
                  <a:prstClr val="black"/>
                </a:solidFill>
              </a:rPr>
              <a:t>ex-situ</a:t>
            </a:r>
            <a:r>
              <a:rPr lang="tr-TR" sz="1600" dirty="0">
                <a:solidFill>
                  <a:prstClr val="black"/>
                </a:solidFill>
              </a:rPr>
              <a:t>” kaynaklardan alınmış genetik kaynakları temin eden ülke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“Evcilleştirilmiş veya kültüre alınmış türler”, </a:t>
            </a:r>
            <a:endParaRPr lang="tr-TR" sz="1600" dirty="0" smtClean="0">
              <a:solidFill>
                <a:prstClr val="black"/>
              </a:solidFill>
            </a:endParaRPr>
          </a:p>
          <a:p>
            <a:r>
              <a:rPr lang="tr-TR" sz="1600" dirty="0" smtClean="0">
                <a:solidFill>
                  <a:prstClr val="black"/>
                </a:solidFill>
              </a:rPr>
              <a:t>ihtiyaçlarını </a:t>
            </a:r>
            <a:r>
              <a:rPr lang="tr-TR" sz="1600" dirty="0">
                <a:solidFill>
                  <a:prstClr val="black"/>
                </a:solidFill>
              </a:rPr>
              <a:t>karşılamak için insanlar tarafından evrim süreci etkilenmiş türler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“Ekosistem”, </a:t>
            </a:r>
            <a:endParaRPr lang="tr-TR" sz="1600" dirty="0" smtClean="0">
              <a:solidFill>
                <a:prstClr val="black"/>
              </a:solidFill>
            </a:endParaRPr>
          </a:p>
          <a:p>
            <a:r>
              <a:rPr lang="tr-TR" sz="1600" dirty="0" smtClean="0">
                <a:solidFill>
                  <a:prstClr val="black"/>
                </a:solidFill>
              </a:rPr>
              <a:t>bitki</a:t>
            </a:r>
            <a:r>
              <a:rPr lang="tr-TR" sz="1600" dirty="0">
                <a:solidFill>
                  <a:prstClr val="black"/>
                </a:solidFill>
              </a:rPr>
              <a:t>, hayvan ve mikro-organizma toplulukları ile bunların cansız çevrelerinin işlevsel bir birim olarak karşılıklı etkileşen dinamik bir kompleksi anlamındadır.</a:t>
            </a:r>
          </a:p>
          <a:p>
            <a:r>
              <a:rPr lang="tr-TR" sz="1600" dirty="0" smtClean="0">
                <a:solidFill>
                  <a:prstClr val="black"/>
                </a:solidFill>
              </a:rPr>
              <a:t>.</a:t>
            </a:r>
            <a:endParaRPr lang="tr-TR" sz="1600" dirty="0">
              <a:solidFill>
                <a:prstClr val="black"/>
              </a:solidFill>
            </a:endParaRPr>
          </a:p>
        </p:txBody>
      </p:sp>
      <p:sp>
        <p:nvSpPr>
          <p:cNvPr id="7" name="Metin kutusu 6"/>
          <p:cNvSpPr txBox="1"/>
          <p:nvPr/>
        </p:nvSpPr>
        <p:spPr>
          <a:xfrm>
            <a:off x="327879" y="4053916"/>
            <a:ext cx="208388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TERİMLER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0051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1484784"/>
            <a:ext cx="8712968" cy="4896544"/>
          </a:xfrm>
        </p:spPr>
        <p:txBody>
          <a:bodyPr>
            <a:normAutofit fontScale="70000" lnSpcReduction="20000"/>
          </a:bodyPr>
          <a:lstStyle/>
          <a:p>
            <a:pPr>
              <a:buFont typeface="Wingdings" pitchFamily="2" charset="2"/>
              <a:buChar char="q"/>
            </a:pPr>
            <a:r>
              <a:rPr lang="tr-TR" dirty="0" smtClean="0">
                <a:solidFill>
                  <a:schemeClr val="tx1"/>
                </a:solidFill>
              </a:rPr>
              <a:t>Yine Kanunun “Tehlikeli maddelerin izinsiz olarak bulundurulması veya el değiştirmesi” </a:t>
            </a:r>
          </a:p>
          <a:p>
            <a:pPr>
              <a:buNone/>
            </a:pPr>
            <a:r>
              <a:rPr lang="tr-TR" dirty="0" smtClean="0">
                <a:solidFill>
                  <a:schemeClr val="tx1"/>
                </a:solidFill>
              </a:rPr>
              <a:t>başlıklı 174.maddesi uyarınca,</a:t>
            </a:r>
          </a:p>
          <a:p>
            <a:pPr>
              <a:buNone/>
            </a:pPr>
            <a:endParaRPr lang="tr-TR" dirty="0" smtClean="0">
              <a:solidFill>
                <a:schemeClr val="tx1"/>
              </a:solidFill>
            </a:endParaRPr>
          </a:p>
          <a:p>
            <a:pPr marL="514350" indent="-514350">
              <a:buFont typeface="Wingdings" pitchFamily="2" charset="2"/>
              <a:buChar char="Ø"/>
            </a:pPr>
            <a:r>
              <a:rPr lang="tr-TR" dirty="0" smtClean="0">
                <a:solidFill>
                  <a:schemeClr val="tx1"/>
                </a:solidFill>
              </a:rPr>
              <a:t>Yetkili makamlardan gerekli izni almaksızın, patlayıcı, yakıcı, aşındırıcı, </a:t>
            </a:r>
          </a:p>
          <a:p>
            <a:pPr marL="514350" indent="-514350">
              <a:buNone/>
            </a:pPr>
            <a:r>
              <a:rPr lang="tr-TR" dirty="0" smtClean="0">
                <a:solidFill>
                  <a:schemeClr val="tx1"/>
                </a:solidFill>
              </a:rPr>
              <a:t>yaralayıcı, boğucu, zehirleyici, sürekli hastalığa yol açıcı nükleer, radyoaktif, kimyasal, </a:t>
            </a:r>
          </a:p>
          <a:p>
            <a:pPr marL="514350" indent="-514350">
              <a:buNone/>
            </a:pPr>
            <a:r>
              <a:rPr lang="tr-TR" dirty="0" smtClean="0">
                <a:solidFill>
                  <a:schemeClr val="tx1"/>
                </a:solidFill>
              </a:rPr>
              <a:t>biyolojik maddeyi imal, ithal veya ihraç eden, ülke içinde bir yerden diğer bir yere </a:t>
            </a:r>
          </a:p>
          <a:p>
            <a:pPr marL="514350" indent="-514350">
              <a:buNone/>
            </a:pPr>
            <a:r>
              <a:rPr lang="tr-TR" dirty="0" smtClean="0">
                <a:solidFill>
                  <a:schemeClr val="tx1"/>
                </a:solidFill>
              </a:rPr>
              <a:t>nakleden, muhafaza eden, satan, satın alan veya işleyen kişi, üç yıldan sekiz yıla kadar </a:t>
            </a:r>
          </a:p>
          <a:p>
            <a:pPr marL="514350" indent="-514350">
              <a:buNone/>
            </a:pPr>
            <a:r>
              <a:rPr lang="tr-TR" dirty="0" smtClean="0">
                <a:solidFill>
                  <a:schemeClr val="tx1"/>
                </a:solidFill>
              </a:rPr>
              <a:t>hapis ve </a:t>
            </a:r>
            <a:r>
              <a:rPr lang="tr-TR" dirty="0" err="1" smtClean="0">
                <a:solidFill>
                  <a:schemeClr val="tx1"/>
                </a:solidFill>
              </a:rPr>
              <a:t>beşbin</a:t>
            </a:r>
            <a:r>
              <a:rPr lang="tr-TR" dirty="0" smtClean="0">
                <a:solidFill>
                  <a:schemeClr val="tx1"/>
                </a:solidFill>
              </a:rPr>
              <a:t> güne kadar adlî para cezası ile cezalandırılır. Yetkili makamların izni </a:t>
            </a:r>
          </a:p>
          <a:p>
            <a:pPr marL="514350" indent="-514350">
              <a:buNone/>
            </a:pPr>
            <a:r>
              <a:rPr lang="tr-TR" dirty="0" smtClean="0">
                <a:solidFill>
                  <a:schemeClr val="tx1"/>
                </a:solidFill>
              </a:rPr>
              <a:t>olmaksızın, bu fıkra kapsamına giren maddelerin imalinde, işlenmesinde veya </a:t>
            </a:r>
          </a:p>
          <a:p>
            <a:pPr marL="514350" indent="-514350">
              <a:buNone/>
            </a:pPr>
            <a:r>
              <a:rPr lang="tr-TR" dirty="0" smtClean="0">
                <a:solidFill>
                  <a:schemeClr val="tx1"/>
                </a:solidFill>
              </a:rPr>
              <a:t>kullanılmasında gerekli olan malzeme ve teçhizatı ihraç eden kişi de aynı ceza ile </a:t>
            </a:r>
          </a:p>
          <a:p>
            <a:pPr marL="514350" indent="-514350">
              <a:buNone/>
            </a:pPr>
            <a:r>
              <a:rPr lang="tr-TR" dirty="0" smtClean="0">
                <a:solidFill>
                  <a:schemeClr val="tx1"/>
                </a:solidFill>
              </a:rPr>
              <a:t>cezalandırılır.</a:t>
            </a:r>
          </a:p>
          <a:p>
            <a:pPr marL="514350" indent="-514350">
              <a:buNone/>
            </a:pPr>
            <a:endParaRPr lang="tr-TR" dirty="0" smtClean="0">
              <a:solidFill>
                <a:schemeClr val="tx1"/>
              </a:solidFill>
            </a:endParaRPr>
          </a:p>
          <a:p>
            <a:pPr marL="514350" indent="-514350">
              <a:buFont typeface="Wingdings" pitchFamily="2" charset="2"/>
              <a:buChar char="Ø"/>
            </a:pPr>
            <a:r>
              <a:rPr lang="tr-TR" dirty="0" smtClean="0">
                <a:solidFill>
                  <a:schemeClr val="tx1"/>
                </a:solidFill>
              </a:rPr>
              <a:t>Bu fiillerin suç işlemek için teşkil edilmiş bir örgütün faaliyeti çerçevesinde işlenmesi </a:t>
            </a:r>
          </a:p>
          <a:p>
            <a:pPr marL="514350" indent="-514350">
              <a:buNone/>
            </a:pPr>
            <a:r>
              <a:rPr lang="tr-TR" dirty="0" smtClean="0">
                <a:solidFill>
                  <a:schemeClr val="tx1"/>
                </a:solidFill>
              </a:rPr>
              <a:t>hâlinde, verilecek ceza yarı oranında artırılır.</a:t>
            </a:r>
          </a:p>
          <a:p>
            <a:pPr marL="514350" indent="-514350">
              <a:buNone/>
            </a:pPr>
            <a:endParaRPr lang="tr-TR" dirty="0" smtClean="0">
              <a:solidFill>
                <a:schemeClr val="tx1"/>
              </a:solidFill>
            </a:endParaRPr>
          </a:p>
          <a:p>
            <a:pPr marL="514350" indent="-514350">
              <a:buFont typeface="Wingdings" pitchFamily="2" charset="2"/>
              <a:buChar char="Ø"/>
            </a:pPr>
            <a:r>
              <a:rPr lang="tr-TR" dirty="0" smtClean="0">
                <a:solidFill>
                  <a:schemeClr val="tx1"/>
                </a:solidFill>
              </a:rPr>
              <a:t>Önemsiz tür ve miktarda patlayıcı maddeyi satın alan, kabul eden veya bulunduran </a:t>
            </a:r>
          </a:p>
          <a:p>
            <a:pPr marL="514350" indent="-514350">
              <a:buNone/>
            </a:pPr>
            <a:r>
              <a:rPr lang="tr-TR" dirty="0" smtClean="0">
                <a:solidFill>
                  <a:schemeClr val="tx1"/>
                </a:solidFill>
              </a:rPr>
              <a:t>kişi hakkında, kullanılış amacı gözetilerek, bir yıla kadar hapis cezasına hükmolunur. </a:t>
            </a:r>
          </a:p>
          <a:p>
            <a:pPr>
              <a:buNone/>
            </a:pPr>
            <a:endParaRPr lang="tr-TR" dirty="0" smtClean="0"/>
          </a:p>
          <a:p>
            <a:pPr marL="514350" indent="-514350">
              <a:buNone/>
            </a:pPr>
            <a:endParaRPr lang="tr-TR" dirty="0" smtClean="0"/>
          </a:p>
          <a:p>
            <a:pPr>
              <a:buNone/>
            </a:pPr>
            <a:endParaRPr lang="tr-TR" dirty="0" smtClean="0"/>
          </a:p>
        </p:txBody>
      </p:sp>
      <p:sp>
        <p:nvSpPr>
          <p:cNvPr id="5" name="1 Başlık"/>
          <p:cNvSpPr>
            <a:spLocks noGrp="1"/>
          </p:cNvSpPr>
          <p:nvPr>
            <p:ph type="title"/>
          </p:nvPr>
        </p:nvSpPr>
        <p:spPr/>
        <p:txBody>
          <a:bodyPr>
            <a:normAutofit/>
          </a:bodyPr>
          <a:lstStyle/>
          <a:p>
            <a:r>
              <a:rPr lang="tr-TR" sz="3200" dirty="0"/>
              <a:t>TCK DA KBRN SUÇLARI</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700808"/>
            <a:ext cx="8640960" cy="3882744"/>
          </a:xfrm>
        </p:spPr>
        <p:txBody>
          <a:bodyPr/>
          <a:lstStyle/>
          <a:p>
            <a:pPr algn="just">
              <a:buFont typeface="Wingdings" pitchFamily="2" charset="2"/>
              <a:buChar char="q"/>
            </a:pPr>
            <a:endParaRPr lang="tr-TR" dirty="0" smtClean="0">
              <a:solidFill>
                <a:schemeClr val="tx1"/>
              </a:solidFill>
            </a:endParaRPr>
          </a:p>
          <a:p>
            <a:pPr algn="just">
              <a:buNone/>
            </a:pPr>
            <a:r>
              <a:rPr lang="tr-TR" dirty="0" smtClean="0">
                <a:solidFill>
                  <a:schemeClr val="tx1"/>
                </a:solidFill>
              </a:rPr>
              <a:t>Türk Ceza yargılamasında ancak, hakimlik mesleğinin </a:t>
            </a:r>
          </a:p>
          <a:p>
            <a:pPr algn="just">
              <a:buNone/>
            </a:pPr>
            <a:r>
              <a:rPr lang="tr-TR" dirty="0" smtClean="0">
                <a:solidFill>
                  <a:schemeClr val="tx1"/>
                </a:solidFill>
              </a:rPr>
              <a:t>gerektirdiği genel ve hukuki bilgi ile çözülmesi olanaklı </a:t>
            </a:r>
          </a:p>
          <a:p>
            <a:pPr algn="just">
              <a:buNone/>
            </a:pPr>
            <a:r>
              <a:rPr lang="tr-TR" dirty="0" smtClean="0">
                <a:solidFill>
                  <a:schemeClr val="tx1"/>
                </a:solidFill>
              </a:rPr>
              <a:t>olmayan, çözümü uzmanlığı, özel veya teknik bilgiyi gerektiren </a:t>
            </a:r>
          </a:p>
          <a:p>
            <a:pPr algn="just">
              <a:buNone/>
            </a:pPr>
            <a:r>
              <a:rPr lang="tr-TR" dirty="0" smtClean="0">
                <a:solidFill>
                  <a:schemeClr val="tx1"/>
                </a:solidFill>
              </a:rPr>
              <a:t>hallerde bilirkişinin oy ve görüşüne başvurulabilir  (CMK 63).</a:t>
            </a:r>
          </a:p>
          <a:p>
            <a:pPr algn="just"/>
            <a:endParaRPr lang="tr-TR" i="1" dirty="0"/>
          </a:p>
        </p:txBody>
      </p:sp>
      <p:sp>
        <p:nvSpPr>
          <p:cNvPr id="3" name="2 Başlık"/>
          <p:cNvSpPr>
            <a:spLocks noGrp="1"/>
          </p:cNvSpPr>
          <p:nvPr>
            <p:ph type="title"/>
          </p:nvPr>
        </p:nvSpPr>
        <p:spPr/>
        <p:txBody>
          <a:bodyPr>
            <a:normAutofit/>
          </a:bodyPr>
          <a:lstStyle/>
          <a:p>
            <a:r>
              <a:rPr lang="tr-TR" sz="2400" b="1" dirty="0" smtClean="0">
                <a:solidFill>
                  <a:schemeClr val="bg1"/>
                </a:solidFill>
              </a:rPr>
              <a:t>TÜRK CEZA YARGILAMASINDA BİLİRKİŞİLİK</a:t>
            </a:r>
            <a:endParaRPr lang="tr-TR" sz="2400"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556792"/>
            <a:ext cx="8712967" cy="4569371"/>
          </a:xfrm>
        </p:spPr>
        <p:txBody>
          <a:bodyPr/>
          <a:lstStyle/>
          <a:p>
            <a:pPr>
              <a:buFont typeface="Wingdings" pitchFamily="2" charset="2"/>
              <a:buChar char="q"/>
            </a:pPr>
            <a:endParaRPr lang="tr-TR" dirty="0" smtClean="0">
              <a:solidFill>
                <a:schemeClr val="tx1"/>
              </a:solidFill>
            </a:endParaRPr>
          </a:p>
          <a:p>
            <a:pPr algn="just">
              <a:buFont typeface="Wingdings" pitchFamily="2" charset="2"/>
              <a:buChar char="q"/>
            </a:pPr>
            <a:r>
              <a:rPr lang="tr-TR" dirty="0" smtClean="0">
                <a:solidFill>
                  <a:schemeClr val="tx1"/>
                </a:solidFill>
              </a:rPr>
              <a:t>Kural:	</a:t>
            </a:r>
          </a:p>
          <a:p>
            <a:pPr algn="just">
              <a:buNone/>
            </a:pPr>
            <a:r>
              <a:rPr lang="tr-TR" dirty="0" smtClean="0">
                <a:solidFill>
                  <a:schemeClr val="tx1"/>
                </a:solidFill>
              </a:rPr>
              <a:t>Ceza yargılamasında hakim ya da  mahkemenin bilirkişi </a:t>
            </a:r>
          </a:p>
          <a:p>
            <a:pPr algn="just">
              <a:buNone/>
            </a:pPr>
            <a:r>
              <a:rPr lang="tr-TR" dirty="0" smtClean="0">
                <a:solidFill>
                  <a:schemeClr val="tx1"/>
                </a:solidFill>
              </a:rPr>
              <a:t>görüşüne başvurma zorunluluğunun olmamasıdır.</a:t>
            </a:r>
          </a:p>
          <a:p>
            <a:pPr algn="just">
              <a:buNone/>
            </a:pPr>
            <a:endParaRPr lang="tr-TR" dirty="0" smtClean="0">
              <a:solidFill>
                <a:schemeClr val="tx1"/>
              </a:solidFill>
            </a:endParaRPr>
          </a:p>
          <a:p>
            <a:pPr algn="just">
              <a:buFont typeface="Wingdings" pitchFamily="2" charset="2"/>
              <a:buChar char="q"/>
            </a:pPr>
            <a:r>
              <a:rPr lang="tr-TR" dirty="0" smtClean="0">
                <a:solidFill>
                  <a:schemeClr val="tx1"/>
                </a:solidFill>
              </a:rPr>
              <a:t>İstisna:</a:t>
            </a:r>
          </a:p>
          <a:p>
            <a:pPr algn="just">
              <a:buNone/>
            </a:pPr>
            <a:r>
              <a:rPr lang="tr-TR" dirty="0" smtClean="0">
                <a:solidFill>
                  <a:schemeClr val="tx1"/>
                </a:solidFill>
              </a:rPr>
              <a:t>Hakim önüne gelen olayda </a:t>
            </a:r>
            <a:r>
              <a:rPr lang="tr-TR" u="sng" dirty="0" smtClean="0">
                <a:solidFill>
                  <a:schemeClr val="tx1"/>
                </a:solidFill>
              </a:rPr>
              <a:t>tıbbi bir bilgi veya işleme</a:t>
            </a:r>
            <a:r>
              <a:rPr lang="tr-TR" dirty="0" smtClean="0">
                <a:solidFill>
                  <a:schemeClr val="tx1"/>
                </a:solidFill>
              </a:rPr>
              <a:t> gerek </a:t>
            </a:r>
          </a:p>
          <a:p>
            <a:pPr algn="just">
              <a:buNone/>
            </a:pPr>
            <a:r>
              <a:rPr lang="tr-TR" dirty="0" smtClean="0">
                <a:solidFill>
                  <a:schemeClr val="tx1"/>
                </a:solidFill>
              </a:rPr>
              <a:t>duymuşsa mutlaka hekime başvurmak zorundadır, kendisini </a:t>
            </a:r>
          </a:p>
          <a:p>
            <a:pPr algn="just">
              <a:buNone/>
            </a:pPr>
            <a:r>
              <a:rPr lang="tr-TR" dirty="0" smtClean="0">
                <a:solidFill>
                  <a:schemeClr val="tx1"/>
                </a:solidFill>
              </a:rPr>
              <a:t>hekim yerine koyarak karar vermesi imkansızdır. </a:t>
            </a:r>
          </a:p>
          <a:p>
            <a:endParaRPr lang="tr-TR" dirty="0"/>
          </a:p>
        </p:txBody>
      </p:sp>
      <p:sp>
        <p:nvSpPr>
          <p:cNvPr id="3" name="2 Başlık"/>
          <p:cNvSpPr>
            <a:spLocks noGrp="1"/>
          </p:cNvSpPr>
          <p:nvPr>
            <p:ph type="title"/>
          </p:nvPr>
        </p:nvSpPr>
        <p:spPr>
          <a:xfrm>
            <a:off x="179512" y="332656"/>
            <a:ext cx="8964488" cy="1224136"/>
          </a:xfrm>
        </p:spPr>
        <p:txBody>
          <a:bodyPr>
            <a:normAutofit/>
          </a:bodyPr>
          <a:lstStyle/>
          <a:p>
            <a:r>
              <a:rPr lang="tr-TR" sz="2400" b="1" dirty="0" smtClean="0">
                <a:solidFill>
                  <a:schemeClr val="bg1"/>
                </a:solidFill>
              </a:rPr>
              <a:t>TÜRK CEZA YARGILAMASINDA BİLİRKİŞİLİK</a:t>
            </a:r>
            <a:endParaRPr lang="tr-TR"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412776"/>
            <a:ext cx="8640960" cy="4713387"/>
          </a:xfrm>
        </p:spPr>
        <p:txBody>
          <a:bodyPr>
            <a:normAutofit fontScale="85000" lnSpcReduction="20000"/>
          </a:bodyPr>
          <a:lstStyle/>
          <a:p>
            <a:pPr marL="441325" indent="-441325" algn="just">
              <a:lnSpc>
                <a:spcPct val="115000"/>
              </a:lnSpc>
              <a:buClr>
                <a:srgbClr val="00FFFF"/>
              </a:buClr>
              <a:buNone/>
            </a:pPr>
            <a:r>
              <a:rPr lang="tr-TR" dirty="0" smtClean="0">
                <a:solidFill>
                  <a:schemeClr val="tx1"/>
                </a:solidFill>
              </a:rPr>
              <a:t>5271 sayılı CMK m. 75 </a:t>
            </a:r>
            <a:r>
              <a:rPr lang="tr-TR" dirty="0" err="1" smtClean="0">
                <a:solidFill>
                  <a:schemeClr val="tx1"/>
                </a:solidFill>
              </a:rPr>
              <a:t>vd</a:t>
            </a:r>
            <a:r>
              <a:rPr lang="tr-TR" dirty="0" smtClean="0">
                <a:solidFill>
                  <a:schemeClr val="tx1"/>
                </a:solidFill>
              </a:rPr>
              <a:t>. </a:t>
            </a:r>
          </a:p>
          <a:p>
            <a:pPr marL="441325" indent="-441325" algn="just">
              <a:lnSpc>
                <a:spcPct val="115000"/>
              </a:lnSpc>
              <a:buClr>
                <a:srgbClr val="00FFFF"/>
              </a:buClr>
              <a:buNone/>
            </a:pPr>
            <a:endParaRPr lang="tr-TR" dirty="0" smtClean="0">
              <a:solidFill>
                <a:schemeClr val="tx1"/>
              </a:solidFill>
            </a:endParaRPr>
          </a:p>
          <a:p>
            <a:pPr marL="441325" indent="-441325" algn="just">
              <a:lnSpc>
                <a:spcPct val="115000"/>
              </a:lnSpc>
              <a:buClr>
                <a:srgbClr val="00FFFF"/>
              </a:buClr>
              <a:buFont typeface="Wingdings" pitchFamily="2" charset="2"/>
              <a:buChar char="q"/>
            </a:pPr>
            <a:r>
              <a:rPr lang="tr-TR" dirty="0">
                <a:solidFill>
                  <a:schemeClr val="tx1"/>
                </a:solidFill>
              </a:rPr>
              <a:t>İ</a:t>
            </a:r>
            <a:r>
              <a:rPr lang="tr-TR" dirty="0" smtClean="0">
                <a:solidFill>
                  <a:schemeClr val="tx1"/>
                </a:solidFill>
              </a:rPr>
              <a:t>ç muayene, vücuttan örnek alma </a:t>
            </a:r>
          </a:p>
          <a:p>
            <a:pPr marL="441325" indent="-441325" algn="just">
              <a:lnSpc>
                <a:spcPct val="115000"/>
              </a:lnSpc>
              <a:buClr>
                <a:srgbClr val="00FFFF"/>
              </a:buClr>
              <a:buNone/>
            </a:pPr>
            <a:endParaRPr lang="tr-TR" dirty="0" smtClean="0">
              <a:solidFill>
                <a:schemeClr val="tx1"/>
              </a:solidFill>
            </a:endParaRPr>
          </a:p>
          <a:p>
            <a:pPr marL="441325" indent="-441325" algn="just">
              <a:lnSpc>
                <a:spcPct val="115000"/>
              </a:lnSpc>
              <a:buClr>
                <a:srgbClr val="00FFFF"/>
              </a:buClr>
              <a:buFont typeface="Wingdings" pitchFamily="2" charset="2"/>
              <a:buChar char="q"/>
            </a:pPr>
            <a:r>
              <a:rPr lang="tr-TR" dirty="0" smtClean="0">
                <a:solidFill>
                  <a:schemeClr val="tx1"/>
                </a:solidFill>
              </a:rPr>
              <a:t>CMK 86. m. Ölü Kimliğini Belirleme, </a:t>
            </a:r>
          </a:p>
          <a:p>
            <a:pPr marL="441325" indent="-441325" algn="just">
              <a:lnSpc>
                <a:spcPct val="115000"/>
              </a:lnSpc>
              <a:buClr>
                <a:srgbClr val="00FFFF"/>
              </a:buClr>
              <a:buNone/>
            </a:pPr>
            <a:endParaRPr lang="tr-TR" dirty="0" smtClean="0">
              <a:solidFill>
                <a:schemeClr val="tx1"/>
              </a:solidFill>
            </a:endParaRPr>
          </a:p>
          <a:p>
            <a:pPr marL="457200" indent="-457200" algn="just">
              <a:lnSpc>
                <a:spcPct val="115000"/>
              </a:lnSpc>
              <a:buClr>
                <a:srgbClr val="00FFFF"/>
              </a:buClr>
              <a:buFont typeface="Wingdings" pitchFamily="2" charset="2"/>
              <a:buChar char="q"/>
            </a:pPr>
            <a:r>
              <a:rPr lang="tr-TR" dirty="0" smtClean="0">
                <a:solidFill>
                  <a:schemeClr val="tx1"/>
                </a:solidFill>
              </a:rPr>
              <a:t>CMK 87. m. Otopsi  başlığı altındaki düzenlemelerde hekim zorunluluğundan bahsetmektedir.</a:t>
            </a:r>
          </a:p>
          <a:p>
            <a:pPr>
              <a:lnSpc>
                <a:spcPct val="115000"/>
              </a:lnSpc>
              <a:buClr>
                <a:srgbClr val="00FFFF"/>
              </a:buClr>
              <a:buNone/>
            </a:pPr>
            <a:endParaRPr lang="tr-TR" dirty="0" smtClean="0">
              <a:solidFill>
                <a:schemeClr val="tx1"/>
              </a:solidFill>
            </a:endParaRPr>
          </a:p>
          <a:p>
            <a:pPr>
              <a:lnSpc>
                <a:spcPct val="115000"/>
              </a:lnSpc>
              <a:buClr>
                <a:srgbClr val="00FFFF"/>
              </a:buClr>
              <a:buFont typeface="Wingdings" pitchFamily="2" charset="2"/>
              <a:buChar char="q"/>
            </a:pPr>
            <a:r>
              <a:rPr lang="tr-TR" dirty="0" smtClean="0">
                <a:solidFill>
                  <a:schemeClr val="tx1"/>
                </a:solidFill>
              </a:rPr>
              <a:t>   Adli – tıbbi konularda hakim, kendini hekim yerine koyamaz. Hekimin     </a:t>
            </a:r>
          </a:p>
          <a:p>
            <a:pPr marL="0" indent="0">
              <a:lnSpc>
                <a:spcPct val="115000"/>
              </a:lnSpc>
              <a:buClr>
                <a:srgbClr val="00FFFF"/>
              </a:buClr>
              <a:buNone/>
            </a:pPr>
            <a:r>
              <a:rPr lang="tr-TR" dirty="0">
                <a:solidFill>
                  <a:schemeClr val="tx1"/>
                </a:solidFill>
              </a:rPr>
              <a:t> </a:t>
            </a:r>
            <a:r>
              <a:rPr lang="tr-TR" dirty="0" smtClean="0">
                <a:solidFill>
                  <a:schemeClr val="tx1"/>
                </a:solidFill>
              </a:rPr>
              <a:t>      oy ve görüşüne veya tespitine başvurmak zorundadır. </a:t>
            </a:r>
          </a:p>
          <a:p>
            <a:endParaRPr lang="tr-TR" dirty="0" smtClean="0">
              <a:solidFill>
                <a:schemeClr val="tx1"/>
              </a:solidFill>
            </a:endParaRPr>
          </a:p>
          <a:p>
            <a:pPr marL="0" indent="0" algn="ctr">
              <a:buNone/>
            </a:pPr>
            <a:r>
              <a:rPr lang="tr-TR" b="1" i="1" dirty="0" smtClean="0">
                <a:solidFill>
                  <a:schemeClr val="tx1"/>
                </a:solidFill>
              </a:rPr>
              <a:t>Hekimler  </a:t>
            </a:r>
            <a:r>
              <a:rPr lang="tr-TR" b="1" i="1" u="sng" dirty="0" smtClean="0">
                <a:solidFill>
                  <a:schemeClr val="tx1"/>
                </a:solidFill>
              </a:rPr>
              <a:t>doğal  adli bilirkişilerdir</a:t>
            </a:r>
            <a:r>
              <a:rPr lang="tr-TR" b="1" i="1" dirty="0" smtClean="0">
                <a:solidFill>
                  <a:schemeClr val="tx1"/>
                </a:solidFill>
              </a:rPr>
              <a:t>, adli-tıbbi konularda raporları düzenlemek ve bilirkişilik yapmak hekimlik mesleğinin </a:t>
            </a:r>
            <a:r>
              <a:rPr lang="tr-TR" b="1" i="1" u="sng" dirty="0" smtClean="0">
                <a:solidFill>
                  <a:schemeClr val="tx1"/>
                </a:solidFill>
              </a:rPr>
              <a:t>tekelindedir</a:t>
            </a:r>
            <a:r>
              <a:rPr lang="tr-TR" b="1" i="1" dirty="0" smtClean="0">
                <a:solidFill>
                  <a:srgbClr val="FFFF00"/>
                </a:solidFill>
              </a:rPr>
              <a:t>.</a:t>
            </a:r>
          </a:p>
          <a:p>
            <a:endParaRPr lang="tr-TR" dirty="0"/>
          </a:p>
        </p:txBody>
      </p:sp>
      <p:sp>
        <p:nvSpPr>
          <p:cNvPr id="3" name="2 Başlık"/>
          <p:cNvSpPr>
            <a:spLocks noGrp="1"/>
          </p:cNvSpPr>
          <p:nvPr>
            <p:ph type="title"/>
          </p:nvPr>
        </p:nvSpPr>
        <p:spPr/>
        <p:txBody>
          <a:bodyPr>
            <a:normAutofit/>
          </a:bodyPr>
          <a:lstStyle/>
          <a:p>
            <a:r>
              <a:rPr lang="tr-TR" sz="2400" b="1" dirty="0" smtClean="0">
                <a:solidFill>
                  <a:schemeClr val="bg1"/>
                </a:solidFill>
              </a:rPr>
              <a:t>TÜRK CEZA YARGILAMASINDA BİLİRKİŞİLİK</a:t>
            </a:r>
            <a:endParaRPr lang="tr-TR"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251520" y="1268760"/>
            <a:ext cx="8712967" cy="5184576"/>
          </a:xfrm>
        </p:spPr>
        <p:txBody>
          <a:bodyPr>
            <a:normAutofit fontScale="85000" lnSpcReduction="20000"/>
          </a:bodyPr>
          <a:lstStyle/>
          <a:p>
            <a:pPr marL="533400" indent="-533400" algn="just">
              <a:lnSpc>
                <a:spcPct val="115000"/>
              </a:lnSpc>
              <a:buClr>
                <a:srgbClr val="00FFFF"/>
              </a:buClr>
              <a:buNone/>
            </a:pPr>
            <a:r>
              <a:rPr lang="tr-TR" dirty="0" smtClean="0">
                <a:solidFill>
                  <a:schemeClr val="tx1"/>
                </a:solidFill>
              </a:rPr>
              <a:t>5271 sayılı CMK m 65 </a:t>
            </a:r>
            <a:r>
              <a:rPr lang="tr-TR" b="1" dirty="0" smtClean="0">
                <a:solidFill>
                  <a:schemeClr val="tx1"/>
                </a:solidFill>
                <a:effectLst>
                  <a:outerShdw blurRad="38100" dist="38100" dir="2700000" algn="tl">
                    <a:srgbClr val="000000">
                      <a:alpha val="43137"/>
                    </a:srgbClr>
                  </a:outerShdw>
                </a:effectLst>
              </a:rPr>
              <a:t>«bilirkişiliği kabul yükümlülüğü»</a:t>
            </a:r>
          </a:p>
          <a:p>
            <a:pPr marL="533400" indent="-533400" algn="just">
              <a:lnSpc>
                <a:spcPct val="115000"/>
              </a:lnSpc>
              <a:buClr>
                <a:srgbClr val="00FFFF"/>
              </a:buClr>
              <a:buNone/>
            </a:pPr>
            <a:endParaRPr lang="tr-TR" dirty="0" smtClean="0">
              <a:solidFill>
                <a:schemeClr val="tx1"/>
              </a:solidFill>
            </a:endParaRPr>
          </a:p>
          <a:p>
            <a:pPr algn="just">
              <a:lnSpc>
                <a:spcPct val="115000"/>
              </a:lnSpc>
              <a:buClr>
                <a:srgbClr val="00FFFF"/>
              </a:buClr>
              <a:buFont typeface="Wingdings" pitchFamily="2" charset="2"/>
              <a:buChar char="q"/>
            </a:pPr>
            <a:r>
              <a:rPr lang="tr-TR" dirty="0" smtClean="0">
                <a:solidFill>
                  <a:schemeClr val="tx1"/>
                </a:solidFill>
              </a:rPr>
              <a:t>Resmi bilirkişilikle görevlendirilmiş olanlar ve il adli yargı adalet komisyonları tarafından yılda bir düzenlenen bilirkişi listesine kaydolan gerçek yada tüzel kişiler.  </a:t>
            </a:r>
          </a:p>
          <a:p>
            <a:pPr algn="just">
              <a:lnSpc>
                <a:spcPct val="115000"/>
              </a:lnSpc>
              <a:buClr>
                <a:srgbClr val="00FFFF"/>
              </a:buClr>
              <a:buNone/>
              <a:tabLst>
                <a:tab pos="533400" algn="l"/>
              </a:tabLst>
            </a:pPr>
            <a:endParaRPr lang="tr-TR" dirty="0" smtClean="0">
              <a:solidFill>
                <a:schemeClr val="tx1"/>
              </a:solidFill>
            </a:endParaRPr>
          </a:p>
          <a:p>
            <a:pPr algn="just">
              <a:lnSpc>
                <a:spcPct val="115000"/>
              </a:lnSpc>
              <a:buClr>
                <a:srgbClr val="00FFFF"/>
              </a:buClr>
              <a:buFont typeface="Wingdings" pitchFamily="2" charset="2"/>
              <a:buChar char="q"/>
              <a:tabLst>
                <a:tab pos="533400" algn="l"/>
              </a:tabLst>
            </a:pPr>
            <a:r>
              <a:rPr lang="tr-TR" dirty="0" smtClean="0">
                <a:solidFill>
                  <a:schemeClr val="tx1"/>
                </a:solidFill>
              </a:rPr>
              <a:t>Resmi bilirkişilikler</a:t>
            </a:r>
          </a:p>
          <a:p>
            <a:pPr algn="just">
              <a:lnSpc>
                <a:spcPct val="115000"/>
              </a:lnSpc>
              <a:buClr>
                <a:srgbClr val="00FFFF"/>
              </a:buClr>
              <a:buFont typeface="Wingdings" pitchFamily="2" charset="2"/>
              <a:buChar char="Ø"/>
              <a:tabLst>
                <a:tab pos="533400" algn="l"/>
              </a:tabLst>
            </a:pPr>
            <a:r>
              <a:rPr lang="tr-TR" dirty="0" smtClean="0">
                <a:solidFill>
                  <a:schemeClr val="tx1"/>
                </a:solidFill>
              </a:rPr>
              <a:t>	Adli Tıp Kurumu</a:t>
            </a:r>
          </a:p>
          <a:p>
            <a:pPr algn="just">
              <a:lnSpc>
                <a:spcPct val="115000"/>
              </a:lnSpc>
              <a:buClr>
                <a:srgbClr val="00FFFF"/>
              </a:buClr>
              <a:buFont typeface="Wingdings" pitchFamily="2" charset="2"/>
              <a:buChar char="Ø"/>
              <a:tabLst>
                <a:tab pos="533400" algn="l"/>
              </a:tabLst>
            </a:pPr>
            <a:r>
              <a:rPr lang="tr-TR" dirty="0" smtClean="0">
                <a:solidFill>
                  <a:schemeClr val="tx1"/>
                </a:solidFill>
              </a:rPr>
              <a:t>	Yüksek Sağlık Şurası</a:t>
            </a:r>
          </a:p>
          <a:p>
            <a:pPr algn="just">
              <a:lnSpc>
                <a:spcPct val="115000"/>
              </a:lnSpc>
              <a:buClr>
                <a:srgbClr val="00FFFF"/>
              </a:buClr>
              <a:buFont typeface="Wingdings" pitchFamily="2" charset="2"/>
              <a:buChar char="Ø"/>
              <a:tabLst>
                <a:tab pos="533400" algn="l"/>
              </a:tabLst>
            </a:pPr>
            <a:r>
              <a:rPr lang="tr-TR" dirty="0" smtClean="0">
                <a:solidFill>
                  <a:schemeClr val="tx1"/>
                </a:solidFill>
              </a:rPr>
              <a:t>	Üniversiteler</a:t>
            </a:r>
          </a:p>
          <a:p>
            <a:pPr marL="0" indent="0" algn="just">
              <a:lnSpc>
                <a:spcPct val="115000"/>
              </a:lnSpc>
              <a:buClr>
                <a:srgbClr val="00FFFF"/>
              </a:buClr>
              <a:buNone/>
              <a:tabLst>
                <a:tab pos="533400" algn="l"/>
              </a:tabLst>
            </a:pPr>
            <a:endParaRPr lang="tr-TR" dirty="0" smtClean="0">
              <a:solidFill>
                <a:schemeClr val="tx1"/>
              </a:solidFill>
            </a:endParaRPr>
          </a:p>
          <a:p>
            <a:pPr>
              <a:buFont typeface="Wingdings" pitchFamily="2" charset="2"/>
              <a:buChar char="q"/>
              <a:tabLst>
                <a:tab pos="533400" algn="l"/>
              </a:tabLst>
            </a:pPr>
            <a:r>
              <a:rPr lang="tr-TR" dirty="0">
                <a:solidFill>
                  <a:schemeClr val="tx1"/>
                </a:solidFill>
              </a:rPr>
              <a:t>İncelemenin yapılması için bilinmesi </a:t>
            </a:r>
            <a:r>
              <a:rPr lang="tr-TR" dirty="0" smtClean="0">
                <a:solidFill>
                  <a:schemeClr val="tx1"/>
                </a:solidFill>
              </a:rPr>
              <a:t>gerekli </a:t>
            </a:r>
            <a:r>
              <a:rPr lang="tr-TR" dirty="0">
                <a:solidFill>
                  <a:schemeClr val="tx1"/>
                </a:solidFill>
              </a:rPr>
              <a:t>fen ve </a:t>
            </a:r>
            <a:r>
              <a:rPr lang="tr-TR" dirty="0" smtClean="0">
                <a:solidFill>
                  <a:schemeClr val="tx1"/>
                </a:solidFill>
              </a:rPr>
              <a:t>sanatları </a:t>
            </a:r>
            <a:r>
              <a:rPr lang="tr-TR" dirty="0">
                <a:solidFill>
                  <a:schemeClr val="tx1"/>
                </a:solidFill>
              </a:rPr>
              <a:t>meslek edinenler.</a:t>
            </a:r>
          </a:p>
          <a:p>
            <a:pPr>
              <a:buNone/>
              <a:tabLst>
                <a:tab pos="533400" algn="l"/>
              </a:tabLst>
            </a:pPr>
            <a:endParaRPr lang="tr-TR" dirty="0">
              <a:solidFill>
                <a:schemeClr val="tx1"/>
              </a:solidFill>
            </a:endParaRPr>
          </a:p>
          <a:p>
            <a:pPr>
              <a:buFont typeface="Wingdings" pitchFamily="2" charset="2"/>
              <a:buChar char="q"/>
              <a:tabLst>
                <a:tab pos="533400" algn="l"/>
              </a:tabLst>
            </a:pPr>
            <a:r>
              <a:rPr lang="tr-TR" dirty="0">
                <a:solidFill>
                  <a:schemeClr val="tx1"/>
                </a:solidFill>
              </a:rPr>
              <a:t>İncelemenin yapılması için gerekli mesleği </a:t>
            </a:r>
            <a:r>
              <a:rPr lang="tr-TR" dirty="0" smtClean="0">
                <a:solidFill>
                  <a:schemeClr val="tx1"/>
                </a:solidFill>
              </a:rPr>
              <a:t>yapmaya resmen </a:t>
            </a:r>
            <a:r>
              <a:rPr lang="tr-TR" dirty="0">
                <a:solidFill>
                  <a:schemeClr val="tx1"/>
                </a:solidFill>
              </a:rPr>
              <a:t>yetkili olanların da 	bilirkişilik görevini kabul etme </a:t>
            </a:r>
            <a:r>
              <a:rPr lang="tr-TR" dirty="0" smtClean="0">
                <a:solidFill>
                  <a:schemeClr val="tx1"/>
                </a:solidFill>
              </a:rPr>
              <a:t>yükümlülükleri </a:t>
            </a:r>
            <a:r>
              <a:rPr lang="tr-TR" dirty="0">
                <a:solidFill>
                  <a:schemeClr val="tx1"/>
                </a:solidFill>
              </a:rPr>
              <a:t>vardır. </a:t>
            </a:r>
          </a:p>
          <a:p>
            <a:pPr algn="just">
              <a:lnSpc>
                <a:spcPct val="115000"/>
              </a:lnSpc>
              <a:buClr>
                <a:srgbClr val="00FFFF"/>
              </a:buClr>
              <a:buFont typeface="Wingdings" pitchFamily="2" charset="2"/>
              <a:buChar char="Ø"/>
              <a:tabLst>
                <a:tab pos="533400" algn="l"/>
              </a:tabLst>
            </a:pPr>
            <a:endParaRPr lang="tr-TR" dirty="0" smtClean="0">
              <a:solidFill>
                <a:schemeClr val="tx1"/>
              </a:solidFill>
            </a:endParaRPr>
          </a:p>
          <a:p>
            <a:endParaRPr lang="tr-TR" dirty="0"/>
          </a:p>
        </p:txBody>
      </p:sp>
      <p:sp>
        <p:nvSpPr>
          <p:cNvPr id="3" name="2 Başlık"/>
          <p:cNvSpPr>
            <a:spLocks noGrp="1"/>
          </p:cNvSpPr>
          <p:nvPr>
            <p:ph type="title"/>
          </p:nvPr>
        </p:nvSpPr>
        <p:spPr/>
        <p:txBody>
          <a:bodyPr>
            <a:normAutofit/>
          </a:bodyPr>
          <a:lstStyle/>
          <a:p>
            <a:r>
              <a:rPr lang="tr-TR" sz="2400" b="1" dirty="0" smtClean="0">
                <a:solidFill>
                  <a:schemeClr val="bg1"/>
                </a:solidFill>
              </a:rPr>
              <a:t>TÜRK CEZA YARGILAMASINDA BİLİRKİŞİLİK</a:t>
            </a:r>
            <a:endParaRPr lang="tr-TR" sz="2400"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1751757"/>
            <a:ext cx="7668344" cy="47927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Metin kutusu 6"/>
          <p:cNvSpPr txBox="1"/>
          <p:nvPr/>
        </p:nvSpPr>
        <p:spPr>
          <a:xfrm>
            <a:off x="2555776" y="2688403"/>
            <a:ext cx="5976664" cy="923330"/>
          </a:xfrm>
          <a:prstGeom prst="rect">
            <a:avLst/>
          </a:prstGeom>
          <a:noFill/>
        </p:spPr>
        <p:txBody>
          <a:bodyPr wrap="square" rtlCol="0">
            <a:spAutoFit/>
          </a:bodyPr>
          <a:lstStyle/>
          <a:p>
            <a:r>
              <a:rPr lang="tr-TR" sz="3600" dirty="0" smtClean="0">
                <a:latin typeface="Gabriola" pitchFamily="82" charset="0"/>
              </a:rPr>
              <a:t>ŞÜKRANLARIMIZ SUNARIZ…</a:t>
            </a:r>
          </a:p>
          <a:p>
            <a:pPr algn="r"/>
            <a:r>
              <a:rPr lang="tr-TR" i="1" dirty="0" smtClean="0">
                <a:latin typeface="Gabriola" pitchFamily="82" charset="0"/>
              </a:rPr>
              <a:t>Av. Devrim KARAKÜLAH – Av. Osman Fırat TURAN</a:t>
            </a:r>
            <a:endParaRPr lang="tr-TR" i="1" dirty="0">
              <a:latin typeface="Gabriola" pitchFamily="82" charset="0"/>
            </a:endParaRPr>
          </a:p>
        </p:txBody>
      </p:sp>
      <p:sp>
        <p:nvSpPr>
          <p:cNvPr id="10" name="Metin kutusu 9"/>
          <p:cNvSpPr txBox="1"/>
          <p:nvPr/>
        </p:nvSpPr>
        <p:spPr>
          <a:xfrm>
            <a:off x="2411760" y="4516314"/>
            <a:ext cx="4305474" cy="523220"/>
          </a:xfrm>
          <a:prstGeom prst="rect">
            <a:avLst/>
          </a:prstGeom>
          <a:noFill/>
        </p:spPr>
        <p:txBody>
          <a:bodyPr wrap="none" rtlCol="0">
            <a:spAutoFit/>
          </a:bodyPr>
          <a:lstStyle/>
          <a:p>
            <a:r>
              <a:rPr lang="tr-TR" sz="2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www.devrimhukuk.com</a:t>
            </a:r>
            <a:endParaRPr lang="tr-TR"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086393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1191595"/>
            <a:ext cx="6408712" cy="6247864"/>
          </a:xfrm>
          <a:prstGeom prst="rect">
            <a:avLst/>
          </a:prstGeom>
          <a:noFill/>
        </p:spPr>
        <p:txBody>
          <a:bodyPr wrap="square" rtlCol="0">
            <a:spAutoFit/>
          </a:bodyPr>
          <a:lstStyle/>
          <a:p>
            <a:pPr marL="285750" indent="-285750">
              <a:buFont typeface="Wingdings" pitchFamily="2" charset="2"/>
              <a:buChar char="q"/>
            </a:pPr>
            <a:r>
              <a:rPr lang="tr-TR" sz="1600" dirty="0">
                <a:solidFill>
                  <a:prstClr val="black"/>
                </a:solidFill>
              </a:rPr>
              <a:t>“</a:t>
            </a:r>
            <a:r>
              <a:rPr lang="tr-TR" sz="1600" dirty="0" err="1">
                <a:solidFill>
                  <a:prstClr val="black"/>
                </a:solidFill>
              </a:rPr>
              <a:t>Ex-situ</a:t>
            </a:r>
            <a:r>
              <a:rPr lang="tr-TR" sz="1600" dirty="0">
                <a:solidFill>
                  <a:prstClr val="black"/>
                </a:solidFill>
              </a:rPr>
              <a:t>” koruma</a:t>
            </a:r>
            <a:r>
              <a:rPr lang="tr-TR" sz="1600" dirty="0" smtClean="0">
                <a:solidFill>
                  <a:prstClr val="black"/>
                </a:solidFill>
              </a:rPr>
              <a:t>”, </a:t>
            </a:r>
          </a:p>
          <a:p>
            <a:r>
              <a:rPr lang="tr-TR" sz="1600" dirty="0" smtClean="0">
                <a:solidFill>
                  <a:prstClr val="black"/>
                </a:solidFill>
              </a:rPr>
              <a:t>biyolojik </a:t>
            </a:r>
            <a:r>
              <a:rPr lang="tr-TR" sz="1600" dirty="0">
                <a:solidFill>
                  <a:prstClr val="black"/>
                </a:solidFill>
              </a:rPr>
              <a:t>çeşitlilik elemanlarının kendi doğal yaşam ortamları dışında korunması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“Genetik materyal”, </a:t>
            </a:r>
            <a:endParaRPr lang="tr-TR" sz="1600" dirty="0" smtClean="0">
              <a:solidFill>
                <a:prstClr val="black"/>
              </a:solidFill>
            </a:endParaRPr>
          </a:p>
          <a:p>
            <a:r>
              <a:rPr lang="tr-TR" sz="1600" dirty="0" smtClean="0">
                <a:solidFill>
                  <a:prstClr val="black"/>
                </a:solidFill>
              </a:rPr>
              <a:t>işlevsel </a:t>
            </a:r>
            <a:r>
              <a:rPr lang="tr-TR" sz="1600" dirty="0">
                <a:solidFill>
                  <a:prstClr val="black"/>
                </a:solidFill>
              </a:rPr>
              <a:t>kalıtım birimleri içeren, bitki, hayvan, mikrop veya başka menşeli olan her türlü materyal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“Genetik kaynaklar”, </a:t>
            </a:r>
            <a:endParaRPr lang="tr-TR" sz="1600" dirty="0" smtClean="0">
              <a:solidFill>
                <a:prstClr val="black"/>
              </a:solidFill>
            </a:endParaRPr>
          </a:p>
          <a:p>
            <a:r>
              <a:rPr lang="tr-TR" sz="1600" dirty="0" smtClean="0">
                <a:solidFill>
                  <a:prstClr val="black"/>
                </a:solidFill>
              </a:rPr>
              <a:t>bugün </a:t>
            </a:r>
            <a:r>
              <a:rPr lang="tr-TR" sz="1600" dirty="0">
                <a:solidFill>
                  <a:prstClr val="black"/>
                </a:solidFill>
              </a:rPr>
              <a:t>veya gelecek için değer taşıyan genetik materyal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a:t>
            </a:r>
            <a:r>
              <a:rPr lang="tr-TR" sz="1600" dirty="0" err="1">
                <a:solidFill>
                  <a:prstClr val="black"/>
                </a:solidFill>
              </a:rPr>
              <a:t>In-situ</a:t>
            </a:r>
            <a:r>
              <a:rPr lang="tr-TR" sz="1600" dirty="0">
                <a:solidFill>
                  <a:prstClr val="black"/>
                </a:solidFill>
              </a:rPr>
              <a:t> koşullar”, </a:t>
            </a:r>
            <a:endParaRPr lang="tr-TR" sz="1600" dirty="0" smtClean="0">
              <a:solidFill>
                <a:prstClr val="black"/>
              </a:solidFill>
            </a:endParaRPr>
          </a:p>
          <a:p>
            <a:r>
              <a:rPr lang="tr-TR" sz="1600" dirty="0" smtClean="0">
                <a:solidFill>
                  <a:prstClr val="black"/>
                </a:solidFill>
              </a:rPr>
              <a:t>genetik </a:t>
            </a:r>
            <a:r>
              <a:rPr lang="tr-TR" sz="1600" dirty="0">
                <a:solidFill>
                  <a:prstClr val="black"/>
                </a:solidFill>
              </a:rPr>
              <a:t>kaynakların ekosistemler ve doğal yaşam ortamları içinde var oldukları koşullar; evcilleştirilmiş veya kültüre alınmış türler söz konusu olduğundaysa bunların ayırt edici özelliklerini geliştirdikleri çevre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a:t>
            </a:r>
            <a:r>
              <a:rPr lang="tr-TR" sz="1600" dirty="0" err="1">
                <a:solidFill>
                  <a:prstClr val="black"/>
                </a:solidFill>
              </a:rPr>
              <a:t>In-situ</a:t>
            </a:r>
            <a:r>
              <a:rPr lang="tr-TR" sz="1600" dirty="0">
                <a:solidFill>
                  <a:prstClr val="black"/>
                </a:solidFill>
              </a:rPr>
              <a:t> koruma”, </a:t>
            </a:r>
            <a:endParaRPr lang="tr-TR" sz="1600" dirty="0" smtClean="0">
              <a:solidFill>
                <a:prstClr val="black"/>
              </a:solidFill>
            </a:endParaRPr>
          </a:p>
          <a:p>
            <a:r>
              <a:rPr lang="tr-TR" sz="1600" dirty="0" smtClean="0">
                <a:solidFill>
                  <a:prstClr val="black"/>
                </a:solidFill>
              </a:rPr>
              <a:t>ekosistemlerin </a:t>
            </a:r>
            <a:r>
              <a:rPr lang="tr-TR" sz="1600" dirty="0">
                <a:solidFill>
                  <a:prstClr val="black"/>
                </a:solidFill>
              </a:rPr>
              <a:t>ve doğal yaşam ortamlarının korunması, yaşayabilir tür popülasyonlarının doğal çevrelerinde; evcilleştirilmiş veya kültüre alınmış türlerin ise ayırt edici özelliklerini geliştirdikleri çevrelerde muhafazası ve geri kazanılması anlamındadır.</a:t>
            </a:r>
          </a:p>
          <a:p>
            <a:pPr marL="285750" indent="-285750">
              <a:buFont typeface="Wingdings" pitchFamily="2" charset="2"/>
              <a:buChar char="q"/>
            </a:pPr>
            <a:endParaRPr lang="tr-TR" sz="1600" dirty="0">
              <a:solidFill>
                <a:prstClr val="black"/>
              </a:solidFill>
            </a:endParaRPr>
          </a:p>
          <a:p>
            <a:endParaRPr lang="tr-TR" sz="1600" dirty="0">
              <a:solidFill>
                <a:prstClr val="black"/>
              </a:solidFill>
            </a:endParaRPr>
          </a:p>
        </p:txBody>
      </p:sp>
      <p:sp>
        <p:nvSpPr>
          <p:cNvPr id="7" name="Metin kutusu 6"/>
          <p:cNvSpPr txBox="1"/>
          <p:nvPr/>
        </p:nvSpPr>
        <p:spPr>
          <a:xfrm>
            <a:off x="327879" y="4053916"/>
            <a:ext cx="208388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TERİMLER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1959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43808" y="1772816"/>
            <a:ext cx="6048672" cy="4608512"/>
          </a:xfrm>
        </p:spPr>
        <p:txBody>
          <a:bodyPr>
            <a:normAutofit/>
          </a:bodyPr>
          <a:lstStyle/>
          <a:p>
            <a:pPr>
              <a:buNone/>
            </a:pPr>
            <a:endParaRPr lang="tr-TR" dirty="0" smtClean="0"/>
          </a:p>
          <a:p>
            <a:pPr>
              <a:buNone/>
            </a:pPr>
            <a:endParaRPr lang="tr-TR" dirty="0"/>
          </a:p>
        </p:txBody>
      </p:sp>
      <p:sp>
        <p:nvSpPr>
          <p:cNvPr id="5" name="1 Başlık"/>
          <p:cNvSpPr>
            <a:spLocks noGrp="1"/>
          </p:cNvSpPr>
          <p:nvPr>
            <p:ph type="title"/>
          </p:nvPr>
        </p:nvSpPr>
        <p:spPr>
          <a:xfrm>
            <a:off x="251520" y="548680"/>
            <a:ext cx="8534400" cy="758952"/>
          </a:xfrm>
        </p:spPr>
        <p:txBody>
          <a:bodyPr>
            <a:normAutofit fontScale="90000"/>
          </a:bodyPr>
          <a:lstStyle/>
          <a:p>
            <a:pPr algn="ctr"/>
            <a:r>
              <a:rPr lang="tr-TR" dirty="0" smtClean="0"/>
              <a:t> </a:t>
            </a:r>
            <a:r>
              <a:rPr lang="tr-TR" sz="3100" dirty="0" smtClean="0"/>
              <a:t>BM BİYOLOJİK ÇEŞİTLİLİK SÖZLEŞMESİ</a:t>
            </a:r>
            <a:endParaRPr lang="tr-TR" sz="3100" dirty="0"/>
          </a:p>
        </p:txBody>
      </p:sp>
      <p:pic>
        <p:nvPicPr>
          <p:cNvPr id="4" name="Resim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683568" y="2075050"/>
            <a:ext cx="1584176" cy="17584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Metin kutusu 5"/>
          <p:cNvSpPr txBox="1"/>
          <p:nvPr/>
        </p:nvSpPr>
        <p:spPr>
          <a:xfrm>
            <a:off x="2411760" y="2075050"/>
            <a:ext cx="6336704" cy="4770537"/>
          </a:xfrm>
          <a:prstGeom prst="rect">
            <a:avLst/>
          </a:prstGeom>
          <a:noFill/>
        </p:spPr>
        <p:txBody>
          <a:bodyPr wrap="square" rtlCol="0">
            <a:spAutoFit/>
          </a:bodyPr>
          <a:lstStyle/>
          <a:p>
            <a:pPr marL="285750" indent="-285750">
              <a:buFont typeface="Wingdings" pitchFamily="2" charset="2"/>
              <a:buChar char="q"/>
            </a:pPr>
            <a:r>
              <a:rPr lang="tr-TR" sz="1600" dirty="0">
                <a:solidFill>
                  <a:prstClr val="black"/>
                </a:solidFill>
              </a:rPr>
              <a:t>“Koruma alanı”, </a:t>
            </a:r>
            <a:endParaRPr lang="tr-TR" sz="1600" dirty="0" smtClean="0">
              <a:solidFill>
                <a:prstClr val="black"/>
              </a:solidFill>
            </a:endParaRPr>
          </a:p>
          <a:p>
            <a:r>
              <a:rPr lang="tr-TR" sz="1600" dirty="0" smtClean="0">
                <a:solidFill>
                  <a:prstClr val="black"/>
                </a:solidFill>
              </a:rPr>
              <a:t>özgün </a:t>
            </a:r>
            <a:r>
              <a:rPr lang="tr-TR" sz="1600" dirty="0">
                <a:solidFill>
                  <a:prstClr val="black"/>
                </a:solidFill>
              </a:rPr>
              <a:t>koruma amaçlarını gerçekleştirmek için belirlenen, düzenlenen ve yönetilen, coğrafi olarak tanımlanmış bir alan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“Bölgesel ekonomik bütünleşme teşkilatı” </a:t>
            </a:r>
            <a:endParaRPr lang="tr-TR" sz="1600" dirty="0" smtClean="0">
              <a:solidFill>
                <a:prstClr val="black"/>
              </a:solidFill>
            </a:endParaRPr>
          </a:p>
          <a:p>
            <a:r>
              <a:rPr lang="tr-TR" sz="1600" dirty="0" smtClean="0">
                <a:solidFill>
                  <a:prstClr val="black"/>
                </a:solidFill>
              </a:rPr>
              <a:t>belirli </a:t>
            </a:r>
            <a:r>
              <a:rPr lang="tr-TR" sz="1600" dirty="0">
                <a:solidFill>
                  <a:prstClr val="black"/>
                </a:solidFill>
              </a:rPr>
              <a:t>bir bölgenin egemen Devletleri tarafından kurulmuş olan, üye Devletlerin bu Sözleşmeye tabi konularda yetki vermiş olduğu ve </a:t>
            </a:r>
            <a:r>
              <a:rPr lang="tr-TR" sz="1600" dirty="0" err="1">
                <a:solidFill>
                  <a:prstClr val="black"/>
                </a:solidFill>
              </a:rPr>
              <a:t>Teşkilat’ın</a:t>
            </a:r>
            <a:r>
              <a:rPr lang="tr-TR" sz="1600" dirty="0">
                <a:solidFill>
                  <a:prstClr val="black"/>
                </a:solidFill>
              </a:rPr>
              <a:t> iç usullerine göre bu Sözleşmeyi imzalamaya, onamaya, kabul etmeye, onaylamaya veya Sözleşmeye katılmaya usulüne uygun biçimde yetkili kılınmış teşkilat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“Sürdürülebilir kullanım”, </a:t>
            </a:r>
            <a:endParaRPr lang="tr-TR" sz="1600" dirty="0" smtClean="0">
              <a:solidFill>
                <a:prstClr val="black"/>
              </a:solidFill>
            </a:endParaRPr>
          </a:p>
          <a:p>
            <a:r>
              <a:rPr lang="tr-TR" sz="1600" dirty="0" smtClean="0">
                <a:solidFill>
                  <a:prstClr val="black"/>
                </a:solidFill>
              </a:rPr>
              <a:t>biyolojik </a:t>
            </a:r>
            <a:r>
              <a:rPr lang="tr-TR" sz="1600" dirty="0">
                <a:solidFill>
                  <a:prstClr val="black"/>
                </a:solidFill>
              </a:rPr>
              <a:t>çeşitlilik elemanlarının, uzun dönemde biyolojik çeşitliliğin azalmasına yol açmayacak şekilde ve oranda kullanımı ve böylece biyolojik çeşitliliğin bugünkü ve gelecekteki nesillerin ihtiyaçlarını ve özlemlerini karşılama potansiyelini muhafaza etmesi anlamındadır.</a:t>
            </a:r>
          </a:p>
          <a:p>
            <a:pPr marL="285750" indent="-285750">
              <a:buFont typeface="Wingdings" pitchFamily="2" charset="2"/>
              <a:buChar char="q"/>
            </a:pPr>
            <a:endParaRPr lang="tr-TR" sz="1600" dirty="0">
              <a:solidFill>
                <a:prstClr val="black"/>
              </a:solidFill>
            </a:endParaRPr>
          </a:p>
          <a:p>
            <a:pPr marL="285750" indent="-285750">
              <a:buFont typeface="Wingdings" pitchFamily="2" charset="2"/>
              <a:buChar char="q"/>
            </a:pPr>
            <a:r>
              <a:rPr lang="tr-TR" sz="1600" dirty="0">
                <a:solidFill>
                  <a:prstClr val="black"/>
                </a:solidFill>
              </a:rPr>
              <a:t>“Teknoloji”, </a:t>
            </a:r>
            <a:r>
              <a:rPr lang="tr-TR" sz="1600" dirty="0" err="1">
                <a:solidFill>
                  <a:prstClr val="black"/>
                </a:solidFill>
              </a:rPr>
              <a:t>biyoteknolojiyi</a:t>
            </a:r>
            <a:r>
              <a:rPr lang="tr-TR" sz="1600" dirty="0">
                <a:solidFill>
                  <a:prstClr val="black"/>
                </a:solidFill>
              </a:rPr>
              <a:t> kapsar.</a:t>
            </a:r>
          </a:p>
        </p:txBody>
      </p:sp>
      <p:sp>
        <p:nvSpPr>
          <p:cNvPr id="7" name="Metin kutusu 6"/>
          <p:cNvSpPr txBox="1"/>
          <p:nvPr/>
        </p:nvSpPr>
        <p:spPr>
          <a:xfrm>
            <a:off x="327879" y="4053916"/>
            <a:ext cx="2083881" cy="369332"/>
          </a:xfrm>
          <a:prstGeom prst="rect">
            <a:avLst/>
          </a:prstGeom>
          <a:noFill/>
        </p:spPr>
        <p:txBody>
          <a:bodyPr wrap="square" rtlCol="0">
            <a:spAutoFit/>
          </a:bodyPr>
          <a:lstStyle/>
          <a:p>
            <a:pPr algn="ctr"/>
            <a:r>
              <a:rPr lang="tr-TR" b="1" dirty="0" smtClean="0">
                <a:effectLst>
                  <a:outerShdw blurRad="38100" dist="38100" dir="2700000" algn="tl">
                    <a:srgbClr val="000000">
                      <a:alpha val="43137"/>
                    </a:srgbClr>
                  </a:outerShdw>
                </a:effectLst>
              </a:rPr>
              <a:t>TERİMLER</a:t>
            </a:r>
            <a:endParaRPr lang="tr-T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7293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lga Biçimi">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Tem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2090</TotalTime>
  <Words>7357</Words>
  <Application>Microsoft Office PowerPoint</Application>
  <PresentationFormat>Ekran Gösterisi (4:3)</PresentationFormat>
  <Paragraphs>818</Paragraphs>
  <Slides>75</Slides>
  <Notes>4</Notes>
  <HiddenSlides>0</HiddenSlides>
  <MMClips>0</MMClips>
  <ScaleCrop>false</ScaleCrop>
  <HeadingPairs>
    <vt:vector size="4" baseType="variant">
      <vt:variant>
        <vt:lpstr>Tema</vt:lpstr>
      </vt:variant>
      <vt:variant>
        <vt:i4>1</vt:i4>
      </vt:variant>
      <vt:variant>
        <vt:lpstr>Slayt Başlıkları</vt:lpstr>
      </vt:variant>
      <vt:variant>
        <vt:i4>75</vt:i4>
      </vt:variant>
    </vt:vector>
  </HeadingPairs>
  <TitlesOfParts>
    <vt:vector size="76" baseType="lpstr">
      <vt:lpstr>Dalga Biçimi</vt:lpstr>
      <vt:lpstr>BİYOTEKNOLOJİ HUKUKU ( İç Hukuk Ve Uluslararası Hukukta Biyogüvenlik - Biyoteknoloji ve Adli Bilimler )</vt:lpstr>
      <vt:lpstr>PowerPoint Sunusu</vt:lpstr>
      <vt:lpstr>PowerPoint Sunusu</vt:lpstr>
      <vt:lpstr>ULUSLARARASI HUKUK  BİYOGÜVENLİK VE BİYOTEKNOLOJİ</vt:lpstr>
      <vt:lpstr> BM BİYOLOJİK ÇEŞİTLİLİK SÖZLEŞMESİ</vt:lpstr>
      <vt:lpstr> BM BİYOLOJİK ÇEŞİTLİLİK SÖZLEŞMESİ</vt:lpstr>
      <vt:lpstr> BM BİYOLOJİK ÇEŞİTLİLİK SÖZLEŞMESİ</vt:lpstr>
      <vt:lpstr> BM BİYOLOJİK ÇEŞİTLİLİK SÖZLEŞMESİ</vt:lpstr>
      <vt:lpstr> BM BİYOLOJİK ÇEŞİTLİLİK SÖZLEŞMESİ</vt:lpstr>
      <vt:lpstr> BM BİYOLOJİK ÇEŞİTLİLİK SÖZLEŞMESİ</vt:lpstr>
      <vt:lpstr> BM BİYOLOJİK ÇEŞİTLİLİK SÖZLEŞMESİ</vt:lpstr>
      <vt:lpstr> BM BİYOLOJİK ÇEŞİTLİLİK SÖZLEŞMESİ</vt:lpstr>
      <vt:lpstr> BM BİYOLOJİK ÇEŞİTLİLİK SÖZLEŞMESİ</vt:lpstr>
      <vt:lpstr> BM BİYOLOJİK ÇEŞİTLİLİK SÖZLEŞMESİ</vt:lpstr>
      <vt:lpstr> BM CARTAGENE  BİYOGÜVENLİK PROTOKOLÜ</vt:lpstr>
      <vt:lpstr> BM CARTAGENE  BİYOGÜVENLİK PROTOKOLÜ</vt:lpstr>
      <vt:lpstr> BM CARTAGENE  BİYOGÜVENLİK PROTOKOLÜ</vt:lpstr>
      <vt:lpstr> BM CARTAGENE  BİYOGÜVENLİK PROTOKOLÜ</vt:lpstr>
      <vt:lpstr> BM CARTAGENE  BİYOGÜVENLİK PROTOKOLÜ</vt:lpstr>
      <vt:lpstr> BM ÇÖLLEŞME İLE  MÜCADELE SÖZLEŞMESİ</vt:lpstr>
      <vt:lpstr> BM ÇÖLLEŞME İLE  MÜCADELE SÖZLEŞMESİ</vt:lpstr>
      <vt:lpstr> BM ÇÖLLEŞME İLE  MÜCADELE SÖZLEŞMESİ</vt:lpstr>
      <vt:lpstr> BM ÇÖLLEŞME İLE  MÜCADELE SÖZLEŞMESİ</vt:lpstr>
      <vt:lpstr> BM ÇÖLLEŞME İLE  MÜCADELE SÖZLEŞMESİ</vt:lpstr>
      <vt:lpstr> BM İKLİM DEĞİŞİKLİĞİ ÇERÇEVE SÖZLEŞMESİ VE KYOTO PROTOKOLÜ  </vt:lpstr>
      <vt:lpstr> BM İKLİM DEĞİŞİKLİĞİ ÇERÇEVE SÖZLEŞMESİ VE KYOTO PROTOKOLÜ  </vt:lpstr>
      <vt:lpstr> BM İKLİM DEĞİŞİKLİĞİ ÇERÇEVE SÖZLEŞMESİ VE KYOTO PROTOKOLÜ  </vt:lpstr>
      <vt:lpstr> TEHLİKELİ ATIKLARIN SINIR ÖTESİ TAŞINMASI ve BERTARAFININ        KONTROLÜNE İLİŞKİN BASEL KONVANSİYONU  </vt:lpstr>
      <vt:lpstr> TEHLİKELİ ATIKLARIN SINIR ÖTESİ TAŞINMASI ve BERTARAFININ        KONTROLÜNE İLİŞKİN BASEL KONVANSİYONU  </vt:lpstr>
      <vt:lpstr> AKDENİZİN DENİZ ÇEVRESİNİN ve KIYI ALANLARININ KORUNMASI SÖZLEŞMESİ (BARSELONA SÖZLEŞMESİ) </vt:lpstr>
      <vt:lpstr>KARADENİZ’İN KİRLİLİĞE KARŞI KORUNMASI SÖZLEŞMESİ</vt:lpstr>
      <vt:lpstr>BİYOLOJİK VE TOKSİK SİLAHLAR SÖZLEŞMESİ</vt:lpstr>
      <vt:lpstr>BİYOLOJİK VE TOKSİK SİLAHLAR SÖZLEŞMESİ</vt:lpstr>
      <vt:lpstr>PowerPoint Sunusu</vt:lpstr>
      <vt:lpstr>PowerPoint Sunusu</vt:lpstr>
      <vt:lpstr>PowerPoint Sunusu</vt:lpstr>
      <vt:lpstr> İÇ HUKUK  BİYOGÜVENLİK VE BİYOTEKNOLOJİ </vt:lpstr>
      <vt:lpstr>  BİYOGÜVENLİK KANUNU </vt:lpstr>
      <vt:lpstr>BİYOGÜVENLİK KANUNU </vt:lpstr>
      <vt:lpstr>BİYOGÜVENLİK KANUNU </vt:lpstr>
      <vt:lpstr> BİYOGÜVENLİK KANUNU </vt:lpstr>
      <vt:lpstr>BİYOGÜVENLİK KANUNU</vt:lpstr>
      <vt:lpstr>BİYOGÜVENLİK KANUNU</vt:lpstr>
      <vt:lpstr>BİYOGÜVENLİK KANUNU</vt:lpstr>
      <vt:lpstr>BİYOGÜVENLİK KANUNU</vt:lpstr>
      <vt:lpstr>BİYOGÜVENLİK KANUNU</vt:lpstr>
      <vt:lpstr>BİYOGÜVENLİK KANUNU</vt:lpstr>
      <vt:lpstr>PowerPoint Sunusu</vt:lpstr>
      <vt:lpstr>GENETİK YAPISI DEĞİŞTİRİLMİŞ ORGANİZMALAR  VE ÜRÜNLERİNE DAİR YÖNETMELİK </vt:lpstr>
      <vt:lpstr>GENETİK YAPISI DEĞİŞTİRİLMİŞ ORGANİZMALAR  VE ÜRÜNLERİNE DAİR YÖNETMELİK</vt:lpstr>
      <vt:lpstr>GENETİK YAPISI DEĞİŞTİRİLMİŞ ORGANİZMALAR  VE ÜRÜNLERİNE DAİR YÖNETMELİK</vt:lpstr>
      <vt:lpstr>GENETİK YAPISI DEĞİŞTİRİLMİŞ ORGANİZMALAR  VE ÜRÜNLERİNE DAİR YÖNETMELİK</vt:lpstr>
      <vt:lpstr>GENETİK YAPISI DEĞİŞTİRİLMİŞ ORGANİZMALAR  VE ÜRÜNLERİNE DAİR YÖNETMELİK</vt:lpstr>
      <vt:lpstr>GENETİK YAPISI DEĞİŞTİRİLMİŞ ORGANİZMALAR  VE ÜRÜNLERİNE DAİR YÖNETMELİK</vt:lpstr>
      <vt:lpstr>GENETİK YAPISI DEĞİŞTİRİLMİŞ ORGANİZMALAR  VE ÜRÜNLERİNE DAİR YÖNETMELİK</vt:lpstr>
      <vt:lpstr>PowerPoint Sunusu</vt:lpstr>
      <vt:lpstr>( C ) ADLİ BİLİMLER VE BİYOTEKNOLOJİ </vt:lpstr>
      <vt:lpstr>BEDEN MUAYENESİ VE ÖRNEK ALMA</vt:lpstr>
      <vt:lpstr>BEDEN MUAYENESİ VE ÖRNEK ALMA (CMK)</vt:lpstr>
      <vt:lpstr>BEDEN MUAYENESİ VE ÖRNEK ALMA (CMK)</vt:lpstr>
      <vt:lpstr>BEDEN MUAYENESİ VE ÖRNEK ALMA (CMK)</vt:lpstr>
      <vt:lpstr>BEDEN MUAYENESİ VE ÖRNEK ALMA (CMK)</vt:lpstr>
      <vt:lpstr>CEZA MUHAKEMESİNDE BEDEN MUAYENESİ GENETİK İNCELEMELER VE FİZİK KİMLİĞİNİN TESPİTİ HAKKINDA YÖNETMELİK</vt:lpstr>
      <vt:lpstr>CEZA MUHAKEMESİNDE BEDEN MUAYENESİ GENETİK İNCELEMELER VE FİZİK KİMLİĞİNİN TESPİTİ HAKKINDA YÖNETMELİK</vt:lpstr>
      <vt:lpstr>CEZA MUHAKEMESİNDE BEDEN MUAYENESİ GENETİK İNCELEMELER VE FİZİK KİMLİĞİNİN TESPİTİ HAKKINDA YÖNETMELİK</vt:lpstr>
      <vt:lpstr>CEZA MUHAKEMESİNDE BEDEN MUAYENESİ GENETİK İNCELEMELER VE FİZİK KİMLİĞİNİN TESPİTİ HAKKINDA YÖNETMELİK</vt:lpstr>
      <vt:lpstr>CEZA MUHAKEMESİNDE BEDEN MUAYENESİ GENETİK İNCELEMELER VE FİZİK KİMLİĞİNİN TESPİTİ HAKKINDA YÖNETMELİK</vt:lpstr>
      <vt:lpstr>CEZA MUHAKEMESİNDE BEDEN MUAYENESİ GENETİK İNCELEMELER VE FİZİK KİMLİĞİNİN TESPİTİ HAKKINDA YÖNETMELİK</vt:lpstr>
      <vt:lpstr>TCK DA KBRN SUÇLARI</vt:lpstr>
      <vt:lpstr>TCK DA KBRN SUÇLARI</vt:lpstr>
      <vt:lpstr>TÜRK CEZA YARGILAMASINDA BİLİRKİŞİLİK</vt:lpstr>
      <vt:lpstr>TÜRK CEZA YARGILAMASINDA BİLİRKİŞİLİK</vt:lpstr>
      <vt:lpstr>TÜRK CEZA YARGILAMASINDA BİLİRKİŞİLİK</vt:lpstr>
      <vt:lpstr>TÜRK CEZA YARGILAMASINDA BİLİRKİŞİLİK</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KBRN- E YASAL DÜZENLEMELER VE GÜMRÜK</dc:title>
  <dc:creator>OSMAN FIRAT</dc:creator>
  <cp:lastModifiedBy>OSMAN FIRAT</cp:lastModifiedBy>
  <cp:revision>259</cp:revision>
  <dcterms:modified xsi:type="dcterms:W3CDTF">2013-04-28T08:53:48Z</dcterms:modified>
</cp:coreProperties>
</file>